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7.xml" ContentType="application/vnd.openxmlformats-officedocument.presentationml.notesSlide+xml"/>
  <Override PartName="/ppt/tags/tag88.xml" ContentType="application/vnd.openxmlformats-officedocument.presentationml.tags+xml"/>
  <Override PartName="/ppt/notesSlides/notesSlide8.xml" ContentType="application/vnd.openxmlformats-officedocument.presentationml.notesSlide+xml"/>
  <Override PartName="/ppt/tags/tag8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0.xml" ContentType="application/vnd.openxmlformats-officedocument.presentationml.tags+xml"/>
  <Override PartName="/ppt/notesSlides/notesSlide11.xml" ContentType="application/vnd.openxmlformats-officedocument.presentationml.notesSlide+xml"/>
  <Override PartName="/ppt/tags/tag9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notesSlides/notesSlide1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1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19.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2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1.xml" ContentType="application/vnd.openxmlformats-officedocument.presentationml.tags+xml"/>
  <Override PartName="/ppt/notesSlides/notesSlide3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2.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35.xml" ContentType="application/vnd.openxmlformats-officedocument.presentationml.notesSlide+xml"/>
  <Override PartName="/ppt/tags/tag206.xml" ContentType="application/vnd.openxmlformats-officedocument.presentationml.tags+xml"/>
  <Override PartName="/ppt/notesSlides/notesSlide36.xml" ContentType="application/vnd.openxmlformats-officedocument.presentationml.notesSlide+xml"/>
  <Override PartName="/ppt/tags/tag207.xml" ContentType="application/vnd.openxmlformats-officedocument.presentationml.tags+xml"/>
  <Override PartName="/ppt/notesSlides/notesSlide37.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38.xml" ContentType="application/vnd.openxmlformats-officedocument.presentationml.notesSlide+xml"/>
  <Override PartName="/ppt/tags/tag211.xml" ContentType="application/vnd.openxmlformats-officedocument.presentationml.tags+xml"/>
  <Override PartName="/ppt/notesSlides/notesSlide39.xml" ContentType="application/vnd.openxmlformats-officedocument.presentationml.notesSlide+xml"/>
  <Override PartName="/ppt/tags/tag212.xml" ContentType="application/vnd.openxmlformats-officedocument.presentationml.tags+xml"/>
  <Override PartName="/ppt/notesSlides/notesSlide40.xml" ContentType="application/vnd.openxmlformats-officedocument.presentationml.notesSlide+xml"/>
  <Override PartName="/ppt/tags/tag213.xml" ContentType="application/vnd.openxmlformats-officedocument.presentationml.tags+xml"/>
  <Override PartName="/ppt/notesSlides/notesSlide41.xml" ContentType="application/vnd.openxmlformats-officedocument.presentationml.notesSlide+xml"/>
  <Override PartName="/ppt/tags/tag21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15.xml" ContentType="application/vnd.openxmlformats-officedocument.presentationml.tags+xml"/>
  <Override PartName="/ppt/notesSlides/notesSlide49.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50.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51.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notesSlides/notesSlide52.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notesSlides/notesSlide53.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54.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55.xml" ContentType="application/vnd.openxmlformats-officedocument.presentationml.notesSlide+xml"/>
  <Override PartName="/ppt/tags/tag23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32.xml" ContentType="application/vnd.openxmlformats-officedocument.presentationml.tags+xml"/>
  <Override PartName="/ppt/notesSlides/notesSlide58.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59.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17.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318.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19.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320.xml" ContentType="application/vnd.openxmlformats-officedocument.presentationml.tags+xml"/>
  <Override PartName="/ppt/notesSlides/notesSlide76.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notesSlides/notesSlide77.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notesSlides/notesSlide78.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notesSlides/notesSlide79.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notesSlides/notesSlide80.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notesSlides/notesSlide81.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82.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83.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84.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85.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notesSlides/notesSlide86.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notesSlides/notesSlide87.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notesSlides/notesSlide88.xml" ContentType="application/vnd.openxmlformats-officedocument.presentationml.notesSlide+xml"/>
  <Override PartName="/ppt/tags/tag348.xml" ContentType="application/vnd.openxmlformats-officedocument.presentationml.tags+xml"/>
  <Override PartName="/ppt/notesSlides/notesSlide89.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90.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notesSlides/notesSlide93.xml" ContentType="application/vnd.openxmlformats-officedocument.presentationml.notesSlide+xml"/>
  <Override PartName="/ppt/tags/tag433.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434.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435.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notesSlides/notesSlide101.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notesSlides/notesSlide102.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notesSlides/notesSlide103.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notesSlides/notesSlide104.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notesSlides/notesSlide105.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notesSlides/notesSlide106.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notesSlides/notesSlide107.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notesSlides/notesSlide108.xml" ContentType="application/vnd.openxmlformats-officedocument.presentationml.notesSlide+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109.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notesSlides/notesSlide110.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111.xml" ContentType="application/vnd.openxmlformats-officedocument.presentationml.notesSlide+xml"/>
  <Override PartName="/ppt/tags/tag462.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463.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notesSlides/notesSlide116.xml" ContentType="application/vnd.openxmlformats-officedocument.presentationml.notesSlide+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548.xml" ContentType="application/vnd.openxmlformats-officedocument.presentationml.tags+xml"/>
  <Override PartName="/ppt/notesSlides/notesSlide122.xml" ContentType="application/vnd.openxmlformats-officedocument.presentationml.notesSlide+xml"/>
  <Override PartName="/ppt/tags/tag549.xml" ContentType="application/vnd.openxmlformats-officedocument.presentationml.tags+xml"/>
  <Override PartName="/ppt/notesSlides/notesSlide123.xml" ContentType="application/vnd.openxmlformats-officedocument.presentationml.notesSlide+xml"/>
  <Override PartName="/ppt/tags/tag550.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tags/tag551.xml" ContentType="application/vnd.openxmlformats-officedocument.presentationml.tags+xml"/>
  <Override PartName="/ppt/notesSlides/notesSlide126.xml" ContentType="application/vnd.openxmlformats-officedocument.presentationml.notesSlide+xml"/>
  <Override PartName="/ppt/tags/tag552.xml" ContentType="application/vnd.openxmlformats-officedocument.presentationml.tags+xml"/>
  <Override PartName="/ppt/notesSlides/notesSlide127.xml" ContentType="application/vnd.openxmlformats-officedocument.presentationml.notesSlide+xml"/>
  <Override PartName="/ppt/tags/tag553.xml" ContentType="application/vnd.openxmlformats-officedocument.presentationml.tags+xml"/>
  <Override PartName="/ppt/notesSlides/notesSlide128.xml" ContentType="application/vnd.openxmlformats-officedocument.presentationml.notesSlide+xml"/>
  <Override PartName="/ppt/tags/tag554.xml" ContentType="application/vnd.openxmlformats-officedocument.presentationml.tags+xml"/>
  <Override PartName="/ppt/tags/tag555.xml" ContentType="application/vnd.openxmlformats-officedocument.presentationml.tags+xml"/>
  <Override PartName="/ppt/notesSlides/notesSlide129.xml" ContentType="application/vnd.openxmlformats-officedocument.presentationml.notesSlide+xml"/>
  <Override PartName="/ppt/tags/tag556.xml" ContentType="application/vnd.openxmlformats-officedocument.presentationml.tags+xml"/>
  <Override PartName="/ppt/tags/tag557.xml" ContentType="application/vnd.openxmlformats-officedocument.presentationml.tags+xml"/>
  <Override PartName="/ppt/notesSlides/notesSlide130.xml" ContentType="application/vnd.openxmlformats-officedocument.presentationml.notesSlide+xml"/>
  <Override PartName="/ppt/tags/tag558.xml" ContentType="application/vnd.openxmlformats-officedocument.presentationml.tags+xml"/>
  <Override PartName="/ppt/tags/tag559.xml" ContentType="application/vnd.openxmlformats-officedocument.presentationml.tags+xml"/>
  <Override PartName="/ppt/notesSlides/notesSlide131.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notesSlides/notesSlide132.xml" ContentType="application/vnd.openxmlformats-officedocument.presentationml.notesSlide+xml"/>
  <Override PartName="/ppt/tags/tag562.xml" ContentType="application/vnd.openxmlformats-officedocument.presentationml.tags+xml"/>
  <Override PartName="/ppt/tags/tag563.xml" ContentType="application/vnd.openxmlformats-officedocument.presentationml.tags+xml"/>
  <Override PartName="/ppt/notesSlides/notesSlide133.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notesSlides/notesSlide134.xml" ContentType="application/vnd.openxmlformats-officedocument.presentationml.notesSlide+xml"/>
  <Override PartName="/ppt/tags/tag566.xml" ContentType="application/vnd.openxmlformats-officedocument.presentationml.tags+xml"/>
  <Override PartName="/ppt/tags/tag567.xml" ContentType="application/vnd.openxmlformats-officedocument.presentationml.tags+xml"/>
  <Override PartName="/ppt/notesSlides/notesSlide135.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notesSlides/notesSlide136.xml" ContentType="application/vnd.openxmlformats-officedocument.presentationml.notesSlide+xml"/>
  <Override PartName="/ppt/tags/tag571.xml" ContentType="application/vnd.openxmlformats-officedocument.presentationml.tags+xml"/>
  <Override PartName="/ppt/tags/tag572.xml" ContentType="application/vnd.openxmlformats-officedocument.presentationml.tags+xml"/>
  <Override PartName="/ppt/notesSlides/notesSlide137.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notesSlides/notesSlide138.xml" ContentType="application/vnd.openxmlformats-officedocument.presentationml.notesSlide+xml"/>
  <Override PartName="/ppt/tags/tag576.xml" ContentType="application/vnd.openxmlformats-officedocument.presentationml.tags+xml"/>
  <Override PartName="/ppt/tags/tag577.xml" ContentType="application/vnd.openxmlformats-officedocument.presentationml.tags+xml"/>
  <Override PartName="/ppt/notesSlides/notesSlide139.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notesSlides/notesSlide140.xml" ContentType="application/vnd.openxmlformats-officedocument.presentationml.notesSlide+xml"/>
  <Override PartName="/ppt/tags/tag580.xml" ContentType="application/vnd.openxmlformats-officedocument.presentationml.tag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 id="2147483684" r:id="rId2"/>
  </p:sldMasterIdLst>
  <p:notesMasterIdLst>
    <p:notesMasterId r:id="rId149"/>
  </p:notesMasterIdLst>
  <p:handoutMasterIdLst>
    <p:handoutMasterId r:id="rId150"/>
  </p:handoutMasterIdLst>
  <p:sldIdLst>
    <p:sldId id="256" r:id="rId3"/>
    <p:sldId id="933" r:id="rId4"/>
    <p:sldId id="257" r:id="rId5"/>
    <p:sldId id="705" r:id="rId6"/>
    <p:sldId id="706" r:id="rId7"/>
    <p:sldId id="835" r:id="rId8"/>
    <p:sldId id="707" r:id="rId9"/>
    <p:sldId id="768" r:id="rId10"/>
    <p:sldId id="903" r:id="rId11"/>
    <p:sldId id="904" r:id="rId12"/>
    <p:sldId id="906" r:id="rId13"/>
    <p:sldId id="908" r:id="rId14"/>
    <p:sldId id="909" r:id="rId15"/>
    <p:sldId id="910" r:id="rId16"/>
    <p:sldId id="911" r:id="rId17"/>
    <p:sldId id="912" r:id="rId18"/>
    <p:sldId id="913" r:id="rId19"/>
    <p:sldId id="914" r:id="rId20"/>
    <p:sldId id="915" r:id="rId21"/>
    <p:sldId id="916" r:id="rId22"/>
    <p:sldId id="917" r:id="rId23"/>
    <p:sldId id="918" r:id="rId24"/>
    <p:sldId id="920" r:id="rId25"/>
    <p:sldId id="921" r:id="rId26"/>
    <p:sldId id="922" r:id="rId27"/>
    <p:sldId id="923" r:id="rId28"/>
    <p:sldId id="924" r:id="rId29"/>
    <p:sldId id="925" r:id="rId30"/>
    <p:sldId id="926" r:id="rId31"/>
    <p:sldId id="560" r:id="rId32"/>
    <p:sldId id="934" r:id="rId33"/>
    <p:sldId id="930" r:id="rId34"/>
    <p:sldId id="931" r:id="rId35"/>
    <p:sldId id="932" r:id="rId36"/>
    <p:sldId id="935" r:id="rId37"/>
    <p:sldId id="936" r:id="rId38"/>
    <p:sldId id="938" r:id="rId39"/>
    <p:sldId id="961" r:id="rId40"/>
    <p:sldId id="960" r:id="rId41"/>
    <p:sldId id="962" r:id="rId42"/>
    <p:sldId id="963" r:id="rId43"/>
    <p:sldId id="964" r:id="rId44"/>
    <p:sldId id="965" r:id="rId45"/>
    <p:sldId id="966" r:id="rId46"/>
    <p:sldId id="1063" r:id="rId47"/>
    <p:sldId id="1064" r:id="rId48"/>
    <p:sldId id="1065" r:id="rId49"/>
    <p:sldId id="1066" r:id="rId50"/>
    <p:sldId id="1067" r:id="rId51"/>
    <p:sldId id="1068" r:id="rId52"/>
    <p:sldId id="947" r:id="rId53"/>
    <p:sldId id="948" r:id="rId54"/>
    <p:sldId id="967" r:id="rId55"/>
    <p:sldId id="968" r:id="rId56"/>
    <p:sldId id="969" r:id="rId57"/>
    <p:sldId id="970" r:id="rId58"/>
    <p:sldId id="958" r:id="rId59"/>
    <p:sldId id="959" r:id="rId60"/>
    <p:sldId id="971" r:id="rId61"/>
    <p:sldId id="972" r:id="rId62"/>
    <p:sldId id="973" r:id="rId63"/>
    <p:sldId id="974" r:id="rId64"/>
    <p:sldId id="975" r:id="rId65"/>
    <p:sldId id="976" r:id="rId66"/>
    <p:sldId id="978" r:id="rId67"/>
    <p:sldId id="977" r:id="rId68"/>
    <p:sldId id="983" r:id="rId69"/>
    <p:sldId id="984" r:id="rId70"/>
    <p:sldId id="985" r:id="rId71"/>
    <p:sldId id="987" r:id="rId72"/>
    <p:sldId id="988" r:id="rId73"/>
    <p:sldId id="989" r:id="rId74"/>
    <p:sldId id="990" r:id="rId75"/>
    <p:sldId id="986" r:id="rId76"/>
    <p:sldId id="991" r:id="rId77"/>
    <p:sldId id="992" r:id="rId78"/>
    <p:sldId id="993" r:id="rId79"/>
    <p:sldId id="994" r:id="rId80"/>
    <p:sldId id="979" r:id="rId81"/>
    <p:sldId id="980" r:id="rId82"/>
    <p:sldId id="995" r:id="rId83"/>
    <p:sldId id="996" r:id="rId84"/>
    <p:sldId id="997" r:id="rId85"/>
    <p:sldId id="1001" r:id="rId86"/>
    <p:sldId id="1002" r:id="rId87"/>
    <p:sldId id="1003" r:id="rId88"/>
    <p:sldId id="998" r:id="rId89"/>
    <p:sldId id="999" r:id="rId90"/>
    <p:sldId id="1000" r:id="rId91"/>
    <p:sldId id="1005" r:id="rId92"/>
    <p:sldId id="1006" r:id="rId93"/>
    <p:sldId id="1007" r:id="rId94"/>
    <p:sldId id="1008" r:id="rId95"/>
    <p:sldId id="1009" r:id="rId96"/>
    <p:sldId id="1010" r:id="rId97"/>
    <p:sldId id="1011" r:id="rId98"/>
    <p:sldId id="1012" r:id="rId99"/>
    <p:sldId id="1013" r:id="rId100"/>
    <p:sldId id="1015" r:id="rId101"/>
    <p:sldId id="1014" r:id="rId102"/>
    <p:sldId id="1016" r:id="rId103"/>
    <p:sldId id="1020" r:id="rId104"/>
    <p:sldId id="1021" r:id="rId105"/>
    <p:sldId id="1017" r:id="rId106"/>
    <p:sldId id="1018" r:id="rId107"/>
    <p:sldId id="1022" r:id="rId108"/>
    <p:sldId id="1023" r:id="rId109"/>
    <p:sldId id="1025" r:id="rId110"/>
    <p:sldId id="1024" r:id="rId111"/>
    <p:sldId id="1026" r:id="rId112"/>
    <p:sldId id="1027" r:id="rId113"/>
    <p:sldId id="1028" r:id="rId114"/>
    <p:sldId id="1030" r:id="rId115"/>
    <p:sldId id="1029" r:id="rId116"/>
    <p:sldId id="1032" r:id="rId117"/>
    <p:sldId id="1031" r:id="rId118"/>
    <p:sldId id="1033" r:id="rId119"/>
    <p:sldId id="1034" r:id="rId120"/>
    <p:sldId id="1035" r:id="rId121"/>
    <p:sldId id="1036" r:id="rId122"/>
    <p:sldId id="1037" r:id="rId123"/>
    <p:sldId id="1038" r:id="rId124"/>
    <p:sldId id="1039" r:id="rId125"/>
    <p:sldId id="1040" r:id="rId126"/>
    <p:sldId id="1041" r:id="rId127"/>
    <p:sldId id="1042" r:id="rId128"/>
    <p:sldId id="1043" r:id="rId129"/>
    <p:sldId id="1045" r:id="rId130"/>
    <p:sldId id="1046" r:id="rId131"/>
    <p:sldId id="1047" r:id="rId132"/>
    <p:sldId id="1048" r:id="rId133"/>
    <p:sldId id="1057" r:id="rId134"/>
    <p:sldId id="1049" r:id="rId135"/>
    <p:sldId id="1050" r:id="rId136"/>
    <p:sldId id="1051" r:id="rId137"/>
    <p:sldId id="1052" r:id="rId138"/>
    <p:sldId id="1053" r:id="rId139"/>
    <p:sldId id="1054" r:id="rId140"/>
    <p:sldId id="1058" r:id="rId141"/>
    <p:sldId id="1055" r:id="rId142"/>
    <p:sldId id="1056" r:id="rId143"/>
    <p:sldId id="1059" r:id="rId144"/>
    <p:sldId id="1060" r:id="rId145"/>
    <p:sldId id="1061" r:id="rId146"/>
    <p:sldId id="1062" r:id="rId147"/>
    <p:sldId id="296" r:id="rId148"/>
  </p:sldIdLst>
  <p:sldSz cx="12192000" cy="6858000"/>
  <p:notesSz cx="6858000" cy="9144000"/>
  <p:custDataLst>
    <p:tags r:id="rId1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D0CECE"/>
    <a:srgbClr val="044875"/>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3" autoAdjust="0"/>
    <p:restoredTop sz="72482" autoAdjust="0"/>
  </p:normalViewPr>
  <p:slideViewPr>
    <p:cSldViewPr showGuides="1">
      <p:cViewPr varScale="1">
        <p:scale>
          <a:sx n="157" d="100"/>
          <a:sy n="157" d="100"/>
        </p:scale>
        <p:origin x="1128" y="168"/>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notesMaster" Target="notesMasters/notesMaster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handoutMaster" Target="handoutMasters/handoutMaster1.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tags" Target="tags/tag1.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2024/9/4</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2024/9/4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我今天汇报的五篇论文的主题是基于图神经网络和深度强化学习的柔性工车间调度问题。首先介绍这五篇论文的逻辑联系，第一篇论文简单地引入了图神经网络和深度强化学习来解决</a:t>
            </a:r>
            <a:r>
              <a:rPr lang="en-US" altLang="zh-CN" dirty="0"/>
              <a:t>FJSP</a:t>
            </a:r>
            <a:r>
              <a:rPr lang="zh-CN" altLang="en-US" dirty="0"/>
              <a:t>，第二篇论文引入了图注意力机制，第三篇考虑了更复杂的动态调度环境，第四篇在动态环境中进一步优化了图注意力机制，第五篇主要针对大尺度的动态环境</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95118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状态:时间步t的全局状态st由局部状态so t和smt组成。局部状态so t是一个析取图Gt = (O, C∪D O t, D t)，其中D O t为截至时间步t的已确定方向的析取弧线(即FJSP析取图中表示的动作)，D t≠D为剩余的析取弧线集。</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每个节点Oij∈O包含两个特征[LBt (Oij)， It(Oij)]，i∈{1，⋯，n}，j∈{1，⋯，ni}，其中LBt (Oij)是调度操作Oij的完成时间或非调度操作Oij的估计最小完成时间LBt (Oi,j¶1)+min(pijk, k∈M ij)，并且It(Oij)是一维特征，如果Oij是调度的，则等于1，否则等于0。其他本地状态sm t是由所有机器状态,每个状态机包含二维特性(Tt(可),pijk), k∈{1⋯m}, Tt(可)之前完成时间机器可步伐t。此外,pijk是操作的处理时间Oij机可如果机可兼容的操作,或平均处理时间1 | k |∑kpijk, k∈k, k是一组机器否则兼容。</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在从图状态中检索状态嵌入后，这些嵌入被称为图节点的特征，被参与者</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评论家决策模块用来学习我们的策略并估计策略的值。整个决策过程如</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中，将可行</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有效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动作的每个节点嵌入，记为</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，送入</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中，得到后续</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操作的得分。</a:t>
            </a:r>
            <a:r>
              <a:rPr lang="en-US" altLang="zh-CN" b="0" i="0" dirty="0" err="1">
                <a:solidFill>
                  <a:srgbClr val="000000"/>
                </a:solidFill>
                <a:effectLst/>
                <a:latin typeface="微软雅黑" panose="020B0503020204020204" pitchFamily="34" charset="-122"/>
                <a:ea typeface="微软雅黑" panose="020B0503020204020204" pitchFamily="34" charset="-122"/>
              </a:rPr>
              <a:t>MLPθ</a:t>
            </a:r>
            <a:r>
              <a:rPr lang="zh-CN" altLang="en-US" b="0" i="0" dirty="0">
                <a:solidFill>
                  <a:srgbClr val="000000"/>
                </a:solidFill>
                <a:effectLst/>
                <a:latin typeface="微软雅黑" panose="020B0503020204020204" pitchFamily="34" charset="-122"/>
                <a:ea typeface="微软雅黑" panose="020B0503020204020204" pitchFamily="34" charset="-122"/>
              </a:rPr>
              <a:t>是包含</a:t>
            </a:r>
            <a:r>
              <a:rPr lang="en-US" altLang="zh-CN" b="0" i="0" dirty="0">
                <a:solidFill>
                  <a:srgbClr val="000000"/>
                </a:solidFill>
                <a:effectLst/>
                <a:latin typeface="微软雅黑" panose="020B0503020204020204" pitchFamily="34" charset="-122"/>
                <a:ea typeface="微软雅黑" panose="020B0503020204020204" pitchFamily="34" charset="-122"/>
              </a:rPr>
              <a:t>32</a:t>
            </a:r>
            <a:r>
              <a:rPr lang="zh-CN" altLang="en-US" b="0" i="0" dirty="0">
                <a:solidFill>
                  <a:srgbClr val="000000"/>
                </a:solidFill>
                <a:effectLst/>
                <a:latin typeface="微软雅黑" panose="020B0503020204020204" pitchFamily="34" charset="-122"/>
                <a:ea typeface="微软雅黑" panose="020B0503020204020204" pitchFamily="34" charset="-122"/>
              </a:rPr>
              <a:t>个神经元的两层隐层</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，后面是</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激活函数。此外，时间特征记为</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，可以表示环境中的实时步骤并增强我们模型的感知允许它利用最新的信息来做出更有效的调度决策。我们的评论家将使用状态嵌入和时间特征的串联来评估状态值，如</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err="1">
                <a:solidFill>
                  <a:srgbClr val="000000"/>
                </a:solidFill>
                <a:effectLst/>
                <a:latin typeface="微软雅黑" panose="020B0503020204020204" pitchFamily="34" charset="-122"/>
                <a:ea typeface="微软雅黑" panose="020B0503020204020204" pitchFamily="34" charset="-122"/>
              </a:rPr>
              <a:t>MLPφe</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MLPφ</a:t>
            </a:r>
            <a:r>
              <a:rPr lang="zh-CN" altLang="en-US" b="0" i="0" dirty="0">
                <a:solidFill>
                  <a:srgbClr val="000000"/>
                </a:solidFill>
                <a:effectLst/>
                <a:latin typeface="微软雅黑" panose="020B0503020204020204" pitchFamily="34" charset="-122"/>
                <a:ea typeface="微软雅黑" panose="020B0503020204020204" pitchFamily="34" charset="-122"/>
              </a:rPr>
              <a:t>是具有两个隐藏层的</a:t>
            </a:r>
            <a:r>
              <a:rPr lang="en-US" altLang="zh-CN" b="0" i="0" dirty="0">
                <a:solidFill>
                  <a:srgbClr val="000000"/>
                </a:solidFill>
                <a:effectLst/>
                <a:latin typeface="微软雅黑" panose="020B0503020204020204" pitchFamily="34" charset="-122"/>
                <a:ea typeface="微软雅黑" panose="020B0503020204020204" pitchFamily="34" charset="-122"/>
              </a:rPr>
              <a:t>64</a:t>
            </a:r>
            <a:r>
              <a:rPr lang="zh-CN" altLang="en-US" b="0" i="0" dirty="0">
                <a:solidFill>
                  <a:srgbClr val="000000"/>
                </a:solidFill>
                <a:effectLst/>
                <a:latin typeface="微软雅黑" panose="020B0503020204020204" pitchFamily="34" charset="-122"/>
                <a:ea typeface="微软雅黑" panose="020B0503020204020204" pitchFamily="34" charset="-122"/>
              </a:rPr>
              <a:t>个神经元的</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，后面是</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激活函数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103</a:t>
            </a:fld>
            <a:endParaRPr lang="zh-CN" altLang="en-US"/>
          </a:p>
        </p:txBody>
      </p:sp>
    </p:spTree>
    <p:extLst>
      <p:ext uri="{BB962C8B-B14F-4D97-AF65-F5344CB8AC3E}">
        <p14:creationId xmlns:p14="http://schemas.microsoft.com/office/powerpoint/2010/main" val="375895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104</a:t>
            </a:fld>
            <a:endParaRPr lang="zh-CN" altLang="en-US"/>
          </a:p>
        </p:txBody>
      </p:sp>
    </p:spTree>
    <p:extLst>
      <p:ext uri="{BB962C8B-B14F-4D97-AF65-F5344CB8AC3E}">
        <p14:creationId xmlns:p14="http://schemas.microsoft.com/office/powerpoint/2010/main" val="15816802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个结果如表</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所示。第</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组的超参数下</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是最小的，所以用于后续实验。</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在这些超参数中，对性能影响最大的是引导图嵌入的</a:t>
            </a:r>
            <a:r>
              <a:rPr lang="en-US" altLang="zh-CN" b="0" i="0" dirty="0">
                <a:solidFill>
                  <a:srgbClr val="000000"/>
                </a:solidFill>
                <a:effectLst/>
                <a:latin typeface="微软雅黑" panose="020B0503020204020204" pitchFamily="34" charset="-122"/>
                <a:ea typeface="微软雅黑" panose="020B0503020204020204" pitchFamily="34" charset="-122"/>
              </a:rPr>
              <a:t>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。在图</a:t>
            </a:r>
            <a:r>
              <a:rPr lang="en-US" altLang="zh-CN" b="0" i="0" dirty="0">
                <a:solidFill>
                  <a:srgbClr val="000000"/>
                </a:solidFill>
                <a:effectLst/>
                <a:latin typeface="微软雅黑" panose="020B0503020204020204" pitchFamily="34" charset="-122"/>
                <a:ea typeface="微软雅黑" panose="020B0503020204020204" pitchFamily="34" charset="-122"/>
              </a:rPr>
              <a:t>6a</a:t>
            </a:r>
            <a:r>
              <a:rPr lang="zh-CN" altLang="en-US" b="0" i="0" dirty="0">
                <a:solidFill>
                  <a:srgbClr val="000000"/>
                </a:solidFill>
                <a:effectLst/>
                <a:latin typeface="微软雅黑" panose="020B0503020204020204" pitchFamily="34" charset="-122"/>
                <a:ea typeface="微软雅黑" panose="020B0503020204020204" pitchFamily="34" charset="-122"/>
              </a:rPr>
              <a:t>中测试了不同组</a:t>
            </a:r>
            <a:r>
              <a:rPr lang="en-US" altLang="zh-CN" b="0" i="0" dirty="0">
                <a:solidFill>
                  <a:srgbClr val="000000"/>
                </a:solidFill>
                <a:effectLst/>
                <a:latin typeface="微软雅黑" panose="020B0503020204020204" pitchFamily="34" charset="-122"/>
                <a:ea typeface="微软雅黑" panose="020B0503020204020204" pitchFamily="34" charset="-122"/>
              </a:rPr>
              <a:t>(p, q) </a:t>
            </a:r>
            <a:r>
              <a:rPr lang="zh-CN" altLang="en-US" b="0" i="0" dirty="0">
                <a:solidFill>
                  <a:srgbClr val="000000"/>
                </a:solidFill>
                <a:effectLst/>
                <a:latin typeface="微软雅黑" panose="020B0503020204020204" pitchFamily="34" charset="-122"/>
                <a:ea typeface="微软雅黑" panose="020B0503020204020204" pitchFamily="34" charset="-122"/>
              </a:rPr>
              <a:t>，除了</a:t>
            </a:r>
            <a:r>
              <a:rPr lang="en-US" altLang="zh-CN" b="0" i="0" dirty="0">
                <a:solidFill>
                  <a:srgbClr val="000000"/>
                </a:solidFill>
                <a:effectLst/>
                <a:latin typeface="微软雅黑" panose="020B0503020204020204" pitchFamily="34" charset="-122"/>
                <a:ea typeface="微软雅黑" panose="020B0503020204020204" pitchFamily="34" charset="-122"/>
              </a:rPr>
              <a:t>(2,4)</a:t>
            </a:r>
            <a:r>
              <a:rPr lang="zh-CN" altLang="en-US" b="0" i="0" dirty="0">
                <a:solidFill>
                  <a:srgbClr val="000000"/>
                </a:solidFill>
                <a:effectLst/>
                <a:latin typeface="微软雅黑" panose="020B0503020204020204" pitchFamily="34" charset="-122"/>
                <a:ea typeface="微软雅黑" panose="020B0503020204020204" pitchFamily="34" charset="-122"/>
              </a:rPr>
              <a:t>之外，所有组合都使模型收敛，但解的质量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，越小越好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差异很大，可以看出，</a:t>
            </a:r>
            <a:r>
              <a:rPr lang="en-US" altLang="zh-CN" b="0" i="0" dirty="0">
                <a:solidFill>
                  <a:srgbClr val="000000"/>
                </a:solidFill>
                <a:effectLst/>
                <a:latin typeface="微软雅黑" panose="020B0503020204020204" pitchFamily="34" charset="-122"/>
                <a:ea typeface="微软雅黑" panose="020B0503020204020204" pitchFamily="34" charset="-122"/>
              </a:rPr>
              <a:t>(1,0.5)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(0.5,1)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a:t>
            </a:r>
            <a:r>
              <a:rPr lang="zh-CN" altLang="en-US" b="0" i="0" dirty="0">
                <a:solidFill>
                  <a:srgbClr val="000000"/>
                </a:solidFill>
                <a:effectLst/>
                <a:latin typeface="微软雅黑" panose="020B0503020204020204" pitchFamily="34" charset="-122"/>
                <a:ea typeface="微软雅黑" panose="020B0503020204020204" pitchFamily="34" charset="-122"/>
              </a:rPr>
              <a:t>组合不会产生质量可靠的析取嵌入，调度性能不稳定。</a:t>
            </a:r>
            <a:r>
              <a:rPr lang="en-US" altLang="zh-CN" b="0" i="0" dirty="0">
                <a:solidFill>
                  <a:srgbClr val="000000"/>
                </a:solidFill>
                <a:effectLst/>
                <a:latin typeface="微软雅黑" panose="020B0503020204020204" pitchFamily="34" charset="-122"/>
                <a:ea typeface="微软雅黑" panose="020B0503020204020204" pitchFamily="34" charset="-122"/>
              </a:rPr>
              <a:t>(2,1)</a:t>
            </a:r>
            <a:r>
              <a:rPr lang="zh-CN" altLang="en-US" b="0" i="0" dirty="0">
                <a:solidFill>
                  <a:srgbClr val="000000"/>
                </a:solidFill>
                <a:effectLst/>
                <a:latin typeface="微软雅黑" panose="020B0503020204020204" pitchFamily="34" charset="-122"/>
                <a:ea typeface="微软雅黑" panose="020B0503020204020204" pitchFamily="34" charset="-122"/>
              </a:rPr>
              <a:t>的组合效果最好，且最稳定。因为合理的策略鼓励适度的探索</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返回参数</a:t>
            </a:r>
            <a:r>
              <a:rPr lang="en-US" altLang="zh-CN" b="0" i="0" dirty="0">
                <a:solidFill>
                  <a:srgbClr val="000000"/>
                </a:solidFill>
                <a:effectLst/>
                <a:latin typeface="微软雅黑" panose="020B0503020204020204" pitchFamily="34" charset="-122"/>
                <a:ea typeface="微软雅黑" panose="020B0503020204020204" pitchFamily="34" charset="-122"/>
              </a:rPr>
              <a:t>p = 2)</a:t>
            </a:r>
            <a:r>
              <a:rPr lang="zh-CN" altLang="en-US" b="0" i="0" dirty="0">
                <a:solidFill>
                  <a:srgbClr val="000000"/>
                </a:solidFill>
                <a:effectLst/>
                <a:latin typeface="微软雅黑" panose="020B0503020204020204" pitchFamily="34" charset="-122"/>
                <a:ea typeface="微软雅黑" panose="020B0503020204020204" pitchFamily="34" charset="-122"/>
              </a:rPr>
              <a:t>，并重视搜索的广度和深度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输入</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输出参数</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Q = 1)</a:t>
            </a:r>
            <a:r>
              <a:rPr lang="zh-CN" altLang="en-US" b="0" i="0" dirty="0">
                <a:solidFill>
                  <a:srgbClr val="000000"/>
                </a:solidFill>
                <a:effectLst/>
                <a:latin typeface="微软雅黑" panose="020B0503020204020204" pitchFamily="34" charset="-122"/>
                <a:ea typeface="微软雅黑" panose="020B0503020204020204" pitchFamily="34" charset="-122"/>
              </a:rPr>
              <a:t>在解析析取图时稳定地得到高质量的嵌入。在图</a:t>
            </a:r>
            <a:r>
              <a:rPr lang="en-US" altLang="zh-CN" b="0" i="0" dirty="0">
                <a:solidFill>
                  <a:srgbClr val="000000"/>
                </a:solidFill>
                <a:effectLst/>
                <a:latin typeface="微软雅黑" panose="020B0503020204020204" pitchFamily="34" charset="-122"/>
                <a:ea typeface="微软雅黑" panose="020B0503020204020204" pitchFamily="34" charset="-122"/>
              </a:rPr>
              <a:t>6b</a:t>
            </a:r>
            <a:r>
              <a:rPr lang="zh-CN" altLang="en-US" b="0" i="0" dirty="0">
                <a:solidFill>
                  <a:srgbClr val="000000"/>
                </a:solidFill>
                <a:effectLst/>
                <a:latin typeface="微软雅黑" panose="020B0503020204020204" pitchFamily="34" charset="-122"/>
                <a:ea typeface="微软雅黑" panose="020B0503020204020204" pitchFamily="34" charset="-122"/>
              </a:rPr>
              <a:t>中测试了编码器和解码器层的数量对实验结果的影响。实验中比较了六种组合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编码器，解码器</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105</a:t>
            </a:fld>
            <a:endParaRPr lang="zh-CN" altLang="en-US"/>
          </a:p>
        </p:txBody>
      </p:sp>
    </p:spTree>
    <p:extLst>
      <p:ext uri="{BB962C8B-B14F-4D97-AF65-F5344CB8AC3E}">
        <p14:creationId xmlns:p14="http://schemas.microsoft.com/office/powerpoint/2010/main" val="37067313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在图</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中，我们给出了问题大小为</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的训练曲线，使用</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个验证实例，其中</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轴表示验证迭代的次数，而</a:t>
            </a:r>
            <a:r>
              <a:rPr lang="en-US" altLang="zh-CN" b="0" i="0" dirty="0">
                <a:solidFill>
                  <a:srgbClr val="000000"/>
                </a:solidFill>
                <a:effectLst/>
                <a:latin typeface="微软雅黑" panose="020B0503020204020204" pitchFamily="34" charset="-122"/>
                <a:ea typeface="微软雅黑" panose="020B0503020204020204" pitchFamily="34" charset="-122"/>
              </a:rPr>
              <a:t>y</a:t>
            </a:r>
            <a:r>
              <a:rPr lang="zh-CN" altLang="en-US" b="0" i="0" dirty="0">
                <a:solidFill>
                  <a:srgbClr val="000000"/>
                </a:solidFill>
                <a:effectLst/>
                <a:latin typeface="微软雅黑" panose="020B0503020204020204" pitchFamily="34" charset="-122"/>
                <a:ea typeface="微软雅黑" panose="020B0503020204020204" pitchFamily="34" charset="-122"/>
              </a:rPr>
              <a:t>轴表示</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。具体来说，我们进行了</a:t>
            </a:r>
            <a:r>
              <a:rPr lang="en-US" altLang="zh-CN" b="0" i="0" dirty="0">
                <a:solidFill>
                  <a:srgbClr val="000000"/>
                </a:solidFill>
                <a:effectLst/>
                <a:latin typeface="微软雅黑" panose="020B0503020204020204" pitchFamily="34" charset="-122"/>
                <a:ea typeface="微软雅黑" panose="020B0503020204020204" pitchFamily="34" charset="-122"/>
              </a:rPr>
              <a:t>5000</a:t>
            </a:r>
            <a:r>
              <a:rPr lang="zh-CN" altLang="en-US" b="0" i="0" dirty="0">
                <a:solidFill>
                  <a:srgbClr val="000000"/>
                </a:solidFill>
                <a:effectLst/>
                <a:latin typeface="微软雅黑" panose="020B0503020204020204" pitchFamily="34" charset="-122"/>
                <a:ea typeface="微软雅黑" panose="020B0503020204020204" pitchFamily="34" charset="-122"/>
              </a:rPr>
              <a:t>次训练迭代，并记录每</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次迭代的</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所示的结果表明，训练过程较为稳定，并逐渐收敛，如浅蓝色线所示。此外，我们还使用移动平均技术，窗口大小为</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次验证，以达到平滑效果，也显示了训练数据的整体趋势，如深蓝色线所示。</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106</a:t>
            </a:fld>
            <a:endParaRPr lang="zh-CN" altLang="en-US"/>
          </a:p>
        </p:txBody>
      </p:sp>
    </p:spTree>
    <p:extLst>
      <p:ext uri="{BB962C8B-B14F-4D97-AF65-F5344CB8AC3E}">
        <p14:creationId xmlns:p14="http://schemas.microsoft.com/office/powerpoint/2010/main" val="25595043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除了检查训练曲线外，我们还比较了不同参数设置对</a:t>
            </a:r>
            <a:r>
              <a:rPr lang="en-US" altLang="zh-CN" b="0" i="0" dirty="0">
                <a:solidFill>
                  <a:srgbClr val="000000"/>
                </a:solidFill>
                <a:effectLst/>
                <a:latin typeface="微软雅黑" panose="020B0503020204020204" pitchFamily="34" charset="-122"/>
                <a:ea typeface="微软雅黑" panose="020B0503020204020204" pitchFamily="34" charset="-122"/>
              </a:rPr>
              <a:t>GAT</a:t>
            </a:r>
            <a:r>
              <a:rPr lang="zh-CN" altLang="en-US" b="0" i="0" dirty="0">
                <a:solidFill>
                  <a:srgbClr val="000000"/>
                </a:solidFill>
                <a:effectLst/>
                <a:latin typeface="微软雅黑" panose="020B0503020204020204" pitchFamily="34" charset="-122"/>
                <a:ea typeface="微软雅黑" panose="020B0503020204020204" pitchFamily="34" charset="-122"/>
              </a:rPr>
              <a:t>层数的性能，用</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表示。我们训练了两个模型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一个有两个</a:t>
            </a:r>
            <a:r>
              <a:rPr lang="en-US" altLang="zh-CN" b="0" i="0" dirty="0">
                <a:solidFill>
                  <a:srgbClr val="000000"/>
                </a:solidFill>
                <a:effectLst/>
                <a:latin typeface="微软雅黑" panose="020B0503020204020204" pitchFamily="34" charset="-122"/>
                <a:ea typeface="微软雅黑" panose="020B0503020204020204" pitchFamily="34" charset="-122"/>
              </a:rPr>
              <a:t>GAT</a:t>
            </a:r>
            <a:r>
              <a:rPr lang="zh-CN" altLang="en-US" b="0" i="0" dirty="0">
                <a:solidFill>
                  <a:srgbClr val="000000"/>
                </a:solidFill>
                <a:effectLst/>
                <a:latin typeface="微软雅黑" panose="020B0503020204020204" pitchFamily="34" charset="-122"/>
                <a:ea typeface="微软雅黑" panose="020B0503020204020204" pitchFamily="34" charset="-122"/>
              </a:rPr>
              <a:t>层，另一个有三个。我们在三组</a:t>
            </a:r>
            <a:r>
              <a:rPr lang="en-US" altLang="zh-CN" b="0" i="0" dirty="0">
                <a:solidFill>
                  <a:srgbClr val="000000"/>
                </a:solidFill>
                <a:effectLst/>
                <a:latin typeface="微软雅黑" panose="020B0503020204020204" pitchFamily="34" charset="-122"/>
                <a:ea typeface="微软雅黑" panose="020B0503020204020204" pitchFamily="34" charset="-122"/>
              </a:rPr>
              <a:t>Ta</a:t>
            </a:r>
            <a:r>
              <a:rPr lang="zh-CN" altLang="en-US" b="0" i="0" dirty="0">
                <a:solidFill>
                  <a:srgbClr val="000000"/>
                </a:solidFill>
                <a:effectLst/>
                <a:latin typeface="微软雅黑" panose="020B0503020204020204" pitchFamily="34" charset="-122"/>
                <a:ea typeface="微软雅黑" panose="020B0503020204020204" pitchFamily="34" charset="-122"/>
              </a:rPr>
              <a:t>基准测试上进行了测试，问题大小从</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到</a:t>
            </a:r>
            <a:r>
              <a:rPr lang="en-US" altLang="zh-CN" b="0" i="0" dirty="0">
                <a:solidFill>
                  <a:srgbClr val="000000"/>
                </a:solidFill>
                <a:effectLst/>
                <a:latin typeface="微软雅黑" panose="020B0503020204020204" pitchFamily="34" charset="-122"/>
                <a:ea typeface="微软雅黑" panose="020B0503020204020204" pitchFamily="34" charset="-122"/>
              </a:rPr>
              <a:t>100 × 20</a:t>
            </a:r>
            <a:r>
              <a:rPr lang="zh-CN" altLang="en-US" b="0" i="0" dirty="0">
                <a:solidFill>
                  <a:srgbClr val="000000"/>
                </a:solidFill>
                <a:effectLst/>
                <a:latin typeface="微软雅黑" panose="020B0503020204020204" pitchFamily="34" charset="-122"/>
                <a:ea typeface="微软雅黑" panose="020B0503020204020204" pitchFamily="34" charset="-122"/>
              </a:rPr>
              <a:t>不等。结果如表二所示，以表明具有两层</a:t>
            </a:r>
            <a:r>
              <a:rPr lang="en-US" altLang="zh-CN" b="0" i="0" dirty="0">
                <a:solidFill>
                  <a:srgbClr val="000000"/>
                </a:solidFill>
                <a:effectLst/>
                <a:latin typeface="微软雅黑" panose="020B0503020204020204" pitchFamily="34" charset="-122"/>
                <a:ea typeface="微软雅黑" panose="020B0503020204020204" pitchFamily="34" charset="-122"/>
              </a:rPr>
              <a:t>GAT</a:t>
            </a:r>
            <a:r>
              <a:rPr lang="zh-CN" altLang="en-US" b="0" i="0" dirty="0">
                <a:solidFill>
                  <a:srgbClr val="000000"/>
                </a:solidFill>
                <a:effectLst/>
                <a:latin typeface="微软雅黑" panose="020B0503020204020204" pitchFamily="34" charset="-122"/>
                <a:ea typeface="微软雅黑" panose="020B0503020204020204" pitchFamily="34" charset="-122"/>
              </a:rPr>
              <a:t>的模型具有较低的最大完工时间和标准差。这一发现激励我们将</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设置为</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，以获得更好的结果和提高泛化能力。两个层可能足以捕获数据中的复杂关系和特征。此外，更少的层意味着更少的参数和更少的计算，从而导致更有效的训练过程。</a:t>
            </a:r>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107</a:t>
            </a:fld>
            <a:endParaRPr lang="zh-CN" altLang="en-US"/>
          </a:p>
        </p:txBody>
      </p:sp>
    </p:spTree>
    <p:extLst>
      <p:ext uri="{BB962C8B-B14F-4D97-AF65-F5344CB8AC3E}">
        <p14:creationId xmlns:p14="http://schemas.microsoft.com/office/powerpoint/2010/main" val="7257114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err="1">
                <a:solidFill>
                  <a:srgbClr val="000000"/>
                </a:solidFill>
                <a:effectLst/>
                <a:latin typeface="微软雅黑" panose="020B0503020204020204" pitchFamily="34" charset="-122"/>
                <a:ea typeface="微软雅黑" panose="020B0503020204020204" pitchFamily="34" charset="-122"/>
              </a:rPr>
              <a:t>Dmu</a:t>
            </a:r>
            <a:r>
              <a:rPr lang="zh-CN" altLang="en-US" b="0" i="0" dirty="0">
                <a:solidFill>
                  <a:srgbClr val="000000"/>
                </a:solidFill>
                <a:effectLst/>
                <a:latin typeface="微软雅黑" panose="020B0503020204020204" pitchFamily="34" charset="-122"/>
                <a:ea typeface="微软雅黑" panose="020B0503020204020204" pitchFamily="34" charset="-122"/>
              </a:rPr>
              <a:t>基准上的性能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本节使用</a:t>
            </a:r>
            <a:r>
              <a:rPr lang="en-US" altLang="zh-CN" b="0" i="0" dirty="0">
                <a:solidFill>
                  <a:srgbClr val="000000"/>
                </a:solidFill>
                <a:effectLst/>
                <a:latin typeface="微软雅黑" panose="020B0503020204020204" pitchFamily="34" charset="-122"/>
                <a:ea typeface="微软雅黑" panose="020B0503020204020204" pitchFamily="34" charset="-122"/>
              </a:rPr>
              <a:t>16</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err="1">
                <a:solidFill>
                  <a:srgbClr val="000000"/>
                </a:solidFill>
                <a:effectLst/>
                <a:latin typeface="微软雅黑" panose="020B0503020204020204" pitchFamily="34" charset="-122"/>
                <a:ea typeface="微软雅黑" panose="020B0503020204020204" pitchFamily="34" charset="-122"/>
              </a:rPr>
              <a:t>Dmu</a:t>
            </a:r>
            <a:r>
              <a:rPr lang="zh-CN" altLang="en-US" b="0" i="0" dirty="0">
                <a:solidFill>
                  <a:srgbClr val="000000"/>
                </a:solidFill>
                <a:effectLst/>
                <a:latin typeface="微软雅黑" panose="020B0503020204020204" pitchFamily="34" charset="-122"/>
                <a:ea typeface="微软雅黑" panose="020B0503020204020204" pitchFamily="34" charset="-122"/>
              </a:rPr>
              <a:t>基准评估我们的模型，包括</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个不同的问题大小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范围从</a:t>
            </a:r>
            <a:r>
              <a:rPr lang="en-US" altLang="zh-CN" b="0" i="0" dirty="0">
                <a:solidFill>
                  <a:srgbClr val="000000"/>
                </a:solidFill>
                <a:effectLst/>
                <a:latin typeface="微软雅黑" panose="020B0503020204020204" pitchFamily="34" charset="-122"/>
                <a:ea typeface="微软雅黑" panose="020B0503020204020204" pitchFamily="34" charset="-122"/>
              </a:rPr>
              <a:t>20 × 15</a:t>
            </a:r>
            <a:r>
              <a:rPr lang="zh-CN" altLang="en-US" b="0" i="0" dirty="0">
                <a:solidFill>
                  <a:srgbClr val="000000"/>
                </a:solidFill>
                <a:effectLst/>
                <a:latin typeface="微软雅黑" panose="020B0503020204020204" pitchFamily="34" charset="-122"/>
                <a:ea typeface="微软雅黑" panose="020B0503020204020204" pitchFamily="34" charset="-122"/>
              </a:rPr>
              <a:t>到</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。性能度量是最大跨度</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和方差。实验结果列于表</a:t>
            </a:r>
            <a:r>
              <a:rPr lang="en-US" altLang="zh-CN" b="0" i="0" dirty="0">
                <a:solidFill>
                  <a:srgbClr val="000000"/>
                </a:solidFill>
                <a:effectLst/>
                <a:latin typeface="微软雅黑" panose="020B0503020204020204" pitchFamily="34" charset="-122"/>
                <a:ea typeface="微软雅黑" panose="020B0503020204020204" pitchFamily="34" charset="-122"/>
              </a:rPr>
              <a:t>III</a:t>
            </a:r>
            <a:r>
              <a:rPr lang="zh-CN" altLang="en-US" b="0" i="0" dirty="0">
                <a:solidFill>
                  <a:srgbClr val="000000"/>
                </a:solidFill>
                <a:effectLst/>
                <a:latin typeface="微软雅黑" panose="020B0503020204020204" pitchFamily="34" charset="-122"/>
                <a:ea typeface="微软雅黑" panose="020B0503020204020204" pitchFamily="34" charset="-122"/>
              </a:rPr>
              <a:t>，表明在</a:t>
            </a:r>
            <a:r>
              <a:rPr lang="en-US" altLang="zh-CN" b="0" i="0" dirty="0">
                <a:solidFill>
                  <a:srgbClr val="000000"/>
                </a:solidFill>
                <a:effectLst/>
                <a:latin typeface="微软雅黑" panose="020B0503020204020204" pitchFamily="34" charset="-122"/>
                <a:ea typeface="微软雅黑" panose="020B0503020204020204" pitchFamily="34" charset="-122"/>
              </a:rPr>
              <a:t>16</a:t>
            </a:r>
            <a:r>
              <a:rPr lang="zh-CN" altLang="en-US" b="0" i="0" dirty="0">
                <a:solidFill>
                  <a:srgbClr val="000000"/>
                </a:solidFill>
                <a:effectLst/>
                <a:latin typeface="微软雅黑" panose="020B0503020204020204" pitchFamily="34" charset="-122"/>
                <a:ea typeface="微软雅黑" panose="020B0503020204020204" pitchFamily="34" charset="-122"/>
              </a:rPr>
              <a:t>个实例中，本文提出的方法有</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个优于其他方法。在剩下的三个例子中，我们的方法不是排名第一的，我们的方法和表现最好的方法之间的相对调度误差在</a:t>
            </a:r>
            <a:r>
              <a:rPr lang="en-US" altLang="zh-CN" b="0" i="0" dirty="0">
                <a:solidFill>
                  <a:srgbClr val="000000"/>
                </a:solidFill>
                <a:effectLst/>
                <a:latin typeface="微软雅黑" panose="020B0503020204020204" pitchFamily="34" charset="-122"/>
                <a:ea typeface="微软雅黑" panose="020B0503020204020204" pitchFamily="34" charset="-122"/>
              </a:rPr>
              <a:t>2.8%</a:t>
            </a:r>
            <a:r>
              <a:rPr lang="zh-CN" altLang="en-US" b="0" i="0" dirty="0">
                <a:solidFill>
                  <a:srgbClr val="000000"/>
                </a:solidFill>
                <a:effectLst/>
                <a:latin typeface="微软雅黑" panose="020B0503020204020204" pitchFamily="34" charset="-122"/>
                <a:ea typeface="微软雅黑" panose="020B0503020204020204" pitchFamily="34" charset="-122"/>
              </a:rPr>
              <a:t>的狭窄范围内。此外，方差的结果表明，我们提出的方法展示了调度看不见的</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实例的能力，而不受实例大小的限制，因为这些实例在问题大小方面与训练实例有很大不同。</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这表明我们提出的方法在具有不同问题规模和处理时间分布特征的</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实例上表现有效，强调了其强大的泛化能力。</a:t>
            </a:r>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108</a:t>
            </a:fld>
            <a:endParaRPr lang="zh-CN" altLang="en-US"/>
          </a:p>
        </p:txBody>
      </p:sp>
    </p:spTree>
    <p:extLst>
      <p:ext uri="{BB962C8B-B14F-4D97-AF65-F5344CB8AC3E}">
        <p14:creationId xmlns:p14="http://schemas.microsoft.com/office/powerpoint/2010/main" val="20849261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Ta</a:t>
            </a:r>
            <a:r>
              <a:rPr lang="zh-CN" altLang="en-US" b="0" i="0" dirty="0">
                <a:solidFill>
                  <a:srgbClr val="000000"/>
                </a:solidFill>
                <a:effectLst/>
                <a:latin typeface="微软雅黑" panose="020B0503020204020204" pitchFamily="34" charset="-122"/>
                <a:ea typeface="微软雅黑" panose="020B0503020204020204" pitchFamily="34" charset="-122"/>
              </a:rPr>
              <a:t>基准上的性能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除了上述实验外，我们还进行了实验，将我们提出的方法与最近两种基于</a:t>
            </a:r>
            <a:r>
              <a:rPr lang="en-US" altLang="zh-CN" b="0" i="0" dirty="0" err="1">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的方法进行了比较。</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这两种方法也使用</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来开发调度代理，这解释了为什么在本节中将它们列为比较方法。第一种方法</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使用析取图表示</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，并通过</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进行表示学习。</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此外，</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调度器通过合成实例进行训练，类似于我们提出的方法。第二种方法称为析取图嵌入循环解码转换器</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，其目标是开发一个代理来调度</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。类似地，</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模型基于合成实例进行训练，并使用公共基准进行评估。比率。结果表明，本文提出的方法在</a:t>
            </a:r>
            <a:r>
              <a:rPr lang="en-US" altLang="zh-CN" b="0" i="0" dirty="0">
                <a:solidFill>
                  <a:srgbClr val="000000"/>
                </a:solidFill>
                <a:effectLst/>
                <a:latin typeface="微软雅黑" panose="020B0503020204020204" pitchFamily="34" charset="-122"/>
                <a:ea typeface="微软雅黑" panose="020B0503020204020204" pitchFamily="34" charset="-122"/>
              </a:rPr>
              <a:t>16</a:t>
            </a:r>
            <a:r>
              <a:rPr lang="zh-CN" altLang="en-US" b="0" i="0" dirty="0">
                <a:solidFill>
                  <a:srgbClr val="000000"/>
                </a:solidFill>
                <a:effectLst/>
                <a:latin typeface="微软雅黑" panose="020B0503020204020204" pitchFamily="34" charset="-122"/>
                <a:ea typeface="微软雅黑" panose="020B0503020204020204" pitchFamily="34" charset="-122"/>
              </a:rPr>
              <a:t>个实例中的</a:t>
            </a:r>
            <a:r>
              <a:rPr lang="en-US" altLang="zh-CN" b="0" i="0" dirty="0">
                <a:solidFill>
                  <a:srgbClr val="000000"/>
                </a:solidFill>
                <a:effectLst/>
                <a:latin typeface="微软雅黑" panose="020B0503020204020204" pitchFamily="34" charset="-122"/>
                <a:ea typeface="微软雅黑" panose="020B0503020204020204" pitchFamily="34" charset="-122"/>
              </a:rPr>
              <a:t>11</a:t>
            </a:r>
            <a:r>
              <a:rPr lang="zh-CN" altLang="en-US" b="0" i="0" dirty="0">
                <a:solidFill>
                  <a:srgbClr val="000000"/>
                </a:solidFill>
                <a:effectLst/>
                <a:latin typeface="微软雅黑" panose="020B0503020204020204" pitchFamily="34" charset="-122"/>
                <a:ea typeface="微软雅黑" panose="020B0503020204020204" pitchFamily="34" charset="-122"/>
              </a:rPr>
              <a:t>个中表现最佳。注意到，本文方法在所有实例上的平均间隙比都是最低的，说明在各种类型的</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中，尽管问题大小和处理时间的分布与训练实例有很大的不同，但本文方法可以做出高质量的调度决策。</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err="1">
                <a:solidFill>
                  <a:srgbClr val="000000"/>
                </a:solidFill>
                <a:effectLst/>
                <a:latin typeface="微软雅黑" panose="020B0503020204020204" pitchFamily="34" charset="-122"/>
                <a:ea typeface="微软雅黑" panose="020B0503020204020204" pitchFamily="34" charset="-122"/>
              </a:rPr>
              <a:t>Dmu</a:t>
            </a:r>
            <a:r>
              <a:rPr lang="zh-CN" altLang="en-US" b="0" i="0" dirty="0">
                <a:solidFill>
                  <a:srgbClr val="000000"/>
                </a:solidFill>
                <a:effectLst/>
                <a:latin typeface="微软雅黑" panose="020B0503020204020204" pitchFamily="34" charset="-122"/>
                <a:ea typeface="微软雅黑" panose="020B0503020204020204" pitchFamily="34" charset="-122"/>
              </a:rPr>
              <a:t>基准测试上的结果表明，该方法的性能优于其他比较方法，包括</a:t>
            </a:r>
            <a:r>
              <a:rPr lang="en-US" altLang="zh-CN" b="0" i="0" dirty="0">
                <a:solidFill>
                  <a:srgbClr val="000000"/>
                </a:solidFill>
                <a:effectLst/>
                <a:latin typeface="微软雅黑" panose="020B0503020204020204" pitchFamily="34" charset="-122"/>
                <a:ea typeface="微软雅黑" panose="020B0503020204020204" pitchFamily="34" charset="-122"/>
              </a:rPr>
              <a:t>Random</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PDRs</a:t>
            </a:r>
            <a:r>
              <a:rPr lang="zh-CN" altLang="en-US" b="0" i="0" dirty="0">
                <a:solidFill>
                  <a:srgbClr val="000000"/>
                </a:solidFill>
                <a:effectLst/>
                <a:latin typeface="微软雅黑" panose="020B0503020204020204" pitchFamily="34" charset="-122"/>
                <a:ea typeface="微软雅黑" panose="020B0503020204020204" pitchFamily="34" charset="-122"/>
              </a:rPr>
              <a:t>。此外，在</a:t>
            </a:r>
            <a:r>
              <a:rPr lang="en-US" altLang="zh-CN" b="0" i="0" dirty="0">
                <a:solidFill>
                  <a:srgbClr val="000000"/>
                </a:solidFill>
                <a:effectLst/>
                <a:latin typeface="微软雅黑" panose="020B0503020204020204" pitchFamily="34" charset="-122"/>
                <a:ea typeface="微软雅黑" panose="020B0503020204020204" pitchFamily="34" charset="-122"/>
              </a:rPr>
              <a:t>Ta</a:t>
            </a:r>
            <a:r>
              <a:rPr lang="zh-CN" altLang="en-US" b="0" i="0" dirty="0">
                <a:solidFill>
                  <a:srgbClr val="000000"/>
                </a:solidFill>
                <a:effectLst/>
                <a:latin typeface="微软雅黑" panose="020B0503020204020204" pitchFamily="34" charset="-122"/>
                <a:ea typeface="微软雅黑" panose="020B0503020204020204" pitchFamily="34" charset="-122"/>
              </a:rPr>
              <a:t>基准测试上的结果表明，该方法取得了令人满意的结果，平均性能优于其他基于</a:t>
            </a:r>
            <a:r>
              <a:rPr lang="en-US" altLang="zh-CN" b="0" i="0" dirty="0" err="1">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的方法。这两个实验结果可以经验地表明，与其他方法相比，我们提出的方法在大多数基准实例中具有相对的鲁棒性。值得一提的是，所提出的方法是大小不可知的，这意味着它可以是应用于与训练实例不同大小的问题</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109</a:t>
            </a:fld>
            <a:endParaRPr lang="zh-CN" altLang="en-US"/>
          </a:p>
        </p:txBody>
      </p:sp>
    </p:spTree>
    <p:extLst>
      <p:ext uri="{BB962C8B-B14F-4D97-AF65-F5344CB8AC3E}">
        <p14:creationId xmlns:p14="http://schemas.microsoft.com/office/powerpoint/2010/main" val="21566719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除了针对公共基准测试我们的模型之外，我们还在静态环境中的合成实例上执行了实验。我们生成了五组具有不同问题大小的合成实例</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100 × 20</a:t>
            </a:r>
            <a:r>
              <a:rPr lang="zh-CN" altLang="en-US" b="0" i="0" dirty="0">
                <a:solidFill>
                  <a:srgbClr val="000000"/>
                </a:solidFill>
                <a:effectLst/>
                <a:latin typeface="微软雅黑" panose="020B0503020204020204" pitchFamily="34" charset="-122"/>
                <a:ea typeface="微软雅黑" panose="020B0503020204020204" pitchFamily="34" charset="-122"/>
              </a:rPr>
              <a:t>。每个集合包含</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个实例，操作的处理时间遵循</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到</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之间的均匀分布，表示为</a:t>
            </a:r>
            <a:r>
              <a:rPr lang="en-US" altLang="zh-CN" b="0" i="0" dirty="0" err="1">
                <a:solidFill>
                  <a:srgbClr val="000000"/>
                </a:solidFill>
                <a:effectLst/>
                <a:latin typeface="微软雅黑" panose="020B0503020204020204" pitchFamily="34" charset="-122"/>
                <a:ea typeface="微软雅黑" panose="020B0503020204020204" pitchFamily="34" charset="-122"/>
              </a:rPr>
              <a:t>pij</a:t>
            </a:r>
            <a:r>
              <a:rPr lang="en-US" altLang="zh-CN" b="0" i="0" dirty="0">
                <a:solidFill>
                  <a:srgbClr val="000000"/>
                </a:solidFill>
                <a:effectLst/>
                <a:latin typeface="微软雅黑" panose="020B0503020204020204" pitchFamily="34" charset="-122"/>
                <a:ea typeface="微软雅黑" panose="020B0503020204020204" pitchFamily="34" charset="-122"/>
              </a:rPr>
              <a:t> ~ U(1,10)</a:t>
            </a:r>
            <a:r>
              <a:rPr lang="zh-CN" altLang="en-US" b="0" i="0" dirty="0">
                <a:solidFill>
                  <a:srgbClr val="000000"/>
                </a:solidFill>
                <a:effectLst/>
                <a:latin typeface="微软雅黑" panose="020B0503020204020204" pitchFamily="34" charset="-122"/>
                <a:ea typeface="微软雅黑" panose="020B0503020204020204" pitchFamily="34" charset="-122"/>
              </a:rPr>
              <a:t>。我们对这些数据集进行了实验，并将结果汇总起来进行比较分析。</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表明，我们提出的方法实现了比其他基准方法更低的</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，并表现出更好的稳定性。</a:t>
            </a: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110</a:t>
            </a:fld>
            <a:endParaRPr lang="zh-CN" altLang="en-US"/>
          </a:p>
        </p:txBody>
      </p:sp>
    </p:spTree>
    <p:extLst>
      <p:ext uri="{BB962C8B-B14F-4D97-AF65-F5344CB8AC3E}">
        <p14:creationId xmlns:p14="http://schemas.microsoft.com/office/powerpoint/2010/main" val="1612667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这张表（</a:t>
            </a:r>
            <a:r>
              <a:rPr lang="en-US" altLang="zh-CN" dirty="0"/>
              <a:t>Table V</a:t>
            </a:r>
            <a:r>
              <a:rPr lang="zh-CN" altLang="en-US" dirty="0"/>
              <a:t>）展示了关于模拟实例中提出方法地结果和对比调度方法的配对样本</a:t>
            </a:r>
            <a:r>
              <a:rPr lang="en-US" altLang="zh-CN" dirty="0"/>
              <a:t>T</a:t>
            </a:r>
            <a:r>
              <a:rPr lang="zh-CN" altLang="en-US" dirty="0"/>
              <a:t>检验（</a:t>
            </a:r>
            <a:r>
              <a:rPr lang="en-US" altLang="zh-CN" dirty="0"/>
              <a:t>Paired Samples T-Test</a:t>
            </a:r>
            <a:r>
              <a:rPr lang="zh-CN" altLang="en-US" dirty="0"/>
              <a:t>）的结果。配对样本</a:t>
            </a:r>
            <a:r>
              <a:rPr lang="en-US" altLang="zh-CN" dirty="0"/>
              <a:t>T</a:t>
            </a:r>
            <a:r>
              <a:rPr lang="zh-CN" altLang="en-US" dirty="0"/>
              <a:t>检验用于比较两组相关样本之间的均值差异，并得出该差异是否具有统计学意义。</a:t>
            </a:r>
            <a:r>
              <a:rPr lang="en-US" altLang="zh-CN" dirty="0"/>
              <a:t>P</a:t>
            </a:r>
            <a:r>
              <a:rPr lang="zh-CN" altLang="en-US" dirty="0"/>
              <a:t>值表示检验的显著性水平，通常用来判断两组样本之间的均值差异是否显著。常见的显著性水平阈值是</a:t>
            </a:r>
            <a:r>
              <a:rPr lang="en-US" altLang="zh-CN" dirty="0"/>
              <a:t>0.05</a:t>
            </a:r>
            <a:r>
              <a:rPr lang="zh-CN" altLang="en-US" dirty="0"/>
              <a:t>。如果</a:t>
            </a:r>
            <a:r>
              <a:rPr lang="en-US" altLang="zh-CN" dirty="0"/>
              <a:t>P</a:t>
            </a:r>
            <a:r>
              <a:rPr lang="zh-CN" altLang="en-US" dirty="0"/>
              <a:t>值小于</a:t>
            </a:r>
            <a:r>
              <a:rPr lang="en-US" altLang="zh-CN" dirty="0"/>
              <a:t>0.05</a:t>
            </a:r>
            <a:r>
              <a:rPr lang="zh-CN" altLang="en-US" dirty="0"/>
              <a:t>，则可以认为样本之间存在显著差异。在这张表中，所有调度方法的</a:t>
            </a:r>
            <a:r>
              <a:rPr lang="en-US" altLang="zh-CN" dirty="0"/>
              <a:t>P</a:t>
            </a:r>
            <a:r>
              <a:rPr lang="zh-CN" altLang="en-US" dirty="0"/>
              <a:t>值均为小于</a:t>
            </a:r>
            <a:r>
              <a:rPr lang="en-US" altLang="zh-CN" dirty="0"/>
              <a:t>0.0001</a:t>
            </a:r>
            <a:r>
              <a:rPr lang="zh-CN" altLang="en-US" dirty="0"/>
              <a:t>，这意味着：不同调度方法之间在模拟结果上存在非常显著的统计差异表</a:t>
            </a:r>
            <a:r>
              <a:rPr lang="en-US" altLang="zh-CN" dirty="0"/>
              <a:t>V</a:t>
            </a:r>
            <a:r>
              <a:rPr lang="zh-CN" altLang="en-US" dirty="0"/>
              <a:t>展示了不同调度方法在模拟实例中的配对</a:t>
            </a:r>
            <a:r>
              <a:rPr lang="en-US" altLang="zh-CN" dirty="0"/>
              <a:t>T</a:t>
            </a:r>
            <a:r>
              <a:rPr lang="zh-CN" altLang="en-US" dirty="0"/>
              <a:t>检验结果，所有方法的</a:t>
            </a:r>
            <a:r>
              <a:rPr lang="en-US" altLang="zh-CN" dirty="0"/>
              <a:t>P</a:t>
            </a:r>
            <a:r>
              <a:rPr lang="zh-CN" altLang="en-US" dirty="0"/>
              <a:t>值都非常小（</a:t>
            </a:r>
            <a:r>
              <a:rPr lang="en-US" altLang="zh-CN" dirty="0"/>
              <a:t>&lt;0.0001</a:t>
            </a:r>
            <a:r>
              <a:rPr lang="zh-CN" altLang="en-US" dirty="0"/>
              <a:t>）说明新方法的性能提升并不是随机或偶然的结果。</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111</a:t>
            </a:fld>
            <a:endParaRPr lang="zh-CN" altLang="en-US"/>
          </a:p>
        </p:txBody>
      </p:sp>
    </p:spTree>
    <p:extLst>
      <p:ext uri="{BB962C8B-B14F-4D97-AF65-F5344CB8AC3E}">
        <p14:creationId xmlns:p14="http://schemas.microsoft.com/office/powerpoint/2010/main" val="9373433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本节中，我们在一个动态环境中进行实验，在这个动态环境中，由于意外事件的发生，环境存在不确定性。我们使用两个常见的事件，机器故障和随机工作到达，来模拟车间发生的意外事件，以进一步评估所提出的方法是否仍然可以在模型训练期间不可用的一些意外事件的环境中工作。此外，这也可以验证我们模型的泛化能力。我们为每个问题规模生成</a:t>
            </a:r>
            <a:r>
              <a:rPr lang="en-US" altLang="zh-CN" b="0" i="0" dirty="0">
                <a:solidFill>
                  <a:srgbClr val="000000"/>
                </a:solidFill>
                <a:effectLst/>
                <a:latin typeface="微软雅黑" panose="020B0503020204020204" pitchFamily="34" charset="-122"/>
                <a:ea typeface="微软雅黑" panose="020B0503020204020204" pitchFamily="34" charset="-122"/>
              </a:rPr>
              <a:t>500</a:t>
            </a:r>
            <a:r>
              <a:rPr lang="zh-CN" altLang="en-US" b="0" i="0" dirty="0">
                <a:solidFill>
                  <a:srgbClr val="000000"/>
                </a:solidFill>
                <a:effectLst/>
                <a:latin typeface="微软雅黑" panose="020B0503020204020204" pitchFamily="34" charset="-122"/>
                <a:ea typeface="微软雅黑" panose="020B0503020204020204" pitchFamily="34" charset="-122"/>
              </a:rPr>
              <a:t>个合成实例，其中问题规模分别为</a:t>
            </a:r>
            <a:r>
              <a:rPr lang="en-US" altLang="zh-CN" b="0" i="0" dirty="0">
                <a:solidFill>
                  <a:srgbClr val="000000"/>
                </a:solidFill>
                <a:effectLst/>
                <a:latin typeface="微软雅黑" panose="020B0503020204020204" pitchFamily="34" charset="-122"/>
                <a:ea typeface="微软雅黑" panose="020B0503020204020204" pitchFamily="34" charset="-122"/>
              </a:rPr>
              <a:t>6 × 6</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8 × 8</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。操作的处理时间遵循</a:t>
            </a:r>
            <a:r>
              <a:rPr lang="en-US" altLang="zh-CN" b="0" i="0" dirty="0">
                <a:solidFill>
                  <a:srgbClr val="000000"/>
                </a:solidFill>
                <a:effectLst/>
                <a:latin typeface="微软雅黑" panose="020B0503020204020204" pitchFamily="34" charset="-122"/>
                <a:ea typeface="微软雅黑" panose="020B0503020204020204" pitchFamily="34" charset="-122"/>
              </a:rPr>
              <a:t>1 ~ 10</a:t>
            </a:r>
            <a:r>
              <a:rPr lang="zh-CN" altLang="en-US" b="0" i="0" dirty="0">
                <a:solidFill>
                  <a:srgbClr val="000000"/>
                </a:solidFill>
                <a:effectLst/>
                <a:latin typeface="微软雅黑" panose="020B0503020204020204" pitchFamily="34" charset="-122"/>
                <a:ea typeface="微软雅黑" panose="020B0503020204020204" pitchFamily="34" charset="-122"/>
              </a:rPr>
              <a:t>之间的均匀分布，表示为</a:t>
            </a:r>
            <a:r>
              <a:rPr lang="en-US" altLang="zh-CN" b="0" i="0" dirty="0" err="1">
                <a:solidFill>
                  <a:srgbClr val="000000"/>
                </a:solidFill>
                <a:effectLst/>
                <a:latin typeface="微软雅黑" panose="020B0503020204020204" pitchFamily="34" charset="-122"/>
                <a:ea typeface="微软雅黑" panose="020B0503020204020204" pitchFamily="34" charset="-122"/>
              </a:rPr>
              <a:t>pij</a:t>
            </a:r>
            <a:r>
              <a:rPr lang="en-US" altLang="zh-CN" b="0" i="0" dirty="0">
                <a:solidFill>
                  <a:srgbClr val="000000"/>
                </a:solidFill>
                <a:effectLst/>
                <a:latin typeface="微软雅黑" panose="020B0503020204020204" pitchFamily="34" charset="-122"/>
                <a:ea typeface="微软雅黑" panose="020B0503020204020204" pitchFamily="34" charset="-122"/>
              </a:rPr>
              <a:t> ~ U(1,10)</a:t>
            </a:r>
            <a:r>
              <a:rPr lang="zh-CN" altLang="en-US" b="0" i="0" dirty="0">
                <a:solidFill>
                  <a:srgbClr val="000000"/>
                </a:solidFill>
                <a:effectLst/>
                <a:latin typeface="微软雅黑" panose="020B0503020204020204" pitchFamily="34" charset="-122"/>
                <a:ea typeface="微软雅黑" panose="020B0503020204020204" pitchFamily="34" charset="-122"/>
              </a:rPr>
              <a:t>。请注意，所提出的方法使用</a:t>
            </a:r>
            <a:r>
              <a:rPr lang="en-US" altLang="zh-CN" b="0" i="0" dirty="0">
                <a:solidFill>
                  <a:srgbClr val="000000"/>
                </a:solidFill>
                <a:effectLst/>
                <a:latin typeface="微软雅黑" panose="020B0503020204020204" pitchFamily="34" charset="-122"/>
                <a:ea typeface="微软雅黑" panose="020B0503020204020204" pitchFamily="34" charset="-122"/>
              </a:rPr>
              <a:t>6 × 6</a:t>
            </a:r>
            <a:r>
              <a:rPr lang="zh-CN" altLang="en-US" b="0" i="0" dirty="0">
                <a:solidFill>
                  <a:srgbClr val="000000"/>
                </a:solidFill>
                <a:effectLst/>
                <a:latin typeface="微软雅黑" panose="020B0503020204020204" pitchFamily="34" charset="-122"/>
                <a:ea typeface="微软雅黑" panose="020B0503020204020204" pitchFamily="34" charset="-122"/>
              </a:rPr>
              <a:t>的问题大小进行训练，并使用三种不同问题规模的实例进行评估，以证明我们所提出的方法在通过小规模问题进行训练时可以在大规模问题上表现良好。</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为实验结果的箱形图，其中间隙比按式</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计算。我们还比较了我们提出的方法与另一个著名的调度问题的元启发式算法，禁忌搜索</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的搜索时间与本文方法的求解时间相同。如图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所示，我们提出的方法优于</a:t>
            </a:r>
            <a:r>
              <a:rPr lang="en-US" altLang="zh-CN" b="0" i="0" dirty="0">
                <a:solidFill>
                  <a:srgbClr val="000000"/>
                </a:solidFill>
                <a:effectLst/>
                <a:latin typeface="微软雅黑" panose="020B0503020204020204" pitchFamily="34" charset="-122"/>
                <a:ea typeface="微软雅黑" panose="020B0503020204020204" pitchFamily="34" charset="-122"/>
              </a:rPr>
              <a:t>PDRs</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等其他比较方法，其相对间隙比最低，最大间隙比不超过</a:t>
            </a:r>
            <a:r>
              <a:rPr lang="en-US" altLang="zh-CN" b="0" i="0" dirty="0">
                <a:solidFill>
                  <a:srgbClr val="000000"/>
                </a:solidFill>
                <a:effectLst/>
                <a:latin typeface="微软雅黑" panose="020B0503020204020204" pitchFamily="34" charset="-122"/>
                <a:ea typeface="微软雅黑" panose="020B0503020204020204" pitchFamily="34" charset="-122"/>
              </a:rPr>
              <a:t>0.2</a:t>
            </a:r>
            <a:r>
              <a:rPr lang="zh-CN" altLang="en-US" b="0" i="0" dirty="0">
                <a:solidFill>
                  <a:srgbClr val="000000"/>
                </a:solidFill>
                <a:effectLst/>
                <a:latin typeface="微软雅黑" panose="020B0503020204020204" pitchFamily="34" charset="-122"/>
                <a:ea typeface="微软雅黑" panose="020B0503020204020204" pitchFamily="34" charset="-122"/>
              </a:rPr>
              <a:t>。这些结果表明，即使在动态环境中，我们提出的方法在实现小型和大规模问题的有希望的调度结果方面也是有效的。此外，我们的智能体在处理看不见的环境和不确定性时表现出鲁棒的性能和强大的泛化能力，这些环境和不确定性非常类似于现实世界的条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112</a:t>
            </a:fld>
            <a:endParaRPr lang="zh-CN" altLang="en-US"/>
          </a:p>
        </p:txBody>
      </p:sp>
    </p:spTree>
    <p:extLst>
      <p:ext uri="{BB962C8B-B14F-4D97-AF65-F5344CB8AC3E}">
        <p14:creationId xmlns:p14="http://schemas.microsoft.com/office/powerpoint/2010/main" val="175828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析取图</a:t>
            </a:r>
            <a:r>
              <a:rPr lang="en-US" altLang="zh-CN" b="0" i="0" dirty="0">
                <a:solidFill>
                  <a:srgbClr val="000000"/>
                </a:solidFill>
                <a:effectLst/>
                <a:latin typeface="微软雅黑" panose="020B0503020204020204" pitchFamily="34" charset="-122"/>
                <a:ea typeface="微软雅黑" panose="020B0503020204020204" pitchFamily="34" charset="-122"/>
              </a:rPr>
              <a:t>Gt</a:t>
            </a:r>
            <a:r>
              <a:rPr lang="zh-CN" altLang="en-US" b="0" i="0" dirty="0">
                <a:solidFill>
                  <a:srgbClr val="000000"/>
                </a:solidFill>
                <a:effectLst/>
                <a:latin typeface="微软雅黑" panose="020B0503020204020204" pitchFamily="34" charset="-122"/>
                <a:ea typeface="微软雅黑" panose="020B0503020204020204" pitchFamily="34" charset="-122"/>
              </a:rPr>
              <a:t>是无向弧和有向弧的混合图。在将</a:t>
            </a:r>
            <a:r>
              <a:rPr lang="en-US" altLang="zh-CN" b="0" i="0" dirty="0">
                <a:solidFill>
                  <a:srgbClr val="000000"/>
                </a:solidFill>
                <a:effectLst/>
                <a:latin typeface="微软雅黑" panose="020B0503020204020204" pitchFamily="34" charset="-122"/>
                <a:ea typeface="微软雅黑" panose="020B0503020204020204" pitchFamily="34" charset="-122"/>
              </a:rPr>
              <a:t>Gt</a:t>
            </a:r>
            <a:r>
              <a:rPr lang="zh-CN" altLang="en-US" b="0" i="0" dirty="0">
                <a:solidFill>
                  <a:srgbClr val="000000"/>
                </a:solidFill>
                <a:effectLst/>
                <a:latin typeface="微软雅黑" panose="020B0503020204020204" pitchFamily="34" charset="-122"/>
                <a:ea typeface="微软雅黑" panose="020B0503020204020204" pitchFamily="34" charset="-122"/>
              </a:rPr>
              <a:t>输入到</a:t>
            </a:r>
            <a:r>
              <a:rPr lang="en-US" altLang="zh-CN" b="0" i="0" dirty="0">
                <a:solidFill>
                  <a:srgbClr val="000000"/>
                </a:solidFill>
                <a:effectLst/>
                <a:latin typeface="微软雅黑" panose="020B0503020204020204" pitchFamily="34" charset="-122"/>
                <a:ea typeface="微软雅黑" panose="020B0503020204020204" pitchFamily="34" charset="-122"/>
              </a:rPr>
              <a:t>GIN</a:t>
            </a:r>
            <a:r>
              <a:rPr lang="zh-CN" altLang="en-US" b="0" i="0" dirty="0">
                <a:solidFill>
                  <a:srgbClr val="000000"/>
                </a:solidFill>
                <a:effectLst/>
                <a:latin typeface="微软雅黑" panose="020B0503020204020204" pitchFamily="34" charset="-122"/>
                <a:ea typeface="微软雅黑" panose="020B0503020204020204" pitchFamily="34" charset="-122"/>
              </a:rPr>
              <a:t>之前，需要一个预处理策略来执行</a:t>
            </a:r>
            <a:r>
              <a:rPr lang="en-US" altLang="zh-CN" b="0" i="0" dirty="0">
                <a:solidFill>
                  <a:srgbClr val="000000"/>
                </a:solidFill>
                <a:effectLst/>
                <a:latin typeface="微软雅黑" panose="020B0503020204020204" pitchFamily="34" charset="-122"/>
                <a:ea typeface="微软雅黑" panose="020B0503020204020204" pitchFamily="34" charset="-122"/>
              </a:rPr>
              <a:t>Gt</a:t>
            </a:r>
            <a:r>
              <a:rPr lang="zh-CN" altLang="en-US" b="0" i="0" dirty="0">
                <a:solidFill>
                  <a:srgbClr val="000000"/>
                </a:solidFill>
                <a:effectLst/>
                <a:latin typeface="微软雅黑" panose="020B0503020204020204" pitchFamily="34" charset="-122"/>
                <a:ea typeface="微软雅黑" panose="020B0503020204020204" pitchFamily="34" charset="-122"/>
              </a:rPr>
              <a:t>的转换。如图</a:t>
            </a:r>
            <a:r>
              <a:rPr lang="en-US" altLang="zh-CN" b="0" i="0" dirty="0">
                <a:solidFill>
                  <a:srgbClr val="000000"/>
                </a:solidFill>
                <a:effectLst/>
                <a:latin typeface="微软雅黑" panose="020B0503020204020204" pitchFamily="34" charset="-122"/>
                <a:ea typeface="微软雅黑" panose="020B0503020204020204" pitchFamily="34" charset="-122"/>
              </a:rPr>
              <a:t>4 (a)</a:t>
            </a:r>
            <a:r>
              <a:rPr lang="zh-CN" altLang="en-US" b="0" i="0" dirty="0">
                <a:solidFill>
                  <a:srgbClr val="000000"/>
                </a:solidFill>
                <a:effectLst/>
                <a:latin typeface="微软雅黑" panose="020B0503020204020204" pitchFamily="34" charset="-122"/>
                <a:ea typeface="微软雅黑" panose="020B0503020204020204" pitchFamily="34" charset="-122"/>
              </a:rPr>
              <a:t>所示，将无向弧替换为连接相反方向的相同节点的两个有向弧。然而，这种策略使得图过于密集，无法通过</a:t>
            </a:r>
            <a:r>
              <a:rPr lang="en-US" altLang="zh-CN" b="0" i="0" dirty="0">
                <a:solidFill>
                  <a:srgbClr val="000000"/>
                </a:solidFill>
                <a:effectLst/>
                <a:latin typeface="微软雅黑" panose="020B0503020204020204" pitchFamily="34" charset="-122"/>
                <a:ea typeface="微软雅黑" panose="020B0503020204020204" pitchFamily="34" charset="-122"/>
              </a:rPr>
              <a:t>GIN</a:t>
            </a:r>
            <a:r>
              <a:rPr lang="zh-CN" altLang="en-US" b="0" i="0" dirty="0">
                <a:solidFill>
                  <a:srgbClr val="000000"/>
                </a:solidFill>
                <a:effectLst/>
                <a:latin typeface="微软雅黑" panose="020B0503020204020204" pitchFamily="34" charset="-122"/>
                <a:ea typeface="微软雅黑" panose="020B0503020204020204" pitchFamily="34" charset="-122"/>
              </a:rPr>
              <a:t>进行有效处理</a:t>
            </a:r>
            <a:r>
              <a:rPr lang="en-US" altLang="zh-CN" b="0" i="0" dirty="0">
                <a:solidFill>
                  <a:srgbClr val="000000"/>
                </a:solidFill>
                <a:effectLst/>
                <a:latin typeface="微软雅黑" panose="020B0503020204020204" pitchFamily="34" charset="-122"/>
                <a:ea typeface="微软雅黑" panose="020B0503020204020204" pitchFamily="34" charset="-122"/>
              </a:rPr>
              <a:t>(Xu, et al, 2018)</a:t>
            </a:r>
            <a:r>
              <a:rPr lang="zh-CN" altLang="en-US" b="0" i="0" dirty="0">
                <a:solidFill>
                  <a:srgbClr val="000000"/>
                </a:solidFill>
                <a:effectLst/>
                <a:latin typeface="微软雅黑" panose="020B0503020204020204" pitchFamily="34" charset="-122"/>
                <a:ea typeface="微软雅黑" panose="020B0503020204020204" pitchFamily="34" charset="-122"/>
              </a:rPr>
              <a:t>。与</a:t>
            </a:r>
            <a:r>
              <a:rPr lang="en-US" altLang="zh-CN" b="0" i="0" dirty="0">
                <a:solidFill>
                  <a:srgbClr val="000000"/>
                </a:solidFill>
                <a:effectLst/>
                <a:latin typeface="微软雅黑" panose="020B0503020204020204" pitchFamily="34" charset="-122"/>
                <a:ea typeface="微软雅黑" panose="020B0503020204020204" pitchFamily="34" charset="-122"/>
              </a:rPr>
              <a:t>(Zhang, et al .</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2020)</a:t>
            </a:r>
            <a:r>
              <a:rPr lang="zh-CN" altLang="en-US" b="0" i="0" dirty="0">
                <a:solidFill>
                  <a:srgbClr val="000000"/>
                </a:solidFill>
                <a:effectLst/>
                <a:latin typeface="微软雅黑" panose="020B0503020204020204" pitchFamily="34" charset="-122"/>
                <a:ea typeface="微软雅黑" panose="020B0503020204020204" pitchFamily="34" charset="-122"/>
              </a:rPr>
              <a:t>类似，我们使用了忽略初始状态无向析取弧的“加弧方案”，以降低计算复杂度，如图</a:t>
            </a:r>
            <a:r>
              <a:rPr lang="en-US" altLang="zh-CN" b="0" i="0" dirty="0">
                <a:solidFill>
                  <a:srgbClr val="000000"/>
                </a:solidFill>
                <a:effectLst/>
                <a:latin typeface="微软雅黑" panose="020B0503020204020204" pitchFamily="34" charset="-122"/>
                <a:ea typeface="微软雅黑" panose="020B0503020204020204" pitchFamily="34" charset="-122"/>
              </a:rPr>
              <a:t>4 (b)</a:t>
            </a:r>
            <a:r>
              <a:rPr lang="zh-CN" altLang="en-US" b="0" i="0" dirty="0">
                <a:solidFill>
                  <a:srgbClr val="000000"/>
                </a:solidFill>
                <a:effectLst/>
                <a:latin typeface="微软雅黑" panose="020B0503020204020204" pitchFamily="34" charset="-122"/>
                <a:ea typeface="微软雅黑" panose="020B0503020204020204" pitchFamily="34" charset="-122"/>
              </a:rPr>
              <a:t>所示。</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在图</a:t>
            </a:r>
            <a:r>
              <a:rPr lang="en-US" altLang="zh-CN" b="0" i="0" dirty="0">
                <a:solidFill>
                  <a:srgbClr val="000000"/>
                </a:solidFill>
                <a:effectLst/>
                <a:latin typeface="微软雅黑" panose="020B0503020204020204" pitchFamily="34" charset="-122"/>
                <a:ea typeface="微软雅黑" panose="020B0503020204020204" pitchFamily="34" charset="-122"/>
              </a:rPr>
              <a:t>4 (b)</a:t>
            </a:r>
            <a:r>
              <a:rPr lang="zh-CN" altLang="en-US" b="0" i="0" dirty="0">
                <a:solidFill>
                  <a:srgbClr val="000000"/>
                </a:solidFill>
                <a:effectLst/>
                <a:latin typeface="微软雅黑" panose="020B0503020204020204" pitchFamily="34" charset="-122"/>
                <a:ea typeface="微软雅黑" panose="020B0503020204020204" pitchFamily="34" charset="-122"/>
              </a:rPr>
              <a:t>中，在调度作业和按时间步分配机器的动作之后，在图中添加</a:t>
            </a:r>
            <a:r>
              <a:rPr lang="en-US" altLang="zh-CN" b="0" i="0" dirty="0">
                <a:solidFill>
                  <a:srgbClr val="000000"/>
                </a:solidFill>
                <a:effectLst/>
                <a:latin typeface="微软雅黑" panose="020B0503020204020204" pitchFamily="34" charset="-122"/>
                <a:ea typeface="微软雅黑" panose="020B0503020204020204" pitchFamily="34" charset="-122"/>
              </a:rPr>
              <a:t>arc (O12,O33)</a:t>
            </a:r>
            <a:r>
              <a:rPr lang="zh-CN" altLang="en-US" b="0" i="0" dirty="0">
                <a:solidFill>
                  <a:srgbClr val="000000"/>
                </a:solidFill>
                <a:effectLst/>
                <a:latin typeface="微软雅黑" panose="020B0503020204020204" pitchFamily="34" charset="-122"/>
                <a:ea typeface="微软雅黑" panose="020B0503020204020204" pitchFamily="34" charset="-122"/>
              </a:rPr>
              <a:t>，即对于动作</a:t>
            </a:r>
            <a:r>
              <a:rPr lang="en-US" altLang="zh-CN" b="0" i="0" dirty="0">
                <a:solidFill>
                  <a:srgbClr val="000000"/>
                </a:solidFill>
                <a:effectLst/>
                <a:latin typeface="微软雅黑" panose="020B0503020204020204" pitchFamily="34" charset="-122"/>
                <a:ea typeface="微软雅黑" panose="020B0503020204020204" pitchFamily="34" charset="-122"/>
              </a:rPr>
              <a:t>a7 = (O33, M2)</a:t>
            </a:r>
            <a:r>
              <a:rPr lang="zh-CN" altLang="en-US" b="0" i="0" dirty="0">
                <a:solidFill>
                  <a:srgbClr val="000000"/>
                </a:solidFill>
                <a:effectLst/>
                <a:latin typeface="微软雅黑" panose="020B0503020204020204" pitchFamily="34" charset="-122"/>
                <a:ea typeface="微软雅黑" panose="020B0503020204020204" pitchFamily="34" charset="-122"/>
              </a:rPr>
              <a:t>，弧</a:t>
            </a:r>
            <a:r>
              <a:rPr lang="en-US" altLang="zh-CN" b="0" i="0" dirty="0">
                <a:solidFill>
                  <a:srgbClr val="000000"/>
                </a:solidFill>
                <a:effectLst/>
                <a:latin typeface="微软雅黑" panose="020B0503020204020204" pitchFamily="34" charset="-122"/>
                <a:ea typeface="微软雅黑" panose="020B0503020204020204" pitchFamily="34" charset="-122"/>
              </a:rPr>
              <a:t>(O12,O33)</a:t>
            </a:r>
            <a:r>
              <a:rPr lang="zh-CN" altLang="en-US" b="0" i="0" dirty="0">
                <a:solidFill>
                  <a:srgbClr val="000000"/>
                </a:solidFill>
                <a:effectLst/>
                <a:latin typeface="微软雅黑" panose="020B0503020204020204" pitchFamily="34" charset="-122"/>
                <a:ea typeface="微软雅黑" panose="020B0503020204020204" pitchFamily="34" charset="-122"/>
              </a:rPr>
              <a:t>。这样，设</a:t>
            </a:r>
            <a:r>
              <a:rPr lang="en-US" altLang="zh-CN" b="0" i="0" dirty="0">
                <a:solidFill>
                  <a:srgbClr val="000000"/>
                </a:solidFill>
                <a:effectLst/>
                <a:latin typeface="微软雅黑" panose="020B0503020204020204" pitchFamily="34" charset="-122"/>
                <a:ea typeface="微软雅黑" panose="020B0503020204020204" pitchFamily="34" charset="-122"/>
              </a:rPr>
              <a:t>Gt = (O,C∪D O t)</a:t>
            </a:r>
            <a:r>
              <a:rPr lang="zh-CN" altLang="en-US" b="0" i="0" dirty="0">
                <a:solidFill>
                  <a:srgbClr val="000000"/>
                </a:solidFill>
                <a:effectLst/>
                <a:latin typeface="微软雅黑" panose="020B0503020204020204" pitchFamily="34" charset="-122"/>
                <a:ea typeface="微软雅黑" panose="020B0503020204020204" pitchFamily="34" charset="-122"/>
              </a:rPr>
              <a:t>近似于</a:t>
            </a:r>
            <a:r>
              <a:rPr lang="en-US" altLang="zh-CN" b="0" i="0" dirty="0">
                <a:solidFill>
                  <a:srgbClr val="000000"/>
                </a:solidFill>
                <a:effectLst/>
                <a:latin typeface="微软雅黑" panose="020B0503020204020204" pitchFamily="34" charset="-122"/>
                <a:ea typeface="微软雅黑" panose="020B0503020204020204" pitchFamily="34" charset="-122"/>
              </a:rPr>
              <a:t>Gt = (O,C∪D O t, dt)</a:t>
            </a:r>
            <a:r>
              <a:rPr lang="zh-CN" altLang="en-US" b="0" i="0" dirty="0">
                <a:solidFill>
                  <a:srgbClr val="000000"/>
                </a:solidFill>
                <a:effectLst/>
                <a:latin typeface="微软雅黑" panose="020B0503020204020204" pitchFamily="34" charset="-122"/>
                <a:ea typeface="微软雅黑" panose="020B0503020204020204" pitchFamily="34" charset="-122"/>
              </a:rPr>
              <a:t>。节点</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的邻域集</a:t>
            </a:r>
            <a:r>
              <a:rPr lang="en-US" altLang="zh-CN" b="0" i="0" dirty="0">
                <a:solidFill>
                  <a:srgbClr val="000000"/>
                </a:solidFill>
                <a:effectLst/>
                <a:latin typeface="微软雅黑" panose="020B0503020204020204" pitchFamily="34" charset="-122"/>
                <a:ea typeface="微软雅黑" panose="020B0503020204020204" pitchFamily="34" charset="-122"/>
              </a:rPr>
              <a:t>N (v)</a:t>
            </a:r>
            <a:r>
              <a:rPr lang="zh-CN" altLang="en-US" b="0" i="0" dirty="0">
                <a:solidFill>
                  <a:srgbClr val="000000"/>
                </a:solidFill>
                <a:effectLst/>
                <a:latin typeface="微软雅黑" panose="020B0503020204020204" pitchFamily="34" charset="-122"/>
                <a:ea typeface="微软雅黑" panose="020B0503020204020204" pitchFamily="34" charset="-122"/>
              </a:rPr>
              <a:t>由合的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有向的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弧连接。编码器输出节点的最终嵌入</a:t>
            </a:r>
            <a:r>
              <a:rPr lang="en-US" altLang="zh-CN" b="0" i="0" dirty="0">
                <a:solidFill>
                  <a:srgbClr val="000000"/>
                </a:solidFill>
                <a:effectLst/>
                <a:latin typeface="微软雅黑" panose="020B0503020204020204" pitchFamily="34" charset="-122"/>
                <a:ea typeface="微软雅黑" panose="020B0503020204020204" pitchFamily="34" charset="-122"/>
              </a:rPr>
              <a:t>h(L) </a:t>
            </a:r>
            <a:r>
              <a:rPr lang="en-US" altLang="zh-CN" b="0" i="0" dirty="0" err="1">
                <a:solidFill>
                  <a:srgbClr val="000000"/>
                </a:solidFill>
                <a:effectLst/>
                <a:latin typeface="微软雅黑" panose="020B0503020204020204" pitchFamily="34" charset="-122"/>
                <a:ea typeface="微软雅黑" panose="020B0503020204020204" pitchFamily="34" charset="-122"/>
              </a:rPr>
              <a:t>v,t</a:t>
            </a:r>
            <a:r>
              <a:rPr lang="zh-CN" altLang="en-US" b="0" i="0" dirty="0">
                <a:solidFill>
                  <a:srgbClr val="000000"/>
                </a:solidFill>
                <a:effectLst/>
                <a:latin typeface="微软雅黑" panose="020B0503020204020204" pitchFamily="34" charset="-122"/>
                <a:ea typeface="微软雅黑" panose="020B0503020204020204" pitchFamily="34" charset="-122"/>
              </a:rPr>
              <a:t>和整个图的图池化向量</a:t>
            </a:r>
            <a:r>
              <a:rPr lang="en-US" altLang="zh-CN" b="0" i="0" dirty="0" err="1">
                <a:solidFill>
                  <a:srgbClr val="000000"/>
                </a:solidFill>
                <a:effectLst/>
                <a:latin typeface="微软雅黑" panose="020B0503020204020204" pitchFamily="34" charset="-122"/>
                <a:ea typeface="微软雅黑" panose="020B0503020204020204" pitchFamily="34" charset="-122"/>
              </a:rPr>
              <a:t>ht</a:t>
            </a:r>
            <a:r>
              <a:rPr lang="en-US" altLang="zh-CN" b="0" i="0" dirty="0">
                <a:solidFill>
                  <a:srgbClr val="000000"/>
                </a:solidFill>
                <a:effectLst/>
                <a:latin typeface="微软雅黑" panose="020B0503020204020204" pitchFamily="34" charset="-122"/>
                <a:ea typeface="微软雅黑" panose="020B0503020204020204" pitchFamily="34" charset="-122"/>
              </a:rPr>
              <a:t> G</a:t>
            </a:r>
            <a:r>
              <a:rPr lang="zh-CN" altLang="en-US" b="0" i="0" dirty="0">
                <a:solidFill>
                  <a:srgbClr val="000000"/>
                </a:solidFill>
                <a:effectLst/>
                <a:latin typeface="微软雅黑" panose="020B0503020204020204" pitchFamily="34" charset="-122"/>
                <a:ea typeface="微软雅黑" panose="020B0503020204020204" pitchFamily="34" charset="-122"/>
              </a:rPr>
              <a:t>，即</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是最终节点嵌入的平均值</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ht</a:t>
            </a:r>
            <a:r>
              <a:rPr lang="en-US" altLang="zh-CN" b="0" i="0" dirty="0">
                <a:solidFill>
                  <a:srgbClr val="000000"/>
                </a:solidFill>
                <a:effectLst/>
                <a:latin typeface="微软雅黑" panose="020B0503020204020204" pitchFamily="34" charset="-122"/>
                <a:ea typeface="微软雅黑" panose="020B0503020204020204" pitchFamily="34" charset="-122"/>
              </a:rPr>
              <a:t> G = 1/|O |∑</a:t>
            </a:r>
            <a:r>
              <a:rPr lang="en-US" altLang="zh-CN" b="0" i="0" dirty="0" err="1">
                <a:solidFill>
                  <a:srgbClr val="000000"/>
                </a:solidFill>
                <a:effectLst/>
                <a:latin typeface="微软雅黑" panose="020B0503020204020204" pitchFamily="34" charset="-122"/>
                <a:ea typeface="微软雅黑" panose="020B0503020204020204" pitchFamily="34" charset="-122"/>
              </a:rPr>
              <a:t>v∈O</a:t>
            </a:r>
            <a:r>
              <a:rPr lang="en-US" altLang="zh-CN" b="0" i="0" dirty="0">
                <a:solidFill>
                  <a:srgbClr val="000000"/>
                </a:solidFill>
                <a:effectLst/>
                <a:latin typeface="微软雅黑" panose="020B0503020204020204" pitchFamily="34" charset="-122"/>
                <a:ea typeface="微软雅黑" panose="020B0503020204020204" pitchFamily="34" charset="-122"/>
              </a:rPr>
              <a:t> h(L) </a:t>
            </a:r>
            <a:r>
              <a:rPr lang="en-US" altLang="zh-CN" b="0" i="0" dirty="0" err="1">
                <a:solidFill>
                  <a:srgbClr val="000000"/>
                </a:solidFill>
                <a:effectLst/>
                <a:latin typeface="微软雅黑" panose="020B0503020204020204" pitchFamily="34" charset="-122"/>
                <a:ea typeface="微软雅黑" panose="020B0503020204020204" pitchFamily="34" charset="-122"/>
              </a:rPr>
              <a:t>v,t</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21631674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我们提出的方法使用嵌入网络将输入映射到相应的嵌入。如本文所述，我们使用一个图来表示</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问题。因此，我们在消融研究中用</a:t>
            </a:r>
            <a:r>
              <a:rPr lang="en-US" altLang="zh-CN" b="0" i="0" dirty="0">
                <a:solidFill>
                  <a:srgbClr val="000000"/>
                </a:solidFill>
                <a:effectLst/>
                <a:latin typeface="微软雅黑" panose="020B0503020204020204" pitchFamily="34" charset="-122"/>
                <a:ea typeface="微软雅黑" panose="020B0503020204020204" pitchFamily="34" charset="-122"/>
              </a:rPr>
              <a:t>GCN</a:t>
            </a:r>
            <a:r>
              <a:rPr lang="zh-CN" altLang="en-US" b="0" i="0" dirty="0">
                <a:solidFill>
                  <a:srgbClr val="000000"/>
                </a:solidFill>
                <a:effectLst/>
                <a:latin typeface="微软雅黑" panose="020B0503020204020204" pitchFamily="34" charset="-122"/>
                <a:ea typeface="微软雅黑" panose="020B0503020204020204" pitchFamily="34" charset="-122"/>
              </a:rPr>
              <a:t>代替</a:t>
            </a:r>
            <a:r>
              <a:rPr lang="en-US" altLang="zh-CN" b="0" i="0" dirty="0">
                <a:solidFill>
                  <a:srgbClr val="000000"/>
                </a:solidFill>
                <a:effectLst/>
                <a:latin typeface="微软雅黑" panose="020B0503020204020204" pitchFamily="34" charset="-122"/>
                <a:ea typeface="微软雅黑" panose="020B0503020204020204" pitchFamily="34" charset="-122"/>
              </a:rPr>
              <a:t>GAT</a:t>
            </a:r>
            <a:r>
              <a:rPr lang="zh-CN" altLang="en-US" b="0" i="0" dirty="0">
                <a:solidFill>
                  <a:srgbClr val="000000"/>
                </a:solidFill>
                <a:effectLst/>
                <a:latin typeface="微软雅黑" panose="020B0503020204020204" pitchFamily="34" charset="-122"/>
                <a:ea typeface="微软雅黑" panose="020B0503020204020204" pitchFamily="34" charset="-122"/>
              </a:rPr>
              <a:t>。这允许对</a:t>
            </a:r>
            <a:r>
              <a:rPr lang="en-US" altLang="zh-CN" b="0" i="0" dirty="0">
                <a:solidFill>
                  <a:srgbClr val="000000"/>
                </a:solidFill>
                <a:effectLst/>
                <a:latin typeface="微软雅黑" panose="020B0503020204020204" pitchFamily="34" charset="-122"/>
                <a:ea typeface="微软雅黑" panose="020B0503020204020204" pitchFamily="34" charset="-122"/>
              </a:rPr>
              <a:t>GAT</a:t>
            </a:r>
            <a:r>
              <a:rPr lang="zh-CN" altLang="en-US" b="0" i="0" dirty="0">
                <a:solidFill>
                  <a:srgbClr val="000000"/>
                </a:solidFill>
                <a:effectLst/>
                <a:latin typeface="微软雅黑" panose="020B0503020204020204" pitchFamily="34" charset="-122"/>
                <a:ea typeface="微软雅黑" panose="020B0503020204020204" pitchFamily="34" charset="-122"/>
              </a:rPr>
              <a:t>的有效性进行评估。</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此外，我们认为我们提出的模型受益于注意机制</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这项研究证实了这一说法。</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在实验阶段，我们测试了来自</a:t>
            </a:r>
            <a:r>
              <a:rPr lang="en-US" altLang="zh-CN" b="0" i="0" dirty="0">
                <a:solidFill>
                  <a:srgbClr val="000000"/>
                </a:solidFill>
                <a:effectLst/>
                <a:latin typeface="微软雅黑" panose="020B0503020204020204" pitchFamily="34" charset="-122"/>
                <a:ea typeface="微软雅黑" panose="020B0503020204020204" pitchFamily="34" charset="-122"/>
              </a:rPr>
              <a:t>Ta</a:t>
            </a:r>
            <a:r>
              <a:rPr lang="zh-CN" altLang="en-US" b="0" i="0" dirty="0">
                <a:solidFill>
                  <a:srgbClr val="000000"/>
                </a:solidFill>
                <a:effectLst/>
                <a:latin typeface="微软雅黑" panose="020B0503020204020204" pitchFamily="34" charset="-122"/>
                <a:ea typeface="微软雅黑" panose="020B0503020204020204" pitchFamily="34" charset="-122"/>
              </a:rPr>
              <a:t>基准测试的实例，它们有两种不同的问题大小</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。每个问题大小由</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个实例组成，所选择的指标是这些实例的平均完工时间。如表六所示，与使用</a:t>
            </a:r>
            <a:r>
              <a:rPr lang="en-US" altLang="zh-CN" b="0" i="0" dirty="0">
                <a:solidFill>
                  <a:srgbClr val="000000"/>
                </a:solidFill>
                <a:effectLst/>
                <a:latin typeface="微软雅黑" panose="020B0503020204020204" pitchFamily="34" charset="-122"/>
                <a:ea typeface="微软雅黑" panose="020B0503020204020204" pitchFamily="34" charset="-122"/>
              </a:rPr>
              <a:t>GCN</a:t>
            </a:r>
            <a:r>
              <a:rPr lang="zh-CN" altLang="en-US" b="0" i="0" dirty="0">
                <a:solidFill>
                  <a:srgbClr val="000000"/>
                </a:solidFill>
                <a:effectLst/>
                <a:latin typeface="微软雅黑" panose="020B0503020204020204" pitchFamily="34" charset="-122"/>
                <a:ea typeface="微软雅黑" panose="020B0503020204020204" pitchFamily="34" charset="-122"/>
              </a:rPr>
              <a:t>进行嵌入的建议方法相比，我们建议的方法产生了更小的完工时间。</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113</a:t>
            </a:fld>
            <a:endParaRPr lang="zh-CN" altLang="en-US"/>
          </a:p>
        </p:txBody>
      </p:sp>
    </p:spTree>
    <p:extLst>
      <p:ext uri="{BB962C8B-B14F-4D97-AF65-F5344CB8AC3E}">
        <p14:creationId xmlns:p14="http://schemas.microsoft.com/office/powerpoint/2010/main" val="42410315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除了比较不同的嵌入网络外，我们还进行了另一个实验来验证我们提出的策略的有效性。该实验确定了我们的模型是否受益于纳入解决的析取节点特征，这些特征旨在更准确地反映当前解的状态。该研究在动态环境中测试了</a:t>
            </a:r>
            <a:r>
              <a:rPr lang="en-US" altLang="zh-CN" b="0" i="0" dirty="0">
                <a:solidFill>
                  <a:srgbClr val="000000"/>
                </a:solidFill>
                <a:effectLst/>
                <a:latin typeface="微软雅黑" panose="020B0503020204020204" pitchFamily="34" charset="-122"/>
                <a:ea typeface="微软雅黑" panose="020B0503020204020204" pitchFamily="34" charset="-122"/>
              </a:rPr>
              <a:t>500</a:t>
            </a:r>
            <a:r>
              <a:rPr lang="zh-CN" altLang="en-US" b="0" i="0" dirty="0">
                <a:solidFill>
                  <a:srgbClr val="000000"/>
                </a:solidFill>
                <a:effectLst/>
                <a:latin typeface="微软雅黑" panose="020B0503020204020204" pitchFamily="34" charset="-122"/>
                <a:ea typeface="微软雅黑" panose="020B0503020204020204" pitchFamily="34" charset="-122"/>
              </a:rPr>
              <a:t>个合成实例，涉及三种问题大小</a:t>
            </a:r>
            <a:r>
              <a:rPr lang="en-US" altLang="zh-CN" b="0" i="0" dirty="0">
                <a:solidFill>
                  <a:srgbClr val="000000"/>
                </a:solidFill>
                <a:effectLst/>
                <a:latin typeface="微软雅黑" panose="020B0503020204020204" pitchFamily="34" charset="-122"/>
                <a:ea typeface="微软雅黑" panose="020B0503020204020204" pitchFamily="34" charset="-122"/>
              </a:rPr>
              <a:t>(6 × 6</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8 × 8</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。评估指标“</a:t>
            </a:r>
            <a:r>
              <a:rPr lang="en-US" altLang="zh-CN" b="0" i="0" dirty="0" err="1">
                <a:solidFill>
                  <a:srgbClr val="000000"/>
                </a:solidFill>
                <a:effectLst/>
                <a:latin typeface="微软雅黑" panose="020B0503020204020204" pitchFamily="34" charset="-122"/>
                <a:ea typeface="微软雅黑" panose="020B0503020204020204" pitchFamily="34" charset="-122"/>
              </a:rPr>
              <a:t>WinRate</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表示模型获得最佳解决方案的实例比例。图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显示，与不包含解离弧的特征相比，包含解离弧的特征会导致更好的结果。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这一发现证实了我们的状态设计通过提供额外的信息细节有效地增强了我们的模型，从而准确地反映了调度环境。</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114</a:t>
            </a:fld>
            <a:endParaRPr lang="zh-CN" altLang="en-US"/>
          </a:p>
        </p:txBody>
      </p:sp>
    </p:spTree>
    <p:extLst>
      <p:ext uri="{BB962C8B-B14F-4D97-AF65-F5344CB8AC3E}">
        <p14:creationId xmlns:p14="http://schemas.microsoft.com/office/powerpoint/2010/main" val="10023921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115</a:t>
            </a:fld>
            <a:endParaRPr lang="zh-CN" altLang="en-US"/>
          </a:p>
        </p:txBody>
      </p:sp>
    </p:spTree>
    <p:extLst>
      <p:ext uri="{BB962C8B-B14F-4D97-AF65-F5344CB8AC3E}">
        <p14:creationId xmlns:p14="http://schemas.microsoft.com/office/powerpoint/2010/main" val="6404167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探索替代的深度神经网络架构和改进图注意力模型，以进一步提高模型性能。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116</a:t>
            </a:fld>
            <a:endParaRPr lang="zh-CN" altLang="en-US"/>
          </a:p>
        </p:txBody>
      </p:sp>
    </p:spTree>
    <p:extLst>
      <p:ext uri="{BB962C8B-B14F-4D97-AF65-F5344CB8AC3E}">
        <p14:creationId xmlns:p14="http://schemas.microsoft.com/office/powerpoint/2010/main" val="35879987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117</a:t>
            </a:fld>
            <a:endParaRPr lang="zh-CN" altLang="en-US"/>
          </a:p>
        </p:txBody>
      </p:sp>
    </p:spTree>
    <p:extLst>
      <p:ext uri="{BB962C8B-B14F-4D97-AF65-F5344CB8AC3E}">
        <p14:creationId xmlns:p14="http://schemas.microsoft.com/office/powerpoint/2010/main" val="18312560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118</a:t>
            </a:fld>
            <a:endParaRPr lang="zh-CN" altLang="en-US"/>
          </a:p>
        </p:txBody>
      </p:sp>
    </p:spTree>
    <p:extLst>
      <p:ext uri="{BB962C8B-B14F-4D97-AF65-F5344CB8AC3E}">
        <p14:creationId xmlns:p14="http://schemas.microsoft.com/office/powerpoint/2010/main" val="21907879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119</a:t>
            </a:fld>
            <a:endParaRPr lang="zh-CN" altLang="en-US"/>
          </a:p>
        </p:txBody>
      </p:sp>
    </p:spTree>
    <p:extLst>
      <p:ext uri="{BB962C8B-B14F-4D97-AF65-F5344CB8AC3E}">
        <p14:creationId xmlns:p14="http://schemas.microsoft.com/office/powerpoint/2010/main" val="4622984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120</a:t>
            </a:fld>
            <a:endParaRPr lang="zh-CN" altLang="en-US"/>
          </a:p>
        </p:txBody>
      </p:sp>
    </p:spTree>
    <p:extLst>
      <p:ext uri="{BB962C8B-B14F-4D97-AF65-F5344CB8AC3E}">
        <p14:creationId xmlns:p14="http://schemas.microsoft.com/office/powerpoint/2010/main" val="40091553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的高质量调度仍然具有挑战性，特别是面对装配厂中具有复杂背景的大型场景中的数千个操作。本文旨在提出一种新颖的端到端分层强化学习框架，用于近实时地解决大规模</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问题。在</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划分为子问题，即具有不同规模的静态</a:t>
            </a:r>
            <a:r>
              <a:rPr lang="en-US" altLang="zh-CN" b="0" i="0" dirty="0" err="1">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。并构造了两个较低的层来解决子问题。其中，基于图神经网络的一层负责作业操作的排序，而基于多层感知机的另一层用于分配机器来处理作业操作。</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121</a:t>
            </a:fld>
            <a:endParaRPr lang="zh-CN" altLang="en-US"/>
          </a:p>
        </p:txBody>
      </p:sp>
    </p:spTree>
    <p:extLst>
      <p:ext uri="{BB962C8B-B14F-4D97-AF65-F5344CB8AC3E}">
        <p14:creationId xmlns:p14="http://schemas.microsoft.com/office/powerpoint/2010/main" val="4591254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122</a:t>
            </a:fld>
            <a:endParaRPr lang="zh-CN" altLang="en-US"/>
          </a:p>
        </p:txBody>
      </p:sp>
    </p:spTree>
    <p:extLst>
      <p:ext uri="{BB962C8B-B14F-4D97-AF65-F5344CB8AC3E}">
        <p14:creationId xmlns:p14="http://schemas.microsoft.com/office/powerpoint/2010/main" val="3491491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在时间步</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，代理对操作</a:t>
            </a:r>
            <a:r>
              <a:rPr lang="en-US" altLang="zh-CN" b="0" i="0" dirty="0" err="1">
                <a:solidFill>
                  <a:srgbClr val="000000"/>
                </a:solidFill>
                <a:effectLst/>
                <a:latin typeface="微软雅黑" panose="020B0503020204020204" pitchFamily="34" charset="-122"/>
                <a:ea typeface="微软雅黑" panose="020B0503020204020204" pitchFamily="34" charset="-122"/>
              </a:rPr>
              <a:t>ao</a:t>
            </a:r>
            <a:r>
              <a:rPr lang="zh-CN" altLang="en-US" b="0" i="0" dirty="0">
                <a:solidFill>
                  <a:srgbClr val="000000"/>
                </a:solidFill>
                <a:effectLst/>
                <a:latin typeface="微软雅黑" panose="020B0503020204020204" pitchFamily="34" charset="-122"/>
                <a:ea typeface="微软雅黑" panose="020B0503020204020204" pitchFamily="34" charset="-122"/>
              </a:rPr>
              <a:t>进行采样，并为该操作选择一台机器。然后，根据当前作业动作和机器动作更新析取弧的方向。一个新的析取图作为一个新的局部状态生成，所以</a:t>
            </a:r>
            <a:r>
              <a:rPr lang="en-US" altLang="zh-CN" b="0" i="0" dirty="0">
                <a:solidFill>
                  <a:srgbClr val="000000"/>
                </a:solidFill>
                <a:effectLst/>
                <a:latin typeface="微软雅黑" panose="020B0503020204020204" pitchFamily="34" charset="-122"/>
                <a:ea typeface="微软雅黑" panose="020B0503020204020204" pitchFamily="34" charset="-122"/>
              </a:rPr>
              <a:t>t+1</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4 (b)</a:t>
            </a:r>
            <a:r>
              <a:rPr lang="zh-CN" altLang="en-US" b="0" i="0" dirty="0">
                <a:solidFill>
                  <a:srgbClr val="000000"/>
                </a:solidFill>
                <a:effectLst/>
                <a:latin typeface="微软雅黑" panose="020B0503020204020204" pitchFamily="34" charset="-122"/>
                <a:ea typeface="微软雅黑" panose="020B0503020204020204" pitchFamily="34" charset="-122"/>
              </a:rPr>
              <a:t>所示，然后将机器完成时间</a:t>
            </a:r>
            <a:r>
              <a:rPr lang="en-US" altLang="zh-CN" b="0" i="0" dirty="0">
                <a:solidFill>
                  <a:srgbClr val="000000"/>
                </a:solidFill>
                <a:effectLst/>
                <a:latin typeface="微软雅黑" panose="020B0503020204020204" pitchFamily="34" charset="-122"/>
                <a:ea typeface="微软雅黑" panose="020B0503020204020204" pitchFamily="34" charset="-122"/>
              </a:rPr>
              <a:t>Tt+1(Mk)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ao</a:t>
            </a:r>
            <a:r>
              <a:rPr lang="zh-CN" altLang="en-US" b="0" i="0" dirty="0">
                <a:solidFill>
                  <a:srgbClr val="000000"/>
                </a:solidFill>
                <a:effectLst/>
                <a:latin typeface="微软雅黑" panose="020B0503020204020204" pitchFamily="34" charset="-122"/>
                <a:ea typeface="微软雅黑" panose="020B0503020204020204" pitchFamily="34" charset="-122"/>
              </a:rPr>
              <a:t>的加工时间</a:t>
            </a:r>
            <a:r>
              <a:rPr lang="en-US" altLang="zh-CN" b="0" i="0" dirty="0" err="1">
                <a:solidFill>
                  <a:srgbClr val="000000"/>
                </a:solidFill>
                <a:effectLst/>
                <a:latin typeface="微软雅黑" panose="020B0503020204020204" pitchFamily="34" charset="-122"/>
                <a:ea typeface="微软雅黑" panose="020B0503020204020204" pitchFamily="34" charset="-122"/>
              </a:rPr>
              <a:t>pijk</a:t>
            </a:r>
            <a:r>
              <a:rPr lang="zh-CN" altLang="en-US" b="0" i="0" dirty="0">
                <a:solidFill>
                  <a:srgbClr val="000000"/>
                </a:solidFill>
                <a:effectLst/>
                <a:latin typeface="微软雅黑" panose="020B0503020204020204" pitchFamily="34" charset="-122"/>
                <a:ea typeface="微软雅黑" panose="020B0503020204020204" pitchFamily="34" charset="-122"/>
              </a:rPr>
              <a:t>更新为新的局部状态</a:t>
            </a:r>
            <a:r>
              <a:rPr lang="en-US" altLang="zh-CN" b="0" i="0" dirty="0" err="1">
                <a:solidFill>
                  <a:srgbClr val="000000"/>
                </a:solidFill>
                <a:effectLst/>
                <a:latin typeface="微软雅黑" panose="020B0503020204020204" pitchFamily="34" charset="-122"/>
                <a:ea typeface="微软雅黑" panose="020B0503020204020204" pitchFamily="34" charset="-122"/>
              </a:rPr>
              <a:t>sm</a:t>
            </a:r>
            <a:r>
              <a:rPr lang="en-US" altLang="zh-CN" b="0" i="0" dirty="0">
                <a:solidFill>
                  <a:srgbClr val="000000"/>
                </a:solidFill>
                <a:effectLst/>
                <a:latin typeface="微软雅黑" panose="020B0503020204020204" pitchFamily="34" charset="-122"/>
                <a:ea typeface="微软雅黑" panose="020B0503020204020204" pitchFamily="34" charset="-122"/>
              </a:rPr>
              <a:t> t+1</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b="0" i="0" kern="1200" dirty="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即时奖励</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在每个时间步，奖励是当前调度决策对整体调度的影响，具体地，它被定义为两个连续时间步之间部分解决方案的差异，也就是 𝑑𝑡</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𝐶</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𝑠𝑡</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𝐶</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𝑠𝑡</a:t>
            </a:r>
            <a:r>
              <a:rPr lang="en-US" altLang="zh-CN" sz="1600" kern="1200" dirty="0">
                <a:solidFill>
                  <a:schemeClr val="tx1"/>
                </a:solidFill>
                <a:effectLst/>
                <a:latin typeface="微软雅黑" panose="020B0503020204020204" charset="-122"/>
                <a:ea typeface="微软雅黑" panose="020B0503020204020204" charset="-122"/>
                <a:cs typeface="+mn-cs"/>
              </a:rPr>
              <a:t>)dt=C(st+1)−C(</a:t>
            </a:r>
            <a:r>
              <a:rPr lang="en-US" altLang="zh-CN" sz="1600" kern="1200" dirty="0" err="1">
                <a:solidFill>
                  <a:schemeClr val="tx1"/>
                </a:solidFill>
                <a:effectLst/>
                <a:latin typeface="微软雅黑" panose="020B0503020204020204" charset="-122"/>
                <a:ea typeface="微软雅黑" panose="020B0503020204020204" charset="-122"/>
                <a:cs typeface="+mn-cs"/>
              </a:rPr>
              <a:t>st</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，其中 𝐶</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𝑠𝑡</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en-US" altLang="zh-CN" sz="1600" kern="1200" dirty="0" err="1">
                <a:solidFill>
                  <a:schemeClr val="tx1"/>
                </a:solidFill>
                <a:effectLst/>
                <a:latin typeface="微软雅黑" panose="020B0503020204020204" charset="-122"/>
                <a:ea typeface="微软雅黑" panose="020B0503020204020204" charset="-122"/>
                <a:cs typeface="+mn-cs"/>
              </a:rPr>
              <a:t>st</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表示时间步 𝑡</a:t>
            </a:r>
            <a:r>
              <a:rPr lang="en-US" altLang="zh-CN" sz="1600" kern="1200" dirty="0">
                <a:solidFill>
                  <a:schemeClr val="tx1"/>
                </a:solidFill>
                <a:effectLst/>
                <a:latin typeface="微软雅黑" panose="020B0503020204020204" charset="-122"/>
                <a:ea typeface="微软雅黑" panose="020B0503020204020204" charset="-122"/>
                <a:cs typeface="+mn-cs"/>
              </a:rPr>
              <a:t>t </a:t>
            </a:r>
            <a:r>
              <a:rPr lang="zh-CN" altLang="en-US" sz="1600" kern="1200" dirty="0">
                <a:solidFill>
                  <a:schemeClr val="tx1"/>
                </a:solidFill>
                <a:effectLst/>
                <a:latin typeface="微软雅黑" panose="020B0503020204020204" charset="-122"/>
                <a:ea typeface="微软雅黑" panose="020B0503020204020204" charset="-122"/>
                <a:cs typeface="+mn-cs"/>
              </a:rPr>
              <a:t>的最长完工时间（即制造周期，</a:t>
            </a:r>
            <a:r>
              <a:rPr lang="en-US" altLang="zh-CN" sz="1600" kern="1200" dirty="0" err="1">
                <a:solidFill>
                  <a:schemeClr val="tx1"/>
                </a:solidFill>
                <a:effectLst/>
                <a:latin typeface="微软雅黑" panose="020B0503020204020204" charset="-122"/>
                <a:ea typeface="微软雅黑" panose="020B0503020204020204" charset="-122"/>
                <a:cs typeface="+mn-cs"/>
              </a:rPr>
              <a:t>makespan</a:t>
            </a:r>
            <a:r>
              <a:rPr lang="zh-CN" altLang="en-US" sz="1600" kern="1200" dirty="0">
                <a:solidFill>
                  <a:schemeClr val="tx1"/>
                </a:solidFill>
                <a:effectLst/>
                <a:latin typeface="微软雅黑" panose="020B0503020204020204" charset="-122"/>
                <a:ea typeface="微软雅黑" panose="020B0503020204020204" charset="-122"/>
                <a:cs typeface="+mn-cs"/>
              </a:rPr>
              <a:t>）。即时奖励被定义为这个差异的负值，即 𝑟</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𝑠𝑡</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𝑎𝑜</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𝑎𝑚</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𝑑𝑡</a:t>
            </a:r>
            <a:r>
              <a:rPr lang="en-US" altLang="zh-CN" sz="1600" kern="1200" dirty="0">
                <a:solidFill>
                  <a:schemeClr val="tx1"/>
                </a:solidFill>
                <a:effectLst/>
                <a:latin typeface="微软雅黑" panose="020B0503020204020204" charset="-122"/>
                <a:ea typeface="微软雅黑" panose="020B0503020204020204" charset="-122"/>
                <a:cs typeface="+mn-cs"/>
              </a:rPr>
              <a:t>r(</a:t>
            </a:r>
            <a:r>
              <a:rPr lang="en-US" altLang="zh-CN" sz="1600" kern="1200" dirty="0" err="1">
                <a:solidFill>
                  <a:schemeClr val="tx1"/>
                </a:solidFill>
                <a:effectLst/>
                <a:latin typeface="微软雅黑" panose="020B0503020204020204" charset="-122"/>
                <a:ea typeface="微软雅黑" panose="020B0503020204020204" charset="-122"/>
                <a:cs typeface="+mn-cs"/>
              </a:rPr>
              <a:t>st,ao,am</a:t>
            </a:r>
            <a:r>
              <a:rPr lang="en-US" altLang="zh-CN" sz="1600" kern="1200" dirty="0">
                <a:solidFill>
                  <a:schemeClr val="tx1"/>
                </a:solidFill>
                <a:effectLst/>
                <a:latin typeface="微软雅黑" panose="020B0503020204020204" charset="-122"/>
                <a:ea typeface="微软雅黑" panose="020B0503020204020204" charset="-122"/>
                <a:cs typeface="+mn-cs"/>
              </a:rPr>
              <a:t>)=−dt</a:t>
            </a:r>
            <a:r>
              <a:rPr lang="zh-CN" altLang="en-US" sz="1600" kern="1200" dirty="0">
                <a:solidFill>
                  <a:schemeClr val="tx1"/>
                </a:solidFill>
                <a:effectLst/>
                <a:latin typeface="微软雅黑" panose="020B0503020204020204" charset="-122"/>
                <a:ea typeface="微软雅黑" panose="020B0503020204020204" charset="-122"/>
                <a:cs typeface="+mn-cs"/>
              </a:rPr>
              <a:t>。换句话说，系统的目标是最大化累计的负奖励，即最小化整个调度过程的最终制造周期</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36438220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123</a:t>
            </a:fld>
            <a:endParaRPr lang="zh-CN" altLang="en-US"/>
          </a:p>
        </p:txBody>
      </p:sp>
    </p:spTree>
    <p:extLst>
      <p:ext uri="{BB962C8B-B14F-4D97-AF65-F5344CB8AC3E}">
        <p14:creationId xmlns:p14="http://schemas.microsoft.com/office/powerpoint/2010/main" val="21820389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124</a:t>
            </a:fld>
            <a:endParaRPr lang="zh-CN" altLang="en-US"/>
          </a:p>
        </p:txBody>
      </p:sp>
    </p:spTree>
    <p:extLst>
      <p:ext uri="{BB962C8B-B14F-4D97-AF65-F5344CB8AC3E}">
        <p14:creationId xmlns:p14="http://schemas.microsoft.com/office/powerpoint/2010/main" val="40211944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的析取图</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一般来说，一个</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可以定义为一个析取图</a:t>
            </a:r>
            <a:r>
              <a:rPr lang="en-US" altLang="zh-CN" b="0" i="0" dirty="0">
                <a:solidFill>
                  <a:srgbClr val="000000"/>
                </a:solidFill>
                <a:effectLst/>
                <a:latin typeface="微软雅黑" panose="020B0503020204020204" pitchFamily="34" charset="-122"/>
                <a:ea typeface="微软雅黑" panose="020B0503020204020204" pitchFamily="34" charset="-122"/>
              </a:rPr>
              <a:t>G = (O, C, D)</a:t>
            </a:r>
            <a:r>
              <a:rPr lang="zh-CN" altLang="en-US" b="0" i="0" dirty="0">
                <a:solidFill>
                  <a:srgbClr val="000000"/>
                </a:solidFill>
                <a:effectLst/>
                <a:latin typeface="微软雅黑" panose="020B0503020204020204" pitchFamily="34" charset="-122"/>
                <a:ea typeface="微软雅黑" panose="020B0503020204020204" pitchFamily="34" charset="-122"/>
              </a:rPr>
              <a:t>。在图中，</a:t>
            </a:r>
            <a:r>
              <a:rPr lang="en-US" altLang="zh-CN" b="0" i="0" dirty="0">
                <a:solidFill>
                  <a:srgbClr val="000000"/>
                </a:solidFill>
                <a:effectLst/>
                <a:latin typeface="微软雅黑" panose="020B0503020204020204" pitchFamily="34" charset="-122"/>
                <a:ea typeface="微软雅黑" panose="020B0503020204020204" pitchFamily="34" charset="-122"/>
              </a:rPr>
              <a:t>O = {</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en-US" altLang="zh-CN" b="0" i="0" dirty="0">
                <a:solidFill>
                  <a:srgbClr val="000000"/>
                </a:solidFill>
                <a:effectLst/>
                <a:latin typeface="微软雅黑" panose="020B0503020204020204" pitchFamily="34" charset="-122"/>
                <a:ea typeface="微软雅黑" panose="020B0503020204020204" pitchFamily="34" charset="-122"/>
              </a:rPr>
              <a:t>, j}∪{“0”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是所有操作的集合，其中“</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表示假的起始和结束节点，如图</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所示。此外，</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是一组连接弧，表示来自同一作业的连续操作之间的优先约束。</a:t>
            </a:r>
            <a:r>
              <a:rPr lang="en-US" altLang="zh-CN" b="0" i="0" dirty="0">
                <a:solidFill>
                  <a:srgbClr val="000000"/>
                </a:solidFill>
                <a:effectLst/>
                <a:latin typeface="微软雅黑" panose="020B0503020204020204" pitchFamily="34" charset="-122"/>
                <a:ea typeface="微软雅黑" panose="020B0503020204020204" pitchFamily="34" charset="-122"/>
              </a:rPr>
              <a:t>D</a:t>
            </a:r>
            <a:r>
              <a:rPr lang="zh-CN" altLang="en-US" b="0" i="0" dirty="0">
                <a:solidFill>
                  <a:srgbClr val="000000"/>
                </a:solidFill>
                <a:effectLst/>
                <a:latin typeface="微软雅黑" panose="020B0503020204020204" pitchFamily="34" charset="-122"/>
                <a:ea typeface="微软雅黑" panose="020B0503020204020204" pitchFamily="34" charset="-122"/>
              </a:rPr>
              <a:t>是一组分离</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无向</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弧线，其中每个弧线连接一对可以由同一台机器处理的操作。图</a:t>
            </a:r>
            <a:r>
              <a:rPr lang="en-US" altLang="zh-CN" b="0" i="0" dirty="0">
                <a:solidFill>
                  <a:srgbClr val="000000"/>
                </a:solidFill>
                <a:effectLst/>
                <a:latin typeface="微软雅黑" panose="020B0503020204020204" pitchFamily="34" charset="-122"/>
                <a:ea typeface="微软雅黑" panose="020B0503020204020204" pitchFamily="34" charset="-122"/>
              </a:rPr>
              <a:t>1(a)</a:t>
            </a:r>
            <a:r>
              <a:rPr lang="zh-CN" altLang="en-US" b="0" i="0" dirty="0">
                <a:solidFill>
                  <a:srgbClr val="000000"/>
                </a:solidFill>
                <a:effectLst/>
                <a:latin typeface="微软雅黑" panose="020B0503020204020204" pitchFamily="34" charset="-122"/>
                <a:ea typeface="微软雅黑" panose="020B0503020204020204" pitchFamily="34" charset="-122"/>
              </a:rPr>
              <a:t>表示一个静态的</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实例，其中黑色箭头是合取弧，彩色线条是析取弧，它们对应于不同颜色的符合条件的机器团。此外，图</a:t>
            </a:r>
            <a:r>
              <a:rPr lang="en-US" altLang="zh-CN" b="0" i="0" dirty="0">
                <a:solidFill>
                  <a:srgbClr val="000000"/>
                </a:solidFill>
                <a:effectLst/>
                <a:latin typeface="微软雅黑" panose="020B0503020204020204" pitchFamily="34" charset="-122"/>
                <a:ea typeface="微软雅黑" panose="020B0503020204020204" pitchFamily="34" charset="-122"/>
              </a:rPr>
              <a:t>1(b)</a:t>
            </a:r>
            <a:r>
              <a:rPr lang="zh-CN" altLang="en-US" b="0" i="0" dirty="0">
                <a:solidFill>
                  <a:srgbClr val="000000"/>
                </a:solidFill>
                <a:effectLst/>
                <a:latin typeface="微软雅黑" panose="020B0503020204020204" pitchFamily="34" charset="-122"/>
                <a:ea typeface="微软雅黑" panose="020B0503020204020204" pitchFamily="34" charset="-122"/>
              </a:rPr>
              <a:t>是一个完全解，其中析取弧是按方向分配的。</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125</a:t>
            </a:fld>
            <a:endParaRPr lang="zh-CN" altLang="en-US"/>
          </a:p>
        </p:txBody>
      </p:sp>
    </p:spTree>
    <p:extLst>
      <p:ext uri="{BB962C8B-B14F-4D97-AF65-F5344CB8AC3E}">
        <p14:creationId xmlns:p14="http://schemas.microsoft.com/office/powerpoint/2010/main" val="30004625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br>
              <a:rPr lang="zh-CN" altLang="en-US" dirty="0"/>
            </a:br>
            <a:r>
              <a:rPr lang="zh-CN" altLang="en-US" b="0" i="0" dirty="0">
                <a:solidFill>
                  <a:srgbClr val="000000"/>
                </a:solidFill>
                <a:effectLst/>
                <a:latin typeface="微软雅黑" panose="020B0503020204020204" pitchFamily="34" charset="-122"/>
                <a:ea typeface="微软雅黑" panose="020B0503020204020204" pitchFamily="34" charset="-122"/>
              </a:rPr>
              <a:t>我们提出了一个新的端到端分层强化学习框架，该框架包含一个高级代理和两个低级代理。在该框架中，高层和低层代理协作解决大规模的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问题。</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详细地说，高级代理维护一个没有固定容量的作业缓冲区来缓存新到达的作业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新作业依次到达，如图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中箭头</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。高级代理决定是将缓存的作业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中箭头</a:t>
            </a:r>
            <a:r>
              <a:rPr lang="en-US" altLang="zh-CN" b="0" i="0" dirty="0">
                <a:solidFill>
                  <a:srgbClr val="000000"/>
                </a:solidFill>
                <a:effectLst/>
                <a:latin typeface="微软雅黑" panose="020B0503020204020204" pitchFamily="34" charset="-122"/>
                <a:ea typeface="微软雅黑" panose="020B0503020204020204" pitchFamily="34" charset="-122"/>
              </a:rPr>
              <a:t>6-7</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释放给低级代理，还是在新作业到达时等待更多作业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中箭头</a:t>
            </a:r>
            <a:r>
              <a:rPr lang="en-US" altLang="zh-CN" b="0" i="0" dirty="0">
                <a:solidFill>
                  <a:srgbClr val="000000"/>
                </a:solidFill>
                <a:effectLst/>
                <a:latin typeface="微软雅黑" panose="020B0503020204020204" pitchFamily="34" charset="-122"/>
                <a:ea typeface="微软雅黑" panose="020B0503020204020204" pitchFamily="34" charset="-122"/>
              </a:rPr>
              <a:t>4-5</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尽管缓存新到达的作业可能会延迟较早到达的作业的调度，但收集更多到达的作业提供了探索全局优化重新调度的可能性，即更有效地将作业调度到机器上。另一方面，等待更多的作业将增加机器空闲时间。一旦高级代理决定将缓存的作业释放给低级代理，就会获得一个新的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并对其进行优化。然后清除作业缓冲区以缓存下一个到达的作业。通过这种方式，一个复杂的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被划分为一系列静态的</a:t>
            </a:r>
            <a:r>
              <a:rPr lang="en-US" altLang="zh-CN" b="0" i="0" dirty="0" err="1">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。接下来我们来表述这个静态子问题包括在重新调度之前具有未完成作业操作的作业和新释放的作业。</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必须在静态子问题中解决两个任务，包括作业操作选择和作业到机器的分配。不幸的是，在标准</a:t>
            </a:r>
            <a:r>
              <a:rPr lang="en-US" altLang="zh-CN" b="0" i="0" dirty="0">
                <a:solidFill>
                  <a:srgbClr val="000000"/>
                </a:solidFill>
                <a:effectLst/>
                <a:latin typeface="微软雅黑" panose="020B0503020204020204" pitchFamily="34" charset="-122"/>
                <a:ea typeface="微软雅黑" panose="020B0503020204020204" pitchFamily="34" charset="-122"/>
              </a:rPr>
              <a:t>RL</a:t>
            </a:r>
            <a:r>
              <a:rPr lang="zh-CN" altLang="en-US" b="0" i="0" dirty="0">
                <a:solidFill>
                  <a:srgbClr val="000000"/>
                </a:solidFill>
                <a:effectLst/>
                <a:latin typeface="微软雅黑" panose="020B0503020204020204" pitchFamily="34" charset="-122"/>
                <a:ea typeface="微软雅黑" panose="020B0503020204020204" pitchFamily="34" charset="-122"/>
              </a:rPr>
              <a:t>设置中，</a:t>
            </a:r>
            <a:r>
              <a:rPr lang="en-US" altLang="zh-CN" b="0" i="0" dirty="0">
                <a:solidFill>
                  <a:srgbClr val="000000"/>
                </a:solidFill>
                <a:effectLst/>
                <a:latin typeface="微软雅黑" panose="020B0503020204020204" pitchFamily="34" charset="-122"/>
                <a:ea typeface="微软雅黑" panose="020B0503020204020204" pitchFamily="34" charset="-122"/>
              </a:rPr>
              <a:t>RL</a:t>
            </a:r>
            <a:r>
              <a:rPr lang="zh-CN" altLang="en-US" b="0" i="0" dirty="0">
                <a:solidFill>
                  <a:srgbClr val="000000"/>
                </a:solidFill>
                <a:effectLst/>
                <a:latin typeface="微软雅黑" panose="020B0503020204020204" pitchFamily="34" charset="-122"/>
                <a:ea typeface="微软雅黑" panose="020B0503020204020204" pitchFamily="34" charset="-122"/>
              </a:rPr>
              <a:t>代理以以下方式与环境交互</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处于某个状态的代理在每个时间步基于策略做出一个动作，然后获得奖励并转移到下一个状态。在这种情况下，</a:t>
            </a:r>
            <a:r>
              <a:rPr lang="en-US" altLang="zh-CN" b="0" i="0" dirty="0">
                <a:solidFill>
                  <a:srgbClr val="000000"/>
                </a:solidFill>
                <a:effectLst/>
                <a:latin typeface="微软雅黑" panose="020B0503020204020204" pitchFamily="34" charset="-122"/>
                <a:ea typeface="微软雅黑" panose="020B0503020204020204" pitchFamily="34" charset="-122"/>
              </a:rPr>
              <a:t>RL</a:t>
            </a:r>
            <a:r>
              <a:rPr lang="zh-CN" altLang="en-US" b="0" i="0" dirty="0">
                <a:solidFill>
                  <a:srgbClr val="000000"/>
                </a:solidFill>
                <a:effectLst/>
                <a:latin typeface="微软雅黑" panose="020B0503020204020204" pitchFamily="34" charset="-122"/>
                <a:ea typeface="微软雅黑" panose="020B0503020204020204" pitchFamily="34" charset="-122"/>
              </a:rPr>
              <a:t>代理从单个动作空间中选择一个动作。但是，静态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中的每个时间步必须同时控制两个操作。</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为此，构造了两个低级代理来分别调度作业操作和分配一台兼容的机器来处理它。</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总体而言，高级代理从长远的角度看待全局优化。而低级代理优化静态子问题，并与高级代理一起优化</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。该框架的细节将在以下两个小节中给出。在下面的部分中，</a:t>
            </a:r>
            <a:r>
              <a:rPr lang="en-US" altLang="zh-CN" b="0" i="0" dirty="0">
                <a:solidFill>
                  <a:srgbClr val="000000"/>
                </a:solidFill>
                <a:effectLst/>
                <a:latin typeface="微软雅黑" panose="020B0503020204020204" pitchFamily="34" charset="-122"/>
                <a:ea typeface="微软雅黑" panose="020B0503020204020204" pitchFamily="34" charset="-122"/>
              </a:rPr>
              <a:t>x *</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分别表示位于高级和低级代理中的变量</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。我们首先介绍高级代理的工作流程。</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126</a:t>
            </a:fld>
            <a:endParaRPr lang="zh-CN" altLang="en-US"/>
          </a:p>
        </p:txBody>
      </p:sp>
    </p:spTree>
    <p:extLst>
      <p:ext uri="{BB962C8B-B14F-4D97-AF65-F5344CB8AC3E}">
        <p14:creationId xmlns:p14="http://schemas.microsoft.com/office/powerpoint/2010/main" val="29285761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br>
              <a:rPr lang="zh-CN" altLang="en-US" dirty="0"/>
            </a:br>
            <a:r>
              <a:rPr lang="zh-CN" altLang="en-US" b="0" i="0" dirty="0">
                <a:solidFill>
                  <a:srgbClr val="000000"/>
                </a:solidFill>
                <a:effectLst/>
                <a:latin typeface="微软雅黑" panose="020B0503020204020204" pitchFamily="34" charset="-122"/>
                <a:ea typeface="微软雅黑" panose="020B0503020204020204" pitchFamily="34" charset="-122"/>
              </a:rPr>
              <a:t>我们提出了一个新的端到端分层强化学习框架，该框架包含一个高级代理和两个低级代理。在该框架中，高层和低层代理协作解决大规模的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问题。</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详细地说，高级代理维护一个没有固定容量的作业缓冲区来缓存新到达的作业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新作业依次到达，如图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中箭头</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。高级代理决定是将缓存的作业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中箭头</a:t>
            </a:r>
            <a:r>
              <a:rPr lang="en-US" altLang="zh-CN" b="0" i="0" dirty="0">
                <a:solidFill>
                  <a:srgbClr val="000000"/>
                </a:solidFill>
                <a:effectLst/>
                <a:latin typeface="微软雅黑" panose="020B0503020204020204" pitchFamily="34" charset="-122"/>
                <a:ea typeface="微软雅黑" panose="020B0503020204020204" pitchFamily="34" charset="-122"/>
              </a:rPr>
              <a:t>6-7</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释放给低级代理，还是在新作业到达时等待更多作业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中箭头</a:t>
            </a:r>
            <a:r>
              <a:rPr lang="en-US" altLang="zh-CN" b="0" i="0" dirty="0">
                <a:solidFill>
                  <a:srgbClr val="000000"/>
                </a:solidFill>
                <a:effectLst/>
                <a:latin typeface="微软雅黑" panose="020B0503020204020204" pitchFamily="34" charset="-122"/>
                <a:ea typeface="微软雅黑" panose="020B0503020204020204" pitchFamily="34" charset="-122"/>
              </a:rPr>
              <a:t>4-5</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尽管缓存新到达的作业可能会延迟较早到达的作业的调度，但收集更多到达的作业提供了探索全局优化重新调度的可能性，即更有效地将作业调度到机器上。另一方面，等待更多的作业将增加机器空闲时间。一旦高级代理决定将缓存的作业释放给低级代理，就会获得一个新的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并对其进行优化。然后清除作业缓冲区以缓存下一个到达的作业。通过这种方式，一个复杂的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被划分为一系列静态的</a:t>
            </a:r>
            <a:r>
              <a:rPr lang="en-US" altLang="zh-CN" b="0" i="0" dirty="0" err="1">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。接下来我们来表述这个静态子问题包括在重新调度之前具有未完成作业操作的作业和新释放的作业。</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必须在静态子问题中解决两个任务，包括作业操作选择和作业到机器的分配。不幸的是，在标准</a:t>
            </a:r>
            <a:r>
              <a:rPr lang="en-US" altLang="zh-CN" b="0" i="0" dirty="0">
                <a:solidFill>
                  <a:srgbClr val="000000"/>
                </a:solidFill>
                <a:effectLst/>
                <a:latin typeface="微软雅黑" panose="020B0503020204020204" pitchFamily="34" charset="-122"/>
                <a:ea typeface="微软雅黑" panose="020B0503020204020204" pitchFamily="34" charset="-122"/>
              </a:rPr>
              <a:t>RL</a:t>
            </a:r>
            <a:r>
              <a:rPr lang="zh-CN" altLang="en-US" b="0" i="0" dirty="0">
                <a:solidFill>
                  <a:srgbClr val="000000"/>
                </a:solidFill>
                <a:effectLst/>
                <a:latin typeface="微软雅黑" panose="020B0503020204020204" pitchFamily="34" charset="-122"/>
                <a:ea typeface="微软雅黑" panose="020B0503020204020204" pitchFamily="34" charset="-122"/>
              </a:rPr>
              <a:t>设置中，</a:t>
            </a:r>
            <a:r>
              <a:rPr lang="en-US" altLang="zh-CN" b="0" i="0" dirty="0">
                <a:solidFill>
                  <a:srgbClr val="000000"/>
                </a:solidFill>
                <a:effectLst/>
                <a:latin typeface="微软雅黑" panose="020B0503020204020204" pitchFamily="34" charset="-122"/>
                <a:ea typeface="微软雅黑" panose="020B0503020204020204" pitchFamily="34" charset="-122"/>
              </a:rPr>
              <a:t>RL</a:t>
            </a:r>
            <a:r>
              <a:rPr lang="zh-CN" altLang="en-US" b="0" i="0" dirty="0">
                <a:solidFill>
                  <a:srgbClr val="000000"/>
                </a:solidFill>
                <a:effectLst/>
                <a:latin typeface="微软雅黑" panose="020B0503020204020204" pitchFamily="34" charset="-122"/>
                <a:ea typeface="微软雅黑" panose="020B0503020204020204" pitchFamily="34" charset="-122"/>
              </a:rPr>
              <a:t>代理以以下方式与环境交互</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处于某个状态的代理在每个时间步基于策略做出一个动作，然后获得奖励并转移到下一个状态。在这种情况下，</a:t>
            </a:r>
            <a:r>
              <a:rPr lang="en-US" altLang="zh-CN" b="0" i="0" dirty="0">
                <a:solidFill>
                  <a:srgbClr val="000000"/>
                </a:solidFill>
                <a:effectLst/>
                <a:latin typeface="微软雅黑" panose="020B0503020204020204" pitchFamily="34" charset="-122"/>
                <a:ea typeface="微软雅黑" panose="020B0503020204020204" pitchFamily="34" charset="-122"/>
              </a:rPr>
              <a:t>RL</a:t>
            </a:r>
            <a:r>
              <a:rPr lang="zh-CN" altLang="en-US" b="0" i="0" dirty="0">
                <a:solidFill>
                  <a:srgbClr val="000000"/>
                </a:solidFill>
                <a:effectLst/>
                <a:latin typeface="微软雅黑" panose="020B0503020204020204" pitchFamily="34" charset="-122"/>
                <a:ea typeface="微软雅黑" panose="020B0503020204020204" pitchFamily="34" charset="-122"/>
              </a:rPr>
              <a:t>代理从单个动作空间中选择一个动作。但是，静态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中的每个时间步必须同时控制两个操作。</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为此，构造了两个低级代理来分别调度作业操作和分配一台兼容的机器来处理它。</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总体而言，高级代理从长远的角度看待全局优化。而低级代理优化静态子问题，并与高级代理一起优化</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。该框架的细节将在以下两个小节中给出。在下面的部分中，</a:t>
            </a:r>
            <a:r>
              <a:rPr lang="en-US" altLang="zh-CN" b="0" i="0" dirty="0">
                <a:solidFill>
                  <a:srgbClr val="000000"/>
                </a:solidFill>
                <a:effectLst/>
                <a:latin typeface="微软雅黑" panose="020B0503020204020204" pitchFamily="34" charset="-122"/>
                <a:ea typeface="微软雅黑" panose="020B0503020204020204" pitchFamily="34" charset="-122"/>
              </a:rPr>
              <a:t>x *</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分别表示位于高级和低级代理中的变量</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。我们首先介绍高级代理的工作流程。</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127</a:t>
            </a:fld>
            <a:endParaRPr lang="zh-CN" altLang="en-US"/>
          </a:p>
        </p:txBody>
      </p:sp>
    </p:spTree>
    <p:extLst>
      <p:ext uri="{BB962C8B-B14F-4D97-AF65-F5344CB8AC3E}">
        <p14:creationId xmlns:p14="http://schemas.microsoft.com/office/powerpoint/2010/main" val="30100462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高级代理的</a:t>
            </a:r>
            <a:r>
              <a:rPr lang="en-US" altLang="zh-CN" b="0" i="0" dirty="0">
                <a:solidFill>
                  <a:srgbClr val="000000"/>
                </a:solidFill>
                <a:effectLst/>
                <a:latin typeface="微软雅黑" panose="020B0503020204020204" pitchFamily="34" charset="-122"/>
                <a:ea typeface="微软雅黑" panose="020B0503020204020204" pitchFamily="34" charset="-122"/>
              </a:rPr>
              <a:t>MDP</a:t>
            </a:r>
            <a:r>
              <a:rPr lang="zh-CN" altLang="en-US" b="0" i="0" dirty="0">
                <a:solidFill>
                  <a:srgbClr val="000000"/>
                </a:solidFill>
                <a:effectLst/>
                <a:latin typeface="微软雅黑" panose="020B0503020204020204" pitchFamily="34" charset="-122"/>
                <a:ea typeface="微软雅黑" panose="020B0503020204020204" pitchFamily="34" charset="-122"/>
              </a:rPr>
              <a:t>定义</a:t>
            </a:r>
            <a:r>
              <a:rPr lang="en-US" altLang="zh-CN" b="0" i="0" dirty="0">
                <a:solidFill>
                  <a:srgbClr val="000000"/>
                </a:solidFill>
                <a:effectLst/>
                <a:latin typeface="微软雅黑" panose="020B0503020204020204" pitchFamily="34" charset="-122"/>
                <a:ea typeface="微软雅黑" panose="020B0503020204020204" pitchFamily="34" charset="-122"/>
              </a:rPr>
              <a:t>:State: State s * t</a:t>
            </a:r>
            <a:r>
              <a:rPr lang="zh-CN" altLang="en-US" b="0" i="0" dirty="0">
                <a:solidFill>
                  <a:srgbClr val="000000"/>
                </a:solidFill>
                <a:effectLst/>
                <a:latin typeface="微软雅黑" panose="020B0503020204020204" pitchFamily="34" charset="-122"/>
                <a:ea typeface="微软雅黑" panose="020B0503020204020204" pitchFamily="34" charset="-122"/>
              </a:rPr>
              <a:t>是一个二维特征，它包含缓存作业的个数</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和该时间步上所有机器的完成时间的方差值。这些特征值被归一化并连接在一起。</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动作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动作</a:t>
            </a:r>
            <a:r>
              <a:rPr lang="en-US" altLang="zh-CN" b="0" i="0" dirty="0">
                <a:solidFill>
                  <a:srgbClr val="000000"/>
                </a:solidFill>
                <a:effectLst/>
                <a:latin typeface="微软雅黑" panose="020B0503020204020204" pitchFamily="34" charset="-122"/>
                <a:ea typeface="微软雅黑" panose="020B0503020204020204" pitchFamily="34" charset="-122"/>
              </a:rPr>
              <a:t>a * t</a:t>
            </a:r>
            <a:r>
              <a:rPr lang="zh-CN" altLang="en-US" b="0" i="0" dirty="0">
                <a:solidFill>
                  <a:srgbClr val="000000"/>
                </a:solidFill>
                <a:effectLst/>
                <a:latin typeface="微软雅黑" panose="020B0503020204020204" pitchFamily="34" charset="-122"/>
                <a:ea typeface="微软雅黑" panose="020B0503020204020204" pitchFamily="34" charset="-122"/>
              </a:rPr>
              <a:t>表示是否释放缓存的作业，用二进制指示符</a:t>
            </a:r>
            <a:r>
              <a:rPr lang="en-US" altLang="zh-CN" b="0" i="0" dirty="0">
                <a:solidFill>
                  <a:srgbClr val="000000"/>
                </a:solidFill>
                <a:effectLst/>
                <a:latin typeface="微软雅黑" panose="020B0503020204020204" pitchFamily="34" charset="-122"/>
                <a:ea typeface="微软雅黑" panose="020B0503020204020204" pitchFamily="34" charset="-122"/>
              </a:rPr>
              <a:t>I(s * t)</a:t>
            </a:r>
            <a:r>
              <a:rPr lang="zh-CN" altLang="en-US" b="0" i="0" dirty="0">
                <a:solidFill>
                  <a:srgbClr val="000000"/>
                </a:solidFill>
                <a:effectLst/>
                <a:latin typeface="微软雅黑" panose="020B0503020204020204" pitchFamily="34" charset="-122"/>
                <a:ea typeface="微软雅黑" panose="020B0503020204020204" pitchFamily="34" charset="-122"/>
              </a:rPr>
              <a:t>表示，如果动作是释放，则等于</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奖励</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奖励</a:t>
            </a:r>
            <a:r>
              <a:rPr lang="en-US" altLang="zh-CN" b="0" i="0" dirty="0">
                <a:solidFill>
                  <a:srgbClr val="000000"/>
                </a:solidFill>
                <a:effectLst/>
                <a:latin typeface="微软雅黑" panose="020B0503020204020204" pitchFamily="34" charset="-122"/>
                <a:ea typeface="微软雅黑" panose="020B0503020204020204" pitchFamily="34" charset="-122"/>
              </a:rPr>
              <a:t>r * t</a:t>
            </a:r>
            <a:r>
              <a:rPr lang="zh-CN" altLang="en-US" b="0" i="0" dirty="0">
                <a:solidFill>
                  <a:srgbClr val="000000"/>
                </a:solidFill>
                <a:effectLst/>
                <a:latin typeface="微软雅黑" panose="020B0503020204020204" pitchFamily="34" charset="-122"/>
                <a:ea typeface="微软雅黑" panose="020B0503020204020204" pitchFamily="34" charset="-122"/>
              </a:rPr>
              <a:t>的计算方法如下。我们首先计算时间步长</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 + 1</a:t>
            </a:r>
            <a:r>
              <a:rPr lang="zh-CN" altLang="en-US" b="0" i="0" dirty="0">
                <a:solidFill>
                  <a:srgbClr val="000000"/>
                </a:solidFill>
                <a:effectLst/>
                <a:latin typeface="微软雅黑" panose="020B0503020204020204" pitchFamily="34" charset="-122"/>
                <a:ea typeface="微软雅黑" panose="020B0503020204020204" pitchFamily="34" charset="-122"/>
              </a:rPr>
              <a:t>之间每个操作的平均处理时间，即</a:t>
            </a:r>
            <a:r>
              <a:rPr lang="en-US" altLang="zh-CN" b="0" i="0" dirty="0" err="1">
                <a:solidFill>
                  <a:srgbClr val="000000"/>
                </a:solidFill>
                <a:effectLst/>
                <a:latin typeface="微软雅黑" panose="020B0503020204020204" pitchFamily="34" charset="-122"/>
                <a:ea typeface="微软雅黑" panose="020B0503020204020204" pitchFamily="34" charset="-122"/>
              </a:rPr>
              <a:t>timeavg</a:t>
            </a:r>
            <a:r>
              <a:rPr lang="zh-CN" altLang="en-US" b="0" i="0" dirty="0">
                <a:solidFill>
                  <a:srgbClr val="000000"/>
                </a:solidFill>
                <a:effectLst/>
                <a:latin typeface="微软雅黑" panose="020B0503020204020204" pitchFamily="34" charset="-122"/>
                <a:ea typeface="微软雅黑" panose="020B0503020204020204" pitchFamily="34" charset="-122"/>
              </a:rPr>
              <a:t>。然后，将时间步长</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的即时奖励设为</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timeavg</a:t>
            </a:r>
            <a:r>
              <a:rPr lang="en-US" altLang="zh-CN" b="0" i="0" dirty="0">
                <a:solidFill>
                  <a:srgbClr val="000000"/>
                </a:solidFill>
                <a:effectLst/>
                <a:latin typeface="微软雅黑" panose="020B0503020204020204" pitchFamily="34" charset="-122"/>
                <a:ea typeface="微软雅黑" panose="020B0503020204020204" pitchFamily="34" charset="-122"/>
              </a:rPr>
              <a:t> (RL agent</a:t>
            </a:r>
            <a:r>
              <a:rPr lang="zh-CN" altLang="en-US" b="0" i="0" dirty="0">
                <a:solidFill>
                  <a:srgbClr val="000000"/>
                </a:solidFill>
                <a:effectLst/>
                <a:latin typeface="微软雅黑" panose="020B0503020204020204" pitchFamily="34" charset="-122"/>
                <a:ea typeface="微软雅黑" panose="020B0503020204020204" pitchFamily="34" charset="-122"/>
              </a:rPr>
              <a:t>的目标是最大化奖励</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。总奖励是每个时间步骤中所有即时奖励的总和。通过这种方式，可以鼓励高级代理从长远角度优化整个</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128</a:t>
            </a:fld>
            <a:endParaRPr lang="zh-CN" altLang="en-US"/>
          </a:p>
        </p:txBody>
      </p:sp>
    </p:spTree>
    <p:extLst>
      <p:ext uri="{BB962C8B-B14F-4D97-AF65-F5344CB8AC3E}">
        <p14:creationId xmlns:p14="http://schemas.microsoft.com/office/powerpoint/2010/main" val="11834806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采用</a:t>
            </a:r>
            <a:r>
              <a:rPr lang="en-US" altLang="zh-CN" b="0" i="0" dirty="0">
                <a:solidFill>
                  <a:srgbClr val="000000"/>
                </a:solidFill>
                <a:effectLst/>
                <a:latin typeface="微软雅黑" panose="020B0503020204020204" pitchFamily="34" charset="-122"/>
                <a:ea typeface="微软雅黑" panose="020B0503020204020204" pitchFamily="34" charset="-122"/>
              </a:rPr>
              <a:t>DDQN</a:t>
            </a:r>
            <a:r>
              <a:rPr lang="zh-CN" altLang="en-US" b="0" i="0" dirty="0">
                <a:solidFill>
                  <a:srgbClr val="000000"/>
                </a:solidFill>
                <a:effectLst/>
                <a:latin typeface="微软雅黑" panose="020B0503020204020204" pitchFamily="34" charset="-122"/>
                <a:ea typeface="微软雅黑" panose="020B0503020204020204" pitchFamily="34" charset="-122"/>
              </a:rPr>
              <a:t>算法选择动作</a:t>
            </a: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129</a:t>
            </a:fld>
            <a:endParaRPr lang="zh-CN" altLang="en-US"/>
          </a:p>
        </p:txBody>
      </p:sp>
    </p:spTree>
    <p:extLst>
      <p:ext uri="{BB962C8B-B14F-4D97-AF65-F5344CB8AC3E}">
        <p14:creationId xmlns:p14="http://schemas.microsoft.com/office/powerpoint/2010/main" val="126397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采用</a:t>
            </a:r>
            <a:r>
              <a:rPr lang="en-US" altLang="zh-CN" b="0" i="0" dirty="0">
                <a:solidFill>
                  <a:srgbClr val="000000"/>
                </a:solidFill>
                <a:effectLst/>
                <a:latin typeface="微软雅黑" panose="020B0503020204020204" pitchFamily="34" charset="-122"/>
                <a:ea typeface="微软雅黑" panose="020B0503020204020204" pitchFamily="34" charset="-122"/>
              </a:rPr>
              <a:t>DDQN</a:t>
            </a:r>
            <a:r>
              <a:rPr lang="zh-CN" altLang="en-US" b="0" i="0" dirty="0">
                <a:solidFill>
                  <a:srgbClr val="000000"/>
                </a:solidFill>
                <a:effectLst/>
                <a:latin typeface="微软雅黑" panose="020B0503020204020204" pitchFamily="34" charset="-122"/>
                <a:ea typeface="微软雅黑" panose="020B0503020204020204" pitchFamily="34" charset="-122"/>
              </a:rPr>
              <a:t>算法选择动作</a:t>
            </a: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130</a:t>
            </a:fld>
            <a:endParaRPr lang="zh-CN" altLang="en-US"/>
          </a:p>
        </p:txBody>
      </p:sp>
    </p:spTree>
    <p:extLst>
      <p:ext uri="{BB962C8B-B14F-4D97-AF65-F5344CB8AC3E}">
        <p14:creationId xmlns:p14="http://schemas.microsoft.com/office/powerpoint/2010/main" val="298853874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采用</a:t>
            </a:r>
            <a:r>
              <a:rPr lang="en-US" altLang="zh-CN" b="0" i="0" dirty="0">
                <a:solidFill>
                  <a:srgbClr val="000000"/>
                </a:solidFill>
                <a:effectLst/>
                <a:latin typeface="微软雅黑" panose="020B0503020204020204" pitchFamily="34" charset="-122"/>
                <a:ea typeface="微软雅黑" panose="020B0503020204020204" pitchFamily="34" charset="-122"/>
              </a:rPr>
              <a:t>DDQN</a:t>
            </a:r>
            <a:r>
              <a:rPr lang="zh-CN" altLang="en-US" b="0" i="0" dirty="0">
                <a:solidFill>
                  <a:srgbClr val="000000"/>
                </a:solidFill>
                <a:effectLst/>
                <a:latin typeface="微软雅黑" panose="020B0503020204020204" pitchFamily="34" charset="-122"/>
                <a:ea typeface="微软雅黑" panose="020B0503020204020204" pitchFamily="34" charset="-122"/>
              </a:rPr>
              <a:t>算法选择动作</a:t>
            </a: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131</a:t>
            </a:fld>
            <a:endParaRPr lang="zh-CN" altLang="en-US"/>
          </a:p>
        </p:txBody>
      </p:sp>
    </p:spTree>
    <p:extLst>
      <p:ext uri="{BB962C8B-B14F-4D97-AF65-F5344CB8AC3E}">
        <p14:creationId xmlns:p14="http://schemas.microsoft.com/office/powerpoint/2010/main" val="859467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采用</a:t>
            </a:r>
            <a:r>
              <a:rPr lang="en-US" altLang="zh-CN" b="0" i="0" dirty="0">
                <a:solidFill>
                  <a:srgbClr val="000000"/>
                </a:solidFill>
                <a:effectLst/>
                <a:latin typeface="微软雅黑" panose="020B0503020204020204" pitchFamily="34" charset="-122"/>
                <a:ea typeface="微软雅黑" panose="020B0503020204020204" pitchFamily="34" charset="-122"/>
              </a:rPr>
              <a:t>DDQN</a:t>
            </a:r>
            <a:r>
              <a:rPr lang="zh-CN" altLang="en-US" b="0" i="0" dirty="0">
                <a:solidFill>
                  <a:srgbClr val="000000"/>
                </a:solidFill>
                <a:effectLst/>
                <a:latin typeface="微软雅黑" panose="020B0503020204020204" pitchFamily="34" charset="-122"/>
                <a:ea typeface="微软雅黑" panose="020B0503020204020204" pitchFamily="34" charset="-122"/>
              </a:rPr>
              <a:t>算法选择动作</a:t>
            </a: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132</a:t>
            </a:fld>
            <a:endParaRPr lang="zh-CN" altLang="en-US"/>
          </a:p>
        </p:txBody>
      </p:sp>
    </p:spTree>
    <p:extLst>
      <p:ext uri="{BB962C8B-B14F-4D97-AF65-F5344CB8AC3E}">
        <p14:creationId xmlns:p14="http://schemas.microsoft.com/office/powerpoint/2010/main" val="2447396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使用图同构网络</a:t>
            </a:r>
            <a:r>
              <a:rPr lang="en-US" altLang="zh-CN" b="0" i="0" dirty="0">
                <a:solidFill>
                  <a:srgbClr val="000000"/>
                </a:solidFill>
                <a:effectLst/>
                <a:latin typeface="微软雅黑" panose="020B0503020204020204" pitchFamily="34" charset="-122"/>
                <a:ea typeface="微软雅黑" panose="020B0503020204020204" pitchFamily="34" charset="-122"/>
              </a:rPr>
              <a:t>(GIN) </a:t>
            </a:r>
            <a:r>
              <a:rPr lang="zh-CN" altLang="en-US" b="0" i="0" dirty="0">
                <a:solidFill>
                  <a:srgbClr val="000000"/>
                </a:solidFill>
                <a:effectLst/>
                <a:latin typeface="微软雅黑" panose="020B0503020204020204" pitchFamily="34" charset="-122"/>
                <a:ea typeface="微软雅黑" panose="020B0503020204020204" pitchFamily="34" charset="-122"/>
              </a:rPr>
              <a:t>嵌入复杂的图状态。</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1" dirty="0"/>
              <a:t>公式各部分含义：</a:t>
            </a:r>
          </a:p>
          <a:p>
            <a:pPr>
              <a:buFont typeface="+mj-lt"/>
              <a:buAutoNum type="arabicPeriod"/>
            </a:pPr>
            <a:r>
              <a:rPr lang="zh-CN" altLang="en-US" dirty="0"/>
              <a:t>表示节点 </a:t>
            </a:r>
            <a:r>
              <a:rPr lang="en-US" altLang="zh-CN" dirty="0"/>
              <a:t>v </a:t>
            </a:r>
            <a:r>
              <a:rPr lang="zh-CN" altLang="en-US" dirty="0"/>
              <a:t>在时间步 </a:t>
            </a:r>
            <a:r>
              <a:rPr lang="en-US" altLang="zh-CN" dirty="0"/>
              <a:t>t </a:t>
            </a:r>
            <a:r>
              <a:rPr lang="zh-CN" altLang="en-US" dirty="0"/>
              <a:t>和第 </a:t>
            </a:r>
            <a:r>
              <a:rPr lang="en-US" altLang="zh-CN" dirty="0" err="1"/>
              <a:t>lll</a:t>
            </a:r>
            <a:r>
              <a:rPr lang="en-US" altLang="zh-CN" dirty="0"/>
              <a:t> </a:t>
            </a:r>
            <a:r>
              <a:rPr lang="zh-CN" altLang="en-US" dirty="0"/>
              <a:t>层的特征表示。该特征表示是通过将上一层的节点特征进行传播和聚合后得到的。</a:t>
            </a:r>
          </a:p>
          <a:p>
            <a:pPr>
              <a:buFont typeface="+mj-lt"/>
              <a:buAutoNum type="arabicPeriod"/>
            </a:pPr>
            <a:r>
              <a:rPr lang="zh-CN" altLang="en-US" dirty="0"/>
              <a:t>表示一个带有参数 </a:t>
            </a:r>
            <a:r>
              <a:rPr lang="en-US" altLang="zh-CN" dirty="0"/>
              <a:t>​ </a:t>
            </a:r>
            <a:r>
              <a:rPr lang="zh-CN" altLang="en-US" dirty="0"/>
              <a:t>的多层感知机（</a:t>
            </a:r>
            <a:r>
              <a:rPr lang="en-US" altLang="zh-CN" dirty="0"/>
              <a:t>MLP</a:t>
            </a:r>
            <a:r>
              <a:rPr lang="zh-CN" altLang="en-US" dirty="0"/>
              <a:t>），它用于非线性地变换聚合后的特征表示，以得到新的节点特征。</a:t>
            </a:r>
          </a:p>
          <a:p>
            <a:pPr>
              <a:buFont typeface="+mj-lt"/>
              <a:buAutoNum type="arabicPeriod"/>
            </a:pPr>
            <a:r>
              <a:rPr lang="zh-CN" altLang="en-US" dirty="0"/>
              <a:t>这是上一层（第 </a:t>
            </a:r>
            <a:r>
              <a:rPr lang="en-US" altLang="zh-CN" dirty="0"/>
              <a:t>l-1 </a:t>
            </a:r>
            <a:r>
              <a:rPr lang="zh-CN" altLang="en-US" dirty="0"/>
              <a:t>层）节点 </a:t>
            </a:r>
            <a:r>
              <a:rPr lang="en-US" altLang="zh-CN" dirty="0"/>
              <a:t>v</a:t>
            </a:r>
            <a:r>
              <a:rPr lang="zh-CN" altLang="en-US" dirty="0"/>
              <a:t>的特征与一个放大因子 </a:t>
            </a:r>
            <a:r>
              <a:rPr lang="en-US" altLang="zh-CN" dirty="0"/>
              <a:t>ϵ(l))</a:t>
            </a:r>
            <a:r>
              <a:rPr lang="zh-CN" altLang="en-US" dirty="0"/>
              <a:t>的加权和，表示当前节点的特征贡献。 </a:t>
            </a:r>
            <a:r>
              <a:rPr lang="en-US" altLang="zh-CN" dirty="0"/>
              <a:t>ϵ(l)</a:t>
            </a:r>
            <a:r>
              <a:rPr lang="zh-CN" altLang="en-US" dirty="0"/>
              <a:t>是一个可学习的标量参数，用于调整节点自身特征在更新中的重要性。</a:t>
            </a:r>
          </a:p>
          <a:p>
            <a:pPr>
              <a:buFont typeface="+mj-lt"/>
              <a:buAutoNum type="arabicPeriod"/>
            </a:pPr>
            <a:r>
              <a:rPr lang="zh-CN" altLang="en-US" dirty="0"/>
              <a:t>表示第 </a:t>
            </a:r>
            <a:r>
              <a:rPr lang="en-US" altLang="zh-CN" dirty="0"/>
              <a:t>l−1</a:t>
            </a:r>
            <a:r>
              <a:rPr lang="zh-CN" altLang="en-US" dirty="0"/>
              <a:t>层中，与节点 </a:t>
            </a:r>
            <a:r>
              <a:rPr lang="en-US" altLang="zh-CN" dirty="0" err="1"/>
              <a:t>vv</a:t>
            </a:r>
            <a:r>
              <a:rPr lang="zh-CN" altLang="en-US" dirty="0"/>
              <a:t>相邻的所有节点 </a:t>
            </a:r>
            <a:r>
              <a:rPr lang="en-US" altLang="zh-CN" dirty="0"/>
              <a:t>u</a:t>
            </a:r>
            <a:r>
              <a:rPr lang="zh-CN" altLang="en-US" dirty="0"/>
              <a:t>的特征和。通过这种方式，节点 </a:t>
            </a:r>
            <a:r>
              <a:rPr lang="en-US" altLang="zh-CN" dirty="0"/>
              <a:t>v </a:t>
            </a:r>
            <a:r>
              <a:rPr lang="zh-CN" altLang="en-US" dirty="0"/>
              <a:t>可以从其邻居节点聚合信息。</a:t>
            </a:r>
          </a:p>
          <a:p>
            <a:pPr>
              <a:buFont typeface="+mj-lt"/>
              <a:buAutoNum type="arabicPeriod"/>
            </a:pPr>
            <a:r>
              <a:rPr lang="zh-CN" altLang="en-US" dirty="0"/>
              <a:t>首先，当前节点的</a:t>
            </a:r>
            <a:r>
              <a:rPr lang="en-US" altLang="zh-CN" dirty="0"/>
              <a:t>​ </a:t>
            </a:r>
            <a:r>
              <a:rPr lang="zh-CN" altLang="en-US" dirty="0"/>
              <a:t>被放大并与其邻居节点的特征进行加权和。然后，通过</a:t>
            </a:r>
            <a:r>
              <a:rPr lang="en-US" altLang="zh-CN" dirty="0"/>
              <a:t>MLP</a:t>
            </a:r>
            <a:r>
              <a:rPr lang="zh-CN" altLang="en-US" dirty="0"/>
              <a:t>对这些聚合的特征进行非线性变换，生成当前层的节点特征</a:t>
            </a:r>
            <a:r>
              <a:rPr lang="en-US" altLang="zh-CN" dirty="0"/>
              <a:t>​</a:t>
            </a:r>
            <a:r>
              <a:rPr lang="zh-CN" altLang="en-US" dirty="0"/>
              <a:t>。</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11375490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133</a:t>
            </a:fld>
            <a:endParaRPr lang="zh-CN" altLang="en-US"/>
          </a:p>
        </p:txBody>
      </p:sp>
    </p:spTree>
    <p:extLst>
      <p:ext uri="{BB962C8B-B14F-4D97-AF65-F5344CB8AC3E}">
        <p14:creationId xmlns:p14="http://schemas.microsoft.com/office/powerpoint/2010/main" val="33712151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pitchFamily="34" charset="-122"/>
                <a:ea typeface="微软雅黑" panose="020B0503020204020204" pitchFamily="34" charset="-122"/>
              </a:rPr>
              <a:t>CRCCE</a:t>
            </a:r>
            <a:r>
              <a:rPr lang="zh-CN" altLang="en-US" b="0" i="0" dirty="0">
                <a:solidFill>
                  <a:srgbClr val="000000"/>
                </a:solidFill>
                <a:effectLst/>
                <a:latin typeface="微软雅黑" panose="020B0503020204020204" pitchFamily="34" charset="-122"/>
                <a:ea typeface="微软雅黑" panose="020B0503020204020204" pitchFamily="34" charset="-122"/>
              </a:rPr>
              <a:t>是中国铁建集团有限公司</a:t>
            </a:r>
            <a:r>
              <a:rPr lang="en-US" altLang="zh-CN" b="0" i="0" dirty="0">
                <a:solidFill>
                  <a:srgbClr val="000000"/>
                </a:solidFill>
                <a:effectLst/>
                <a:latin typeface="微软雅黑" panose="020B0503020204020204" pitchFamily="34" charset="-122"/>
                <a:ea typeface="微软雅黑" panose="020B0503020204020204" pitchFamily="34" charset="-122"/>
              </a:rPr>
              <a:t>(CRCC)</a:t>
            </a:r>
            <a:r>
              <a:rPr lang="zh-CN" altLang="en-US" b="0" i="0" dirty="0">
                <a:solidFill>
                  <a:srgbClr val="000000"/>
                </a:solidFill>
                <a:effectLst/>
                <a:latin typeface="微软雅黑" panose="020B0503020204020204" pitchFamily="34" charset="-122"/>
                <a:ea typeface="微软雅黑" panose="020B0503020204020204" pitchFamily="3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实例来训练和评估所建议的</a:t>
            </a:r>
            <a:r>
              <a:rPr lang="en-US" altLang="zh-CN" b="0" i="0" dirty="0">
                <a:solidFill>
                  <a:srgbClr val="000000"/>
                </a:solidFill>
                <a:effectLst/>
                <a:latin typeface="微软雅黑" panose="020B0503020204020204" pitchFamily="34" charset="-122"/>
                <a:ea typeface="微软雅黑" panose="020B0503020204020204" pitchFamily="34" charset="-122"/>
              </a:rPr>
              <a:t>HRL</a:t>
            </a:r>
            <a:r>
              <a:rPr lang="zh-CN" altLang="en-US" b="0" i="0" dirty="0">
                <a:solidFill>
                  <a:srgbClr val="000000"/>
                </a:solidFill>
                <a:effectLst/>
                <a:latin typeface="微软雅黑" panose="020B0503020204020204" pitchFamily="34" charset="-122"/>
                <a:ea typeface="微软雅黑" panose="020B0503020204020204" pitchFamily="34" charset="-122"/>
              </a:rPr>
              <a:t>模型。因此，我们设计了一个模拟器，参照</a:t>
            </a:r>
            <a:r>
              <a:rPr lang="en-US" altLang="zh-CN" b="0" i="0" dirty="0">
                <a:solidFill>
                  <a:srgbClr val="000000"/>
                </a:solidFill>
                <a:effectLst/>
                <a:latin typeface="微软雅黑" panose="020B0503020204020204" pitchFamily="34" charset="-122"/>
                <a:ea typeface="微软雅黑" panose="020B0503020204020204" pitchFamily="34" charset="-122"/>
              </a:rPr>
              <a:t>[14]</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[42]</a:t>
            </a:r>
            <a:r>
              <a:rPr lang="zh-CN" altLang="en-US" b="0" i="0" dirty="0">
                <a:solidFill>
                  <a:srgbClr val="000000"/>
                </a:solidFill>
                <a:effectLst/>
                <a:latin typeface="微软雅黑" panose="020B0503020204020204" pitchFamily="34" charset="-122"/>
                <a:ea typeface="微软雅黑" panose="020B0503020204020204" pitchFamily="3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μa</a:t>
            </a:r>
            <a:r>
              <a:rPr lang="en-US" altLang="zh-CN" b="0" i="0" dirty="0">
                <a:solidFill>
                  <a:srgbClr val="000000"/>
                </a:solidFill>
                <a:effectLst/>
                <a:latin typeface="微软雅黑" panose="020B0503020204020204" pitchFamily="34" charset="-122"/>
                <a:ea typeface="微软雅黑" panose="020B0503020204020204" pitchFamily="34" charset="-122"/>
              </a:rPr>
              <a:t> = </a:t>
            </a:r>
            <a:r>
              <a:rPr lang="en-US" altLang="zh-CN" b="0" i="0" dirty="0" err="1">
                <a:solidFill>
                  <a:srgbClr val="000000"/>
                </a:solidFill>
                <a:effectLst/>
                <a:latin typeface="微软雅黑" panose="020B0503020204020204" pitchFamily="34" charset="-122"/>
                <a:ea typeface="微软雅黑" panose="020B0503020204020204" pitchFamily="34" charset="-122"/>
              </a:rPr>
              <a:t>μaμo</a:t>
            </a:r>
            <a:r>
              <a:rPr lang="en-US" altLang="zh-CN" b="0" i="0" dirty="0">
                <a:solidFill>
                  <a:srgbClr val="000000"/>
                </a:solidFill>
                <a:effectLst/>
                <a:latin typeface="微软雅黑" panose="020B0503020204020204" pitchFamily="34" charset="-122"/>
                <a:ea typeface="微软雅黑" panose="020B0503020204020204" pitchFamily="34" charset="-122"/>
              </a:rPr>
              <a:t> Um</a:t>
            </a:r>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err="1">
                <a:solidFill>
                  <a:srgbClr val="000000"/>
                </a:solidFill>
                <a:effectLst/>
                <a:latin typeface="微软雅黑" panose="020B0503020204020204" pitchFamily="34" charset="-122"/>
                <a:ea typeface="微软雅黑" panose="020B0503020204020204" pitchFamily="34" charset="-122"/>
              </a:rPr>
              <a:t>μa</a:t>
            </a:r>
            <a:r>
              <a:rPr lang="zh-CN" altLang="en-US" b="0" i="0" dirty="0">
                <a:solidFill>
                  <a:srgbClr val="000000"/>
                </a:solidFill>
                <a:effectLst/>
                <a:latin typeface="微软雅黑" panose="020B0503020204020204" pitchFamily="34" charset="-122"/>
                <a:ea typeface="微软雅黑" panose="020B0503020204020204" pitchFamily="34" charset="-122"/>
              </a:rPr>
              <a:t>为所有作业的平均处理时间，</a:t>
            </a:r>
            <a:r>
              <a:rPr lang="en-US" altLang="zh-CN" b="0" i="0" dirty="0" err="1">
                <a:solidFill>
                  <a:srgbClr val="000000"/>
                </a:solidFill>
                <a:effectLst/>
                <a:latin typeface="微软雅黑" panose="020B0503020204020204" pitchFamily="34" charset="-122"/>
                <a:ea typeface="微软雅黑" panose="020B0503020204020204" pitchFamily="34" charset="-122"/>
              </a:rPr>
              <a:t>μo</a:t>
            </a:r>
            <a:r>
              <a:rPr lang="zh-CN" altLang="en-US" b="0" i="0" dirty="0">
                <a:solidFill>
                  <a:srgbClr val="000000"/>
                </a:solidFill>
                <a:effectLst/>
                <a:latin typeface="微软雅黑" panose="020B0503020204020204" pitchFamily="34" charset="-122"/>
                <a:ea typeface="微软雅黑" panose="020B0503020204020204" pitchFamily="34" charset="-122"/>
              </a:rPr>
              <a:t>为每个作业的平均作业数，</a:t>
            </a:r>
            <a:r>
              <a:rPr lang="en-US" altLang="zh-CN" b="0" i="0" dirty="0">
                <a:solidFill>
                  <a:srgbClr val="000000"/>
                </a:solidFill>
                <a:effectLst/>
                <a:latin typeface="微软雅黑" panose="020B0503020204020204" pitchFamily="34" charset="-122"/>
                <a:ea typeface="微软雅黑" panose="020B0503020204020204" pitchFamily="34" charset="-122"/>
              </a:rPr>
              <a:t>U</a:t>
            </a:r>
            <a:r>
              <a:rPr lang="zh-CN" altLang="en-US" b="0" i="0" dirty="0">
                <a:solidFill>
                  <a:srgbClr val="000000"/>
                </a:solidFill>
                <a:effectLst/>
                <a:latin typeface="微软雅黑" panose="020B0503020204020204" pitchFamily="34" charset="-122"/>
                <a:ea typeface="微软雅黑" panose="020B0503020204020204" pitchFamily="34" charset="-122"/>
              </a:rPr>
              <a:t>为作业车间的负载系数。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134</a:t>
            </a:fld>
            <a:endParaRPr lang="zh-CN" altLang="en-US"/>
          </a:p>
        </p:txBody>
      </p:sp>
    </p:spTree>
    <p:extLst>
      <p:ext uri="{BB962C8B-B14F-4D97-AF65-F5344CB8AC3E}">
        <p14:creationId xmlns:p14="http://schemas.microsoft.com/office/powerpoint/2010/main" val="23501586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高级代理中的对比方法都采用重调度，第一种重调度和四种组合调度规则 第二种预设调度规则，利用强化学习选择</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135</a:t>
            </a:fld>
            <a:endParaRPr lang="zh-CN" altLang="en-US"/>
          </a:p>
        </p:txBody>
      </p:sp>
    </p:spTree>
    <p:extLst>
      <p:ext uri="{BB962C8B-B14F-4D97-AF65-F5344CB8AC3E}">
        <p14:creationId xmlns:p14="http://schemas.microsoft.com/office/powerpoint/2010/main" val="32485015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第三种重调度和蚁群算法第四种约束优化求解器</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136</a:t>
            </a:fld>
            <a:endParaRPr lang="zh-CN" altLang="en-US"/>
          </a:p>
        </p:txBody>
      </p:sp>
    </p:spTree>
    <p:extLst>
      <p:ext uri="{BB962C8B-B14F-4D97-AF65-F5344CB8AC3E}">
        <p14:creationId xmlns:p14="http://schemas.microsoft.com/office/powerpoint/2010/main" val="23464171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列出了每个尺度上所有方法在</a:t>
            </a:r>
            <a:r>
              <a:rPr lang="en-US" altLang="zh-CN" b="0" i="0" dirty="0">
                <a:solidFill>
                  <a:srgbClr val="000000"/>
                </a:solidFill>
                <a:effectLst/>
                <a:latin typeface="微软雅黑" panose="020B0503020204020204" pitchFamily="34" charset="-122"/>
                <a:ea typeface="微软雅黑" panose="020B0503020204020204" pitchFamily="34" charset="-122"/>
              </a:rPr>
              <a:t>128</a:t>
            </a:r>
            <a:r>
              <a:rPr lang="zh-CN" altLang="en-US" b="0" i="0" dirty="0">
                <a:solidFill>
                  <a:srgbClr val="000000"/>
                </a:solidFill>
                <a:effectLst/>
                <a:latin typeface="微软雅黑" panose="020B0503020204020204" pitchFamily="34" charset="-122"/>
                <a:ea typeface="微软雅黑" panose="020B0503020204020204" pitchFamily="34" charset="-122"/>
              </a:rPr>
              <a:t>个实例上的平均目标、</a:t>
            </a:r>
            <a:r>
              <a:rPr lang="en-US" altLang="zh-CN" b="0" i="0" dirty="0">
                <a:solidFill>
                  <a:srgbClr val="000000"/>
                </a:solidFill>
                <a:effectLst/>
                <a:latin typeface="微软雅黑" panose="020B0503020204020204" pitchFamily="34" charset="-122"/>
                <a:ea typeface="微软雅黑" panose="020B0503020204020204" pitchFamily="34" charset="-122"/>
              </a:rPr>
              <a:t>Gap</a:t>
            </a:r>
            <a:r>
              <a:rPr lang="zh-CN" altLang="en-US" b="0" i="0" dirty="0">
                <a:solidFill>
                  <a:srgbClr val="000000"/>
                </a:solidFill>
                <a:effectLst/>
                <a:latin typeface="微软雅黑" panose="020B0503020204020204" pitchFamily="34" charset="-122"/>
                <a:ea typeface="微软雅黑" panose="020B0503020204020204" pitchFamily="34" charset="-122"/>
              </a:rPr>
              <a:t>百分比和运行时间，其中</a:t>
            </a:r>
            <a:r>
              <a:rPr lang="en-US" altLang="zh-CN" b="0" i="0" dirty="0">
                <a:solidFill>
                  <a:srgbClr val="000000"/>
                </a:solidFill>
                <a:effectLst/>
                <a:latin typeface="微软雅黑" panose="020B0503020204020204" pitchFamily="34" charset="-122"/>
                <a:ea typeface="微软雅黑" panose="020B0503020204020204" pitchFamily="34" charset="-122"/>
              </a:rPr>
              <a:t>Gap</a:t>
            </a:r>
            <a:r>
              <a:rPr lang="zh-CN" altLang="en-US" b="0" i="0" dirty="0">
                <a:solidFill>
                  <a:srgbClr val="000000"/>
                </a:solidFill>
                <a:effectLst/>
                <a:latin typeface="微软雅黑" panose="020B0503020204020204" pitchFamily="34" charset="-122"/>
                <a:ea typeface="微软雅黑" panose="020B0503020204020204" pitchFamily="34" charset="-122"/>
              </a:rPr>
              <a:t>百分比由所有方法的最小目标计算</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越小越好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。在蚁群算法列中，“</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表示蚁群算法无法在</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小时内得到解</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我们运行一次蚁群算法，迭代</a:t>
            </a:r>
            <a:r>
              <a:rPr lang="en-US" altLang="zh-CN" b="0" i="0" dirty="0">
                <a:solidFill>
                  <a:srgbClr val="000000"/>
                </a:solidFill>
                <a:effectLst/>
                <a:latin typeface="微软雅黑" panose="020B0503020204020204" pitchFamily="34" charset="-122"/>
                <a:ea typeface="微软雅黑" panose="020B0503020204020204" pitchFamily="34" charset="-122"/>
              </a:rPr>
              <a:t>200</a:t>
            </a:r>
            <a:r>
              <a:rPr lang="zh-CN" altLang="en-US" b="0" i="0" dirty="0">
                <a:solidFill>
                  <a:srgbClr val="000000"/>
                </a:solidFill>
                <a:effectLst/>
                <a:latin typeface="微软雅黑" panose="020B0503020204020204" pitchFamily="34" charset="-122"/>
                <a:ea typeface="微软雅黑" panose="020B0503020204020204" pitchFamily="34" charset="-122"/>
              </a:rPr>
              <a:t>次得到结果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。这说明这种元启发式算法不能实时求解</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问题。我们的方法在所有尺度上都完全优于所有基线方法。</a:t>
            </a:r>
            <a:r>
              <a:rPr lang="en-US" altLang="zh-CN" b="0" i="0" dirty="0">
                <a:solidFill>
                  <a:srgbClr val="000000"/>
                </a:solidFill>
                <a:effectLst/>
                <a:latin typeface="微软雅黑" panose="020B0503020204020204" pitchFamily="34" charset="-122"/>
                <a:ea typeface="微软雅黑" panose="020B0503020204020204" pitchFamily="34" charset="-122"/>
              </a:rPr>
              <a:t>L2D</a:t>
            </a:r>
            <a:r>
              <a:rPr lang="zh-CN" altLang="en-US" b="0" i="0" dirty="0">
                <a:solidFill>
                  <a:srgbClr val="000000"/>
                </a:solidFill>
                <a:effectLst/>
                <a:latin typeface="微软雅黑" panose="020B0503020204020204" pitchFamily="34" charset="-122"/>
                <a:ea typeface="微软雅黑" panose="020B0503020204020204" pitchFamily="34" charset="-122"/>
              </a:rPr>
              <a:t>方法的性能确实优于所有单个调度规则，但其性能受到手工规则的限制。此外，该方法的运行时间非常接近调度规则，远小于蚁群算法。这种性能保证了我们的方法可以近乎实时地响应动态事件。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137</a:t>
            </a:fld>
            <a:endParaRPr lang="zh-CN" altLang="en-US"/>
          </a:p>
        </p:txBody>
      </p:sp>
    </p:spTree>
    <p:extLst>
      <p:ext uri="{BB962C8B-B14F-4D97-AF65-F5344CB8AC3E}">
        <p14:creationId xmlns:p14="http://schemas.microsoft.com/office/powerpoint/2010/main" val="8448689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为了验证高级代理的可扩展性</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泛化能力，我们在更大规模的实例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即</a:t>
            </a:r>
            <a:r>
              <a:rPr lang="en-US" altLang="zh-CN" b="0" i="0" dirty="0">
                <a:solidFill>
                  <a:srgbClr val="000000"/>
                </a:solidFill>
                <a:effectLst/>
                <a:latin typeface="微软雅黑" panose="020B0503020204020204" pitchFamily="34" charset="-122"/>
                <a:ea typeface="微软雅黑" panose="020B0503020204020204" pitchFamily="34" charset="-122"/>
              </a:rPr>
              <a:t>200</a:t>
            </a:r>
            <a:r>
              <a:rPr lang="zh-CN" altLang="en-US" b="0" i="0" dirty="0">
                <a:solidFill>
                  <a:srgbClr val="000000"/>
                </a:solidFill>
                <a:effectLst/>
                <a:latin typeface="微软雅黑" panose="020B0503020204020204" pitchFamily="34" charset="-122"/>
                <a:ea typeface="微软雅黑" panose="020B0503020204020204" pitchFamily="34" charset="-122"/>
              </a:rPr>
              <a:t>个和</a:t>
            </a:r>
            <a:r>
              <a:rPr lang="en-US" altLang="zh-CN" b="0" i="0" dirty="0">
                <a:solidFill>
                  <a:srgbClr val="000000"/>
                </a:solidFill>
                <a:effectLst/>
                <a:latin typeface="微软雅黑" panose="020B0503020204020204" pitchFamily="34" charset="-122"/>
                <a:ea typeface="微软雅黑" panose="020B0503020204020204" pitchFamily="34" charset="-122"/>
              </a:rPr>
              <a:t>1000</a:t>
            </a:r>
            <a:r>
              <a:rPr lang="zh-CN" altLang="en-US" b="0" i="0" dirty="0">
                <a:solidFill>
                  <a:srgbClr val="000000"/>
                </a:solidFill>
                <a:effectLst/>
                <a:latin typeface="微软雅黑" panose="020B0503020204020204" pitchFamily="34" charset="-122"/>
                <a:ea typeface="微软雅黑" panose="020B0503020204020204" pitchFamily="34" charset="-122"/>
              </a:rPr>
              <a:t>个动态到达的作业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上评估由</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个动态到达的作业训练的模型。如表</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所示，尽管与规模</a:t>
            </a:r>
            <a:r>
              <a:rPr lang="en-US" altLang="zh-CN" b="0" i="0" dirty="0">
                <a:solidFill>
                  <a:srgbClr val="000000"/>
                </a:solidFill>
                <a:effectLst/>
                <a:latin typeface="微软雅黑" panose="020B0503020204020204" pitchFamily="34" charset="-122"/>
                <a:ea typeface="微软雅黑" panose="020B0503020204020204" pitchFamily="34" charset="-122"/>
              </a:rPr>
              <a:t>200</a:t>
            </a:r>
            <a:r>
              <a:rPr lang="zh-CN" altLang="en-US" b="0" i="0" dirty="0">
                <a:solidFill>
                  <a:srgbClr val="000000"/>
                </a:solidFill>
                <a:effectLst/>
                <a:latin typeface="微软雅黑" panose="020B0503020204020204" pitchFamily="34" charset="-122"/>
                <a:ea typeface="微软雅黑" panose="020B0503020204020204" pitchFamily="34" charset="-122"/>
              </a:rPr>
              <a:t>相比，规模</a:t>
            </a:r>
            <a:r>
              <a:rPr lang="en-US" altLang="zh-CN" b="0" i="0" dirty="0">
                <a:solidFill>
                  <a:srgbClr val="000000"/>
                </a:solidFill>
                <a:effectLst/>
                <a:latin typeface="微软雅黑" panose="020B0503020204020204" pitchFamily="34" charset="-122"/>
                <a:ea typeface="微软雅黑" panose="020B0503020204020204" pitchFamily="34" charset="-122"/>
              </a:rPr>
              <a:t>1000</a:t>
            </a:r>
            <a:r>
              <a:rPr lang="zh-CN" altLang="en-US" b="0" i="0" dirty="0">
                <a:solidFill>
                  <a:srgbClr val="000000"/>
                </a:solidFill>
                <a:effectLst/>
                <a:latin typeface="微软雅黑" panose="020B0503020204020204" pitchFamily="34" charset="-122"/>
                <a:ea typeface="微软雅黑" panose="020B0503020204020204" pitchFamily="34" charset="-122"/>
              </a:rPr>
              <a:t>的泛化能力略有下降</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可以看到我们的方法和调度规则之间的性能差距</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，但我们的方法在这两个规模上的性能也优于基线方法。验证了该方法可以推广到更大规模的实例，而无需再训练</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138</a:t>
            </a:fld>
            <a:endParaRPr lang="zh-CN" altLang="en-US"/>
          </a:p>
        </p:txBody>
      </p:sp>
    </p:spTree>
    <p:extLst>
      <p:ext uri="{BB962C8B-B14F-4D97-AF65-F5344CB8AC3E}">
        <p14:creationId xmlns:p14="http://schemas.microsoft.com/office/powerpoint/2010/main" val="22408818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为了验证低级智能体的泛化能力，我们在</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100 × 20</a:t>
            </a:r>
            <a:r>
              <a:rPr lang="zh-CN" altLang="en-US" b="0" i="0" dirty="0">
                <a:solidFill>
                  <a:srgbClr val="000000"/>
                </a:solidFill>
                <a:effectLst/>
                <a:latin typeface="微软雅黑" panose="020B0503020204020204" pitchFamily="34" charset="-122"/>
                <a:ea typeface="微软雅黑" panose="020B0503020204020204" pitchFamily="34" charset="-122"/>
              </a:rPr>
              <a:t>实例上评估了由</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实例训练的模型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因此，不需要使用高级智能体</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。对于静态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，每个</a:t>
            </a:r>
            <a:r>
              <a:rPr lang="en-US" altLang="zh-CN" b="0" i="0" dirty="0">
                <a:solidFill>
                  <a:srgbClr val="000000"/>
                </a:solidFill>
                <a:effectLst/>
                <a:latin typeface="微软雅黑" panose="020B0503020204020204" pitchFamily="34" charset="-122"/>
                <a:ea typeface="微软雅黑" panose="020B0503020204020204" pitchFamily="34" charset="-122"/>
              </a:rPr>
              <a:t>scale</a:t>
            </a:r>
            <a:r>
              <a:rPr lang="zh-CN" altLang="en-US" b="0" i="0" dirty="0">
                <a:solidFill>
                  <a:srgbClr val="000000"/>
                </a:solidFill>
                <a:effectLst/>
                <a:latin typeface="微软雅黑" panose="020B0503020204020204" pitchFamily="34" charset="-122"/>
                <a:ea typeface="微软雅黑" panose="020B0503020204020204" pitchFamily="34" charset="-122"/>
              </a:rPr>
              <a:t>实例分别用</a:t>
            </a:r>
            <a:r>
              <a:rPr lang="en-US" altLang="zh-CN" b="0" i="0" dirty="0">
                <a:solidFill>
                  <a:srgbClr val="000000"/>
                </a:solidFill>
                <a:effectLst/>
                <a:latin typeface="微软雅黑" panose="020B0503020204020204" pitchFamily="34" charset="-122"/>
                <a:ea typeface="微软雅黑" panose="020B0503020204020204" pitchFamily="34" charset="-122"/>
              </a:rPr>
              <a:t>|J | x |M|)</a:t>
            </a:r>
            <a:r>
              <a:rPr lang="zh-CN" altLang="en-US" b="0" i="0" dirty="0">
                <a:solidFill>
                  <a:srgbClr val="000000"/>
                </a:solidFill>
                <a:effectLst/>
                <a:latin typeface="微软雅黑" panose="020B0503020204020204" pitchFamily="34" charset="-122"/>
                <a:ea typeface="微软雅黑" panose="020B0503020204020204" pitchFamily="34" charset="-122"/>
              </a:rPr>
              <a:t>来命名。如图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训练的模型略优于</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训练的模型。两种训练模型都能得到比所有调度规则更好的结果。它强烈地表明，我们的框架可以推广到不同规模的看不见的实例。</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139</a:t>
            </a:fld>
            <a:endParaRPr lang="zh-CN" altLang="en-US"/>
          </a:p>
        </p:txBody>
      </p:sp>
    </p:spTree>
    <p:extLst>
      <p:ext uri="{BB962C8B-B14F-4D97-AF65-F5344CB8AC3E}">
        <p14:creationId xmlns:p14="http://schemas.microsoft.com/office/powerpoint/2010/main" val="58955895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为了验证低级智能体的泛化能力，我们在</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100 × 20</a:t>
            </a:r>
            <a:r>
              <a:rPr lang="zh-CN" altLang="en-US" b="0" i="0" dirty="0">
                <a:solidFill>
                  <a:srgbClr val="000000"/>
                </a:solidFill>
                <a:effectLst/>
                <a:latin typeface="微软雅黑" panose="020B0503020204020204" pitchFamily="34" charset="-122"/>
                <a:ea typeface="微软雅黑" panose="020B0503020204020204" pitchFamily="34" charset="-122"/>
              </a:rPr>
              <a:t>实例上评估了由</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实例训练的模型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因此，不需要使用高级智能体</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。对于静态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，每个</a:t>
            </a:r>
            <a:r>
              <a:rPr lang="en-US" altLang="zh-CN" b="0" i="0" dirty="0">
                <a:solidFill>
                  <a:srgbClr val="000000"/>
                </a:solidFill>
                <a:effectLst/>
                <a:latin typeface="微软雅黑" panose="020B0503020204020204" pitchFamily="34" charset="-122"/>
                <a:ea typeface="微软雅黑" panose="020B0503020204020204" pitchFamily="34" charset="-122"/>
              </a:rPr>
              <a:t>scale</a:t>
            </a:r>
            <a:r>
              <a:rPr lang="zh-CN" altLang="en-US" b="0" i="0" dirty="0">
                <a:solidFill>
                  <a:srgbClr val="000000"/>
                </a:solidFill>
                <a:effectLst/>
                <a:latin typeface="微软雅黑" panose="020B0503020204020204" pitchFamily="34" charset="-122"/>
                <a:ea typeface="微软雅黑" panose="020B0503020204020204" pitchFamily="34" charset="-122"/>
              </a:rPr>
              <a:t>实例分别用</a:t>
            </a:r>
            <a:r>
              <a:rPr lang="en-US" altLang="zh-CN" b="0" i="0" dirty="0">
                <a:solidFill>
                  <a:srgbClr val="000000"/>
                </a:solidFill>
                <a:effectLst/>
                <a:latin typeface="微软雅黑" panose="020B0503020204020204" pitchFamily="34" charset="-122"/>
                <a:ea typeface="微软雅黑" panose="020B0503020204020204" pitchFamily="34" charset="-122"/>
              </a:rPr>
              <a:t>|J | x |M|)</a:t>
            </a:r>
            <a:r>
              <a:rPr lang="zh-CN" altLang="en-US" b="0" i="0" dirty="0">
                <a:solidFill>
                  <a:srgbClr val="000000"/>
                </a:solidFill>
                <a:effectLst/>
                <a:latin typeface="微软雅黑" panose="020B0503020204020204" pitchFamily="34" charset="-122"/>
                <a:ea typeface="微软雅黑" panose="020B0503020204020204" pitchFamily="34" charset="-122"/>
              </a:rPr>
              <a:t>来命名。如图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训练的模型略优于</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训练的模型。两种训练模型都能得到比所有调度规则更好的结果。它强烈地表明，我们的框架可以推广到不同规模的看不见的实例。</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总的来说，由于高级和低级代理的可伸缩性，一旦提出的</a:t>
            </a:r>
            <a:r>
              <a:rPr lang="en-US" altLang="zh-CN" b="0" i="0" dirty="0">
                <a:solidFill>
                  <a:srgbClr val="000000"/>
                </a:solidFill>
                <a:effectLst/>
                <a:latin typeface="微软雅黑" panose="020B0503020204020204" pitchFamily="34" charset="-122"/>
                <a:ea typeface="微软雅黑" panose="020B0503020204020204" pitchFamily="34" charset="-122"/>
              </a:rPr>
              <a:t>HRL</a:t>
            </a:r>
            <a:r>
              <a:rPr lang="zh-CN" altLang="en-US" b="0" i="0" dirty="0">
                <a:solidFill>
                  <a:srgbClr val="000000"/>
                </a:solidFill>
                <a:effectLst/>
                <a:latin typeface="微软雅黑" panose="020B0503020204020204" pitchFamily="34" charset="-122"/>
                <a:ea typeface="微软雅黑" panose="020B0503020204020204" pitchFamily="34" charset="-122"/>
              </a:rPr>
              <a:t>体系结构得到很好的训练，它就可以被部署来解决任何规模的</a:t>
            </a:r>
            <a:r>
              <a:rPr lang="en-US" altLang="zh-CN" b="0" i="0" dirty="0" err="1">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或静态</a:t>
            </a:r>
            <a:r>
              <a:rPr lang="en-US" altLang="zh-CN" b="0" i="0" dirty="0" err="1">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总的来说，由于高级和低级代理的可伸缩性，一旦提出的</a:t>
            </a:r>
            <a:r>
              <a:rPr lang="en-US" altLang="zh-CN" b="0" i="0" dirty="0">
                <a:solidFill>
                  <a:srgbClr val="000000"/>
                </a:solidFill>
                <a:effectLst/>
                <a:latin typeface="微软雅黑" panose="020B0503020204020204" pitchFamily="34" charset="-122"/>
                <a:ea typeface="微软雅黑" panose="020B0503020204020204" pitchFamily="34" charset="-122"/>
              </a:rPr>
              <a:t>HRL</a:t>
            </a:r>
            <a:r>
              <a:rPr lang="zh-CN" altLang="en-US" b="0" i="0" dirty="0">
                <a:solidFill>
                  <a:srgbClr val="000000"/>
                </a:solidFill>
                <a:effectLst/>
                <a:latin typeface="微软雅黑" panose="020B0503020204020204" pitchFamily="34" charset="-122"/>
                <a:ea typeface="微软雅黑" panose="020B0503020204020204" pitchFamily="34" charset="-122"/>
              </a:rPr>
              <a:t>体系结构得到很好的训练，它就可以被部署来解决任何规模的</a:t>
            </a:r>
            <a:r>
              <a:rPr lang="en-US" altLang="zh-CN" b="0" i="0" dirty="0" err="1">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或静态</a:t>
            </a:r>
            <a:r>
              <a:rPr lang="en-US" altLang="zh-CN" b="0" i="0" dirty="0" err="1">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140</a:t>
            </a:fld>
            <a:endParaRPr lang="zh-CN" altLang="en-US"/>
          </a:p>
        </p:txBody>
      </p:sp>
    </p:spTree>
    <p:extLst>
      <p:ext uri="{BB962C8B-B14F-4D97-AF65-F5344CB8AC3E}">
        <p14:creationId xmlns:p14="http://schemas.microsoft.com/office/powerpoint/2010/main" val="8782120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从长远的角度来看，我们通过评估不同规模的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实例，将</a:t>
            </a:r>
            <a:r>
              <a:rPr lang="en-US" altLang="zh-CN" b="0" i="0" dirty="0">
                <a:solidFill>
                  <a:srgbClr val="000000"/>
                </a:solidFill>
                <a:effectLst/>
                <a:latin typeface="微软雅黑" panose="020B0503020204020204" pitchFamily="34" charset="-122"/>
                <a:ea typeface="微软雅黑" panose="020B0503020204020204" pitchFamily="34" charset="-122"/>
              </a:rPr>
              <a:t>" T rescheduling "</a:t>
            </a:r>
            <a:r>
              <a:rPr lang="zh-CN" altLang="en-US" b="0" i="0" dirty="0">
                <a:solidFill>
                  <a:srgbClr val="000000"/>
                </a:solidFill>
                <a:effectLst/>
                <a:latin typeface="微软雅黑" panose="020B0503020204020204" pitchFamily="34" charset="-122"/>
                <a:ea typeface="微软雅黑" panose="020B0503020204020204" pitchFamily="34" charset="-122"/>
              </a:rPr>
              <a:t>与我们的高级代理进行比较。我们用三种不同的量表和工作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车间负荷因子进行了比较实验。如图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所示，高级智能体在所有问题尺度上都能获得更好的结果。</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此外，图中绿条表示的两种方法之间的差值表明，我国高级代理的质量比“</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重新调度”稳定地提高了</a:t>
            </a:r>
            <a:r>
              <a:rPr lang="en-US" altLang="zh-CN" b="0" i="0" dirty="0">
                <a:solidFill>
                  <a:srgbClr val="000000"/>
                </a:solidFill>
                <a:effectLst/>
                <a:latin typeface="微软雅黑" panose="020B0503020204020204" pitchFamily="34" charset="-122"/>
                <a:ea typeface="微软雅黑" panose="020B0503020204020204" pitchFamily="34" charset="-122"/>
              </a:rPr>
              <a:t>3.34% ~ 10.80%</a:t>
            </a:r>
            <a:r>
              <a:rPr lang="zh-CN" altLang="en-US" b="0" i="0" dirty="0">
                <a:solidFill>
                  <a:srgbClr val="000000"/>
                </a:solidFill>
                <a:effectLst/>
                <a:latin typeface="微软雅黑" panose="020B0503020204020204" pitchFamily="34" charset="-122"/>
                <a:ea typeface="微软雅黑" panose="020B0503020204020204" pitchFamily="34" charset="-122"/>
              </a:rPr>
              <a:t>。这些结果表明，高层智能体可以从长远的角度对</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进行划分，以便在不同的尺度上进行全局优化。也就是说，需要更高级的代理来实现</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的全局优化。</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141</a:t>
            </a:fld>
            <a:endParaRPr lang="zh-CN" altLang="en-US"/>
          </a:p>
        </p:txBody>
      </p:sp>
    </p:spTree>
    <p:extLst>
      <p:ext uri="{BB962C8B-B14F-4D97-AF65-F5344CB8AC3E}">
        <p14:creationId xmlns:p14="http://schemas.microsoft.com/office/powerpoint/2010/main" val="362319212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否需要低级代理来有效地解决静态</a:t>
            </a:r>
            <a:r>
              <a:rPr lang="en-US" altLang="zh-CN" b="0" i="0" dirty="0">
                <a:solidFill>
                  <a:srgbClr val="000000"/>
                </a:solidFill>
                <a:effectLst/>
                <a:latin typeface="微软雅黑" panose="020B0503020204020204" pitchFamily="34" charset="-122"/>
                <a:ea typeface="微软雅黑" panose="020B0503020204020204" pitchFamily="34" charset="-122"/>
              </a:rPr>
              <a:t>FJSP ?:</a:t>
            </a:r>
            <a:r>
              <a:rPr lang="zh-CN" altLang="en-US" b="0" i="0" dirty="0">
                <a:solidFill>
                  <a:srgbClr val="000000"/>
                </a:solidFill>
                <a:effectLst/>
                <a:latin typeface="微软雅黑" panose="020B0503020204020204" pitchFamily="34" charset="-122"/>
                <a:ea typeface="微软雅黑" panose="020B0503020204020204" pitchFamily="34" charset="-122"/>
              </a:rPr>
              <a:t>是的。为了回答这个问题，我们评估了底层代理单独在静态</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上的性能。在表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中，我们分别报告了由提议的框架、调度规则和</a:t>
            </a:r>
            <a:r>
              <a:rPr lang="en-US" altLang="zh-CN" b="0" i="0" dirty="0" err="1">
                <a:solidFill>
                  <a:srgbClr val="000000"/>
                </a:solidFill>
                <a:effectLst/>
                <a:latin typeface="微软雅黑" panose="020B0503020204020204" pitchFamily="34" charset="-122"/>
                <a:ea typeface="微软雅黑" panose="020B0503020204020204" pitchFamily="34" charset="-122"/>
              </a:rPr>
              <a:t>Gurobi</a:t>
            </a:r>
            <a:r>
              <a:rPr lang="zh-CN" altLang="en-US" b="0" i="0" dirty="0">
                <a:solidFill>
                  <a:srgbClr val="000000"/>
                </a:solidFill>
                <a:effectLst/>
                <a:latin typeface="微软雅黑" panose="020B0503020204020204" pitchFamily="34" charset="-122"/>
                <a:ea typeface="微软雅黑" panose="020B0503020204020204" pitchFamily="34" charset="-122"/>
              </a:rPr>
              <a:t>解决的</a:t>
            </a:r>
            <a:r>
              <a:rPr lang="en-US" altLang="zh-CN" b="0" i="0" dirty="0">
                <a:solidFill>
                  <a:srgbClr val="000000"/>
                </a:solidFill>
                <a:effectLst/>
                <a:latin typeface="微软雅黑" panose="020B0503020204020204" pitchFamily="34" charset="-122"/>
                <a:ea typeface="微软雅黑" panose="020B0503020204020204" pitchFamily="34" charset="-122"/>
              </a:rPr>
              <a:t>128</a:t>
            </a:r>
            <a:r>
              <a:rPr lang="zh-CN" altLang="en-US" b="0" i="0" dirty="0">
                <a:solidFill>
                  <a:srgbClr val="000000"/>
                </a:solidFill>
                <a:effectLst/>
                <a:latin typeface="微软雅黑" panose="020B0503020204020204" pitchFamily="34" charset="-122"/>
                <a:ea typeface="微软雅黑" panose="020B0503020204020204" pitchFamily="34" charset="-122"/>
              </a:rPr>
              <a:t>个随机生成实例的平均目标完工时间、运行时间和</a:t>
            </a:r>
            <a:r>
              <a:rPr lang="en-US" altLang="zh-CN" b="0" i="0" dirty="0">
                <a:solidFill>
                  <a:srgbClr val="000000"/>
                </a:solidFill>
                <a:effectLst/>
                <a:latin typeface="微软雅黑" panose="020B0503020204020204" pitchFamily="34" charset="-122"/>
                <a:ea typeface="微软雅黑" panose="020B0503020204020204" pitchFamily="34" charset="-122"/>
              </a:rPr>
              <a:t>Gap(</a:t>
            </a:r>
            <a:r>
              <a:rPr lang="zh-CN" altLang="en-US" b="0" i="0" dirty="0">
                <a:solidFill>
                  <a:srgbClr val="000000"/>
                </a:solidFill>
                <a:effectLst/>
                <a:latin typeface="微软雅黑" panose="020B0503020204020204" pitchFamily="34" charset="-122"/>
                <a:ea typeface="微软雅黑" panose="020B0503020204020204" pitchFamily="34" charset="-122"/>
              </a:rPr>
              <a:t>越小越好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。我们可以看到，我们提出的算法的运行时间比</a:t>
            </a:r>
            <a:r>
              <a:rPr lang="en-US" altLang="zh-CN" b="0" i="0" dirty="0" err="1">
                <a:solidFill>
                  <a:srgbClr val="000000"/>
                </a:solidFill>
                <a:effectLst/>
                <a:latin typeface="微软雅黑" panose="020B0503020204020204" pitchFamily="34" charset="-122"/>
                <a:ea typeface="微软雅黑" panose="020B0503020204020204" pitchFamily="34" charset="-122"/>
              </a:rPr>
              <a:t>Gurobi</a:t>
            </a:r>
            <a:r>
              <a:rPr lang="zh-CN" altLang="en-US" b="0" i="0" dirty="0">
                <a:solidFill>
                  <a:srgbClr val="000000"/>
                </a:solidFill>
                <a:effectLst/>
                <a:latin typeface="微软雅黑" panose="020B0503020204020204" pitchFamily="34" charset="-122"/>
                <a:ea typeface="微软雅黑" panose="020B0503020204020204" pitchFamily="34" charset="-122"/>
              </a:rPr>
              <a:t>要少得多，在求解规模为</a:t>
            </a:r>
            <a:r>
              <a:rPr lang="en-US" altLang="zh-CN" b="0" i="0" dirty="0">
                <a:solidFill>
                  <a:srgbClr val="000000"/>
                </a:solidFill>
                <a:effectLst/>
                <a:latin typeface="微软雅黑" panose="020B0503020204020204" pitchFamily="34" charset="-122"/>
                <a:ea typeface="微软雅黑" panose="020B0503020204020204" pitchFamily="34" charset="-122"/>
              </a:rPr>
              <a:t>20 × 10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的实例时，</a:t>
            </a:r>
            <a:r>
              <a:rPr lang="en-US" altLang="zh-CN" b="0" i="0" dirty="0" err="1">
                <a:solidFill>
                  <a:srgbClr val="000000"/>
                </a:solidFill>
                <a:effectLst/>
                <a:latin typeface="微软雅黑" panose="020B0503020204020204" pitchFamily="34" charset="-122"/>
                <a:ea typeface="微软雅黑" panose="020B0503020204020204" pitchFamily="34" charset="-122"/>
              </a:rPr>
              <a:t>Gurobi</a:t>
            </a:r>
            <a:r>
              <a:rPr lang="zh-CN" altLang="en-US" b="0" i="0" dirty="0">
                <a:solidFill>
                  <a:srgbClr val="000000"/>
                </a:solidFill>
                <a:effectLst/>
                <a:latin typeface="微软雅黑" panose="020B0503020204020204" pitchFamily="34" charset="-122"/>
                <a:ea typeface="微软雅黑" panose="020B0503020204020204" pitchFamily="34" charset="-122"/>
              </a:rPr>
              <a:t>达到了预设的时间限制</a:t>
            </a:r>
            <a:r>
              <a:rPr lang="en-US" altLang="zh-CN" b="0" i="0" dirty="0">
                <a:solidFill>
                  <a:srgbClr val="000000"/>
                </a:solidFill>
                <a:effectLst/>
                <a:latin typeface="微软雅黑" panose="020B0503020204020204" pitchFamily="34" charset="-122"/>
                <a:ea typeface="微软雅黑" panose="020B0503020204020204" pitchFamily="34" charset="-122"/>
              </a:rPr>
              <a:t>(3600</a:t>
            </a:r>
            <a:r>
              <a:rPr lang="zh-CN" altLang="en-US" b="0" i="0" dirty="0">
                <a:solidFill>
                  <a:srgbClr val="000000"/>
                </a:solidFill>
                <a:effectLst/>
                <a:latin typeface="微软雅黑" panose="020B0503020204020204" pitchFamily="34" charset="-122"/>
                <a:ea typeface="微软雅黑" panose="020B0503020204020204" pitchFamily="34" charset="-122"/>
              </a:rPr>
              <a:t>秒</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。对于尺度为</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的实例，在</a:t>
            </a:r>
            <a:r>
              <a:rPr lang="en-US" altLang="zh-CN" b="0" i="0" dirty="0">
                <a:solidFill>
                  <a:srgbClr val="000000"/>
                </a:solidFill>
                <a:effectLst/>
                <a:latin typeface="微软雅黑" panose="020B0503020204020204" pitchFamily="34" charset="-122"/>
                <a:ea typeface="微软雅黑" panose="020B0503020204020204" pitchFamily="34" charset="-122"/>
              </a:rPr>
              <a:t>3600(“MIP”</a:t>
            </a:r>
            <a:r>
              <a:rPr lang="zh-CN" altLang="en-US" b="0" i="0" dirty="0">
                <a:solidFill>
                  <a:srgbClr val="000000"/>
                </a:solidFill>
                <a:effectLst/>
                <a:latin typeface="微软雅黑" panose="020B0503020204020204" pitchFamily="34" charset="-122"/>
                <a:ea typeface="微软雅黑" panose="020B0503020204020204" pitchFamily="34" charset="-122"/>
              </a:rPr>
              <a:t>列中以“</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内，</a:t>
            </a:r>
            <a:r>
              <a:rPr lang="en-US" altLang="zh-CN" b="0" i="0" dirty="0" err="1">
                <a:solidFill>
                  <a:srgbClr val="000000"/>
                </a:solidFill>
                <a:effectLst/>
                <a:latin typeface="微软雅黑" panose="020B0503020204020204" pitchFamily="34" charset="-122"/>
                <a:ea typeface="微软雅黑" panose="020B0503020204020204" pitchFamily="34" charset="-122"/>
              </a:rPr>
              <a:t>Gurobi</a:t>
            </a:r>
            <a:r>
              <a:rPr lang="zh-CN" altLang="en-US" b="0" i="0" dirty="0">
                <a:solidFill>
                  <a:srgbClr val="000000"/>
                </a:solidFill>
                <a:effectLst/>
                <a:latin typeface="微软雅黑" panose="020B0503020204020204" pitchFamily="34" charset="-122"/>
                <a:ea typeface="微软雅黑" panose="020B0503020204020204" pitchFamily="34" charset="-122"/>
              </a:rPr>
              <a:t>无法得到解。虽然调度规则的运行时间略优于我们的方法，但这并不重要，因为我们的方法的求解质量明显更好。</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142</a:t>
            </a:fld>
            <a:endParaRPr lang="zh-CN" altLang="en-US"/>
          </a:p>
        </p:txBody>
      </p:sp>
    </p:spTree>
    <p:extLst>
      <p:ext uri="{BB962C8B-B14F-4D97-AF65-F5344CB8AC3E}">
        <p14:creationId xmlns:p14="http://schemas.microsoft.com/office/powerpoint/2010/main" val="114301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在机器的状态信息中，不存在每个节点代表每台机器的主要特征的图形结构，并且每个节点不以有向弧或无向弧连接到其他节点。</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因此，我们采用全连接层对机器状态进行编码。</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在时间步</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，每个机器节点在局部状态</a:t>
            </a:r>
            <a:r>
              <a:rPr lang="en-US" altLang="zh-CN" b="0" i="0" dirty="0" err="1">
                <a:solidFill>
                  <a:srgbClr val="000000"/>
                </a:solidFill>
                <a:effectLst/>
                <a:latin typeface="微软雅黑" panose="020B0503020204020204" pitchFamily="34" charset="-122"/>
                <a:ea typeface="微软雅黑" panose="020B0503020204020204" pitchFamily="34" charset="-122"/>
              </a:rPr>
              <a:t>smt</a:t>
            </a:r>
            <a:r>
              <a:rPr lang="zh-CN" altLang="en-US" b="0" i="0" dirty="0">
                <a:solidFill>
                  <a:srgbClr val="000000"/>
                </a:solidFill>
                <a:effectLst/>
                <a:latin typeface="微软雅黑" panose="020B0503020204020204" pitchFamily="34" charset="-122"/>
                <a:ea typeface="微软雅黑" panose="020B0503020204020204" pitchFamily="34" charset="-122"/>
              </a:rPr>
              <a:t>的主要特征被定义为一个二维向量</a:t>
            </a:r>
            <a:r>
              <a:rPr lang="en-US" altLang="zh-CN" b="0" i="0" dirty="0">
                <a:solidFill>
                  <a:srgbClr val="000000"/>
                </a:solidFill>
                <a:effectLst/>
                <a:latin typeface="微软雅黑" panose="020B0503020204020204" pitchFamily="34" charset="-122"/>
                <a:ea typeface="微软雅黑" panose="020B0503020204020204" pitchFamily="34" charset="-122"/>
              </a:rPr>
              <a:t>[Tt(Mk)</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pijk</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k∈{1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，如前所述。每个节点</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机器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的输出是嵌入向量</a:t>
            </a:r>
            <a:r>
              <a:rPr lang="en-US" altLang="zh-CN" b="0" i="0" dirty="0" err="1">
                <a:solidFill>
                  <a:srgbClr val="000000"/>
                </a:solidFill>
                <a:effectLst/>
                <a:latin typeface="微软雅黑" panose="020B0503020204020204" pitchFamily="34" charset="-122"/>
                <a:ea typeface="微软雅黑" panose="020B0503020204020204" pitchFamily="34" charset="-122"/>
              </a:rPr>
              <a:t>ht</a:t>
            </a:r>
            <a:r>
              <a:rPr lang="en-US" altLang="zh-CN" b="0" i="0" dirty="0">
                <a:solidFill>
                  <a:srgbClr val="000000"/>
                </a:solidFill>
                <a:effectLst/>
                <a:latin typeface="微软雅黑" panose="020B0503020204020204" pitchFamily="34" charset="-122"/>
                <a:ea typeface="微软雅黑" panose="020B0503020204020204" pitchFamily="34" charset="-122"/>
              </a:rPr>
              <a:t> k</a:t>
            </a:r>
            <a:r>
              <a:rPr lang="zh-CN" altLang="en-US" b="0" i="0" dirty="0">
                <a:solidFill>
                  <a:srgbClr val="000000"/>
                </a:solidFill>
                <a:effectLst/>
                <a:latin typeface="微软雅黑" panose="020B0503020204020204" pitchFamily="34" charset="-122"/>
                <a:ea typeface="微软雅黑" panose="020B0503020204020204" pitchFamily="34" charset="-122"/>
              </a:rPr>
              <a:t>和池化向量</a:t>
            </a:r>
            <a:r>
              <a:rPr lang="en-US" altLang="zh-CN" b="0" i="0" dirty="0" err="1">
                <a:solidFill>
                  <a:srgbClr val="000000"/>
                </a:solidFill>
                <a:effectLst/>
                <a:latin typeface="微软雅黑" panose="020B0503020204020204" pitchFamily="34" charset="-122"/>
                <a:ea typeface="微软雅黑" panose="020B0503020204020204" pitchFamily="34" charset="-122"/>
              </a:rPr>
              <a:t>ut</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这两个解码器基于</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层，具有相同的网络结构，但不共享它们的参数。在解码中，每个解码器分别计算作业操作空间或机器操作空间上的概率分布。首先，使用两个解码器输出作业操作动作得分</a:t>
            </a:r>
            <a:r>
              <a:rPr lang="en-US" altLang="zh-CN" b="0" i="0" dirty="0">
                <a:solidFill>
                  <a:srgbClr val="000000"/>
                </a:solidFill>
                <a:effectLst/>
                <a:latin typeface="微软雅黑" panose="020B0503020204020204" pitchFamily="34" charset="-122"/>
                <a:ea typeface="微软雅黑" panose="020B0503020204020204" pitchFamily="34" charset="-122"/>
              </a:rPr>
              <a:t>co . </a:t>
            </a:r>
            <a:r>
              <a:rPr lang="en-US" altLang="zh-CN" b="0" i="0" dirty="0" err="1">
                <a:solidFill>
                  <a:srgbClr val="000000"/>
                </a:solidFill>
                <a:effectLst/>
                <a:latin typeface="微软雅黑" panose="020B0503020204020204" pitchFamily="34" charset="-122"/>
                <a:ea typeface="微软雅黑" panose="020B0503020204020204" pitchFamily="34" charset="-122"/>
              </a:rPr>
              <a:t>t,v</a:t>
            </a:r>
            <a:r>
              <a:rPr lang="zh-CN" altLang="en-US" b="0" i="0" dirty="0">
                <a:solidFill>
                  <a:srgbClr val="000000"/>
                </a:solidFill>
                <a:effectLst/>
                <a:latin typeface="微软雅黑" panose="020B0503020204020204" pitchFamily="34" charset="-122"/>
                <a:ea typeface="微软雅黑" panose="020B0503020204020204" pitchFamily="34" charset="-122"/>
              </a:rPr>
              <a:t>和机器操作得分</a:t>
            </a:r>
            <a:r>
              <a:rPr lang="en-US" altLang="zh-CN" b="0" i="0" dirty="0">
                <a:solidFill>
                  <a:srgbClr val="000000"/>
                </a:solidFill>
                <a:effectLst/>
                <a:latin typeface="微软雅黑" panose="020B0503020204020204" pitchFamily="34" charset="-122"/>
                <a:ea typeface="微软雅黑" panose="020B0503020204020204" pitchFamily="34" charset="-122"/>
              </a:rPr>
              <a:t>cm . </a:t>
            </a:r>
            <a:r>
              <a:rPr lang="en-US" altLang="zh-CN" b="0" i="0" dirty="0" err="1">
                <a:solidFill>
                  <a:srgbClr val="000000"/>
                </a:solidFill>
                <a:effectLst/>
                <a:latin typeface="微软雅黑" panose="020B0503020204020204" pitchFamily="34" charset="-122"/>
                <a:ea typeface="微软雅黑" panose="020B0503020204020204" pitchFamily="34" charset="-122"/>
              </a:rPr>
              <a:t>t,k</a:t>
            </a:r>
            <a:r>
              <a:rPr lang="zh-CN" altLang="en-US" b="0" i="0" dirty="0">
                <a:solidFill>
                  <a:srgbClr val="000000"/>
                </a:solidFill>
                <a:effectLst/>
                <a:latin typeface="微软雅黑" panose="020B0503020204020204" pitchFamily="34" charset="-122"/>
                <a:ea typeface="微软雅黑" panose="020B0503020204020204" pitchFamily="34" charset="-122"/>
              </a:rPr>
              <a:t>，计算为，其中</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为串联操作。</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18804005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低级代理可以推广到公共基准吗</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是的。为了验证所提出的框架从随机实例训练到现实世界实例测试的泛化性能，我们在</a:t>
            </a:r>
            <a:r>
              <a:rPr lang="en-US" altLang="zh-CN" b="0" i="0" dirty="0">
                <a:solidFill>
                  <a:srgbClr val="000000"/>
                </a:solidFill>
                <a:effectLst/>
                <a:latin typeface="微软雅黑" panose="020B0503020204020204" pitchFamily="34" charset="-122"/>
                <a:ea typeface="微软雅黑" panose="020B0503020204020204" pitchFamily="34" charset="-122"/>
              </a:rPr>
              <a:t>40</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err="1">
                <a:solidFill>
                  <a:srgbClr val="000000"/>
                </a:solidFill>
                <a:effectLst/>
                <a:latin typeface="微软雅黑" panose="020B0503020204020204" pitchFamily="34" charset="-122"/>
                <a:ea typeface="微软雅黑" panose="020B0503020204020204" pitchFamily="34" charset="-122"/>
              </a:rPr>
              <a:t>Hurink-Vdata</a:t>
            </a:r>
            <a:r>
              <a:rPr lang="zh-CN" altLang="en-US" b="0" i="0" dirty="0">
                <a:solidFill>
                  <a:srgbClr val="000000"/>
                </a:solidFill>
                <a:effectLst/>
                <a:latin typeface="微软雅黑" panose="020B0503020204020204" pitchFamily="34" charset="-122"/>
                <a:ea typeface="微软雅黑" panose="020B0503020204020204" pitchFamily="34" charset="-122"/>
              </a:rPr>
              <a:t>实例上进行了实验，这些实例可以根据它们的尺度分为</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组，每组有</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个实例。我们将模型分为</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组</a:t>
            </a:r>
            <a:r>
              <a:rPr lang="en-US" altLang="zh-CN" b="0" i="0" dirty="0">
                <a:solidFill>
                  <a:srgbClr val="000000"/>
                </a:solidFill>
                <a:effectLst/>
                <a:latin typeface="微软雅黑" panose="020B0503020204020204" pitchFamily="34" charset="-122"/>
                <a:ea typeface="微软雅黑" panose="020B0503020204020204" pitchFamily="34" charset="-122"/>
              </a:rPr>
              <a:t>(10 × 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进行训练，其余</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组用于泛化检验。我们报告了每组的平均值和客观差距，见表</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。此外，我们的框架的性能与最先进的元启发式算法，一种两阶段遗传算法</a:t>
            </a:r>
            <a:r>
              <a:rPr lang="en-US" altLang="zh-CN" b="0" i="0" dirty="0">
                <a:solidFill>
                  <a:srgbClr val="000000"/>
                </a:solidFill>
                <a:effectLst/>
                <a:latin typeface="微软雅黑" panose="020B0503020204020204" pitchFamily="34" charset="-122"/>
                <a:ea typeface="微软雅黑" panose="020B0503020204020204" pitchFamily="34" charset="-122"/>
              </a:rPr>
              <a:t>(2SGA)[25]</a:t>
            </a:r>
            <a:r>
              <a:rPr lang="zh-CN" altLang="en-US" b="0" i="0" dirty="0">
                <a:solidFill>
                  <a:srgbClr val="000000"/>
                </a:solidFill>
                <a:effectLst/>
                <a:latin typeface="微软雅黑" panose="020B0503020204020204" pitchFamily="34" charset="-122"/>
                <a:ea typeface="微软雅黑" panose="020B0503020204020204" pitchFamily="34" charset="-122"/>
              </a:rPr>
              <a:t>进行了比较。</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文献</a:t>
            </a:r>
            <a:r>
              <a:rPr lang="en-US" altLang="zh-CN" b="0" i="0" dirty="0">
                <a:solidFill>
                  <a:srgbClr val="000000"/>
                </a:solidFill>
                <a:effectLst/>
                <a:latin typeface="微软雅黑" panose="020B0503020204020204" pitchFamily="34" charset="-122"/>
                <a:ea typeface="微软雅黑" panose="020B0503020204020204" pitchFamily="34" charset="-122"/>
              </a:rPr>
              <a:t>[25]</a:t>
            </a:r>
            <a:r>
              <a:rPr lang="zh-CN" altLang="en-US" b="0" i="0" dirty="0">
                <a:solidFill>
                  <a:srgbClr val="000000"/>
                </a:solidFill>
                <a:effectLst/>
                <a:latin typeface="微软雅黑" panose="020B0503020204020204" pitchFamily="34" charset="-122"/>
                <a:ea typeface="微软雅黑" panose="020B0503020204020204" pitchFamily="34" charset="-122"/>
              </a:rPr>
              <a:t>对每个实例共进行了</a:t>
            </a:r>
            <a:r>
              <a:rPr lang="en-US" altLang="zh-CN" b="0" i="0" dirty="0">
                <a:solidFill>
                  <a:srgbClr val="000000"/>
                </a:solidFill>
                <a:effectLst/>
                <a:latin typeface="微软雅黑" panose="020B0503020204020204" pitchFamily="34" charset="-122"/>
                <a:ea typeface="微软雅黑" panose="020B0503020204020204" pitchFamily="34" charset="-122"/>
              </a:rPr>
              <a:t>1600</a:t>
            </a:r>
            <a:r>
              <a:rPr lang="zh-CN" altLang="en-US" b="0" i="0" dirty="0">
                <a:solidFill>
                  <a:srgbClr val="000000"/>
                </a:solidFill>
                <a:effectLst/>
                <a:latin typeface="微软雅黑" panose="020B0503020204020204" pitchFamily="34" charset="-122"/>
                <a:ea typeface="微软雅黑" panose="020B0503020204020204" pitchFamily="34" charset="-122"/>
              </a:rPr>
              <a:t>次实验，每次实验运行耗时</a:t>
            </a:r>
            <a:r>
              <a:rPr lang="en-US" altLang="zh-CN" b="0" i="0" dirty="0">
                <a:solidFill>
                  <a:srgbClr val="000000"/>
                </a:solidFill>
                <a:effectLst/>
                <a:latin typeface="微软雅黑" panose="020B0503020204020204" pitchFamily="34" charset="-122"/>
                <a:ea typeface="微软雅黑" panose="020B0503020204020204" pitchFamily="34" charset="-122"/>
              </a:rPr>
              <a:t>1 ~ 30</a:t>
            </a:r>
            <a:r>
              <a:rPr lang="zh-CN" altLang="en-US" b="0" i="0" dirty="0">
                <a:solidFill>
                  <a:srgbClr val="000000"/>
                </a:solidFill>
                <a:effectLst/>
                <a:latin typeface="微软雅黑" panose="020B0503020204020204" pitchFamily="34" charset="-122"/>
                <a:ea typeface="微软雅黑" panose="020B0503020204020204" pitchFamily="34" charset="-122"/>
              </a:rPr>
              <a:t>分钟，具体取决于所选择的问题规模和遗传算法</a:t>
            </a:r>
            <a:r>
              <a:rPr lang="en-US" altLang="zh-CN" b="0" i="0" dirty="0">
                <a:solidFill>
                  <a:srgbClr val="000000"/>
                </a:solidFill>
                <a:effectLst/>
                <a:latin typeface="微软雅黑" panose="020B0503020204020204" pitchFamily="34" charset="-122"/>
                <a:ea typeface="微软雅黑" panose="020B0503020204020204" pitchFamily="34" charset="-122"/>
              </a:rPr>
              <a:t>(genetic algorithm, GA)</a:t>
            </a:r>
            <a:r>
              <a:rPr lang="zh-CN" altLang="en-US" b="0" i="0" dirty="0">
                <a:solidFill>
                  <a:srgbClr val="000000"/>
                </a:solidFill>
                <a:effectLst/>
                <a:latin typeface="微软雅黑" panose="020B0503020204020204" pitchFamily="34" charset="-122"/>
                <a:ea typeface="微软雅黑" panose="020B0503020204020204" pitchFamily="34" charset="-122"/>
              </a:rPr>
              <a:t>参数。然而，对于不同的问题规模，我们的方法的运行时间为</a:t>
            </a:r>
            <a:r>
              <a:rPr lang="en-US" altLang="zh-CN" b="0" i="0" dirty="0">
                <a:solidFill>
                  <a:srgbClr val="000000"/>
                </a:solidFill>
                <a:effectLst/>
                <a:latin typeface="微软雅黑" panose="020B0503020204020204" pitchFamily="34" charset="-122"/>
                <a:ea typeface="微软雅黑" panose="020B0503020204020204" pitchFamily="34" charset="-122"/>
              </a:rPr>
              <a:t>0.07</a:t>
            </a:r>
            <a:r>
              <a:rPr lang="zh-CN" altLang="en-US" b="0" i="0" dirty="0">
                <a:solidFill>
                  <a:srgbClr val="000000"/>
                </a:solidFill>
                <a:effectLst/>
                <a:latin typeface="微软雅黑" panose="020B0503020204020204" pitchFamily="34" charset="-122"/>
                <a:ea typeface="微软雅黑" panose="020B0503020204020204" pitchFamily="34" charset="-122"/>
              </a:rPr>
              <a:t>到</a:t>
            </a:r>
            <a:r>
              <a:rPr lang="en-US" altLang="zh-CN" b="0" i="0" dirty="0">
                <a:solidFill>
                  <a:srgbClr val="000000"/>
                </a:solidFill>
                <a:effectLst/>
                <a:latin typeface="微软雅黑" panose="020B0503020204020204" pitchFamily="34" charset="-122"/>
                <a:ea typeface="微软雅黑" panose="020B0503020204020204" pitchFamily="34" charset="-122"/>
              </a:rPr>
              <a:t>0.41 s</a:t>
            </a:r>
            <a:r>
              <a:rPr lang="zh-CN" altLang="en-US" b="0" i="0" dirty="0">
                <a:solidFill>
                  <a:srgbClr val="000000"/>
                </a:solidFill>
                <a:effectLst/>
                <a:latin typeface="微软雅黑" panose="020B0503020204020204" pitchFamily="34" charset="-122"/>
                <a:ea typeface="微软雅黑" panose="020B0503020204020204" pitchFamily="34" charset="-122"/>
              </a:rPr>
              <a:t>。虽然</a:t>
            </a:r>
            <a:r>
              <a:rPr lang="en-US" altLang="zh-CN" b="0" i="0" dirty="0">
                <a:solidFill>
                  <a:srgbClr val="000000"/>
                </a:solidFill>
                <a:effectLst/>
                <a:latin typeface="微软雅黑" panose="020B0503020204020204" pitchFamily="34" charset="-122"/>
                <a:ea typeface="微软雅黑" panose="020B0503020204020204" pitchFamily="34" charset="-122"/>
              </a:rPr>
              <a:t>2SGA</a:t>
            </a:r>
            <a:r>
              <a:rPr lang="zh-CN" altLang="en-US" b="0" i="0" dirty="0">
                <a:solidFill>
                  <a:srgbClr val="000000"/>
                </a:solidFill>
                <a:effectLst/>
                <a:latin typeface="微软雅黑" panose="020B0503020204020204" pitchFamily="34" charset="-122"/>
                <a:ea typeface="微软雅黑" panose="020B0503020204020204" pitchFamily="34" charset="-122"/>
              </a:rPr>
              <a:t>的解在间隙值上超过了我们的方法，但我们的方法的运行时间比他们的方法要短得多。</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此外，我们的方法在溶液质量方面略优于蚁群算法。我们的方法在动态制造环境中很好地平衡了质量和运行时间。</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143</a:t>
            </a:fld>
            <a:endParaRPr lang="zh-CN" altLang="en-US"/>
          </a:p>
        </p:txBody>
      </p:sp>
    </p:spTree>
    <p:extLst>
      <p:ext uri="{BB962C8B-B14F-4D97-AF65-F5344CB8AC3E}">
        <p14:creationId xmlns:p14="http://schemas.microsoft.com/office/powerpoint/2010/main" val="21627632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144</a:t>
            </a:fld>
            <a:endParaRPr lang="zh-CN" altLang="en-US"/>
          </a:p>
        </p:txBody>
      </p:sp>
    </p:spTree>
    <p:extLst>
      <p:ext uri="{BB962C8B-B14F-4D97-AF65-F5344CB8AC3E}">
        <p14:creationId xmlns:p14="http://schemas.microsoft.com/office/powerpoint/2010/main" val="40477121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未来，我们计划扩展我们的框架，以应对延迟、生产成本和能耗等相互冲突的多个目标</a:t>
            </a:r>
            <a:r>
              <a:rPr lang="en-US" altLang="zh-CN" b="0" i="0" dirty="0">
                <a:solidFill>
                  <a:srgbClr val="000000"/>
                </a:solidFill>
                <a:effectLst/>
                <a:latin typeface="微软雅黑" panose="020B0503020204020204" pitchFamily="34" charset="-122"/>
                <a:ea typeface="微软雅黑" panose="020B0503020204020204" pitchFamily="34" charset="-122"/>
              </a:rPr>
              <a:t>[26]</a:t>
            </a:r>
            <a:r>
              <a:rPr lang="zh-CN" altLang="en-US" b="0" i="0" dirty="0">
                <a:solidFill>
                  <a:srgbClr val="000000"/>
                </a:solidFill>
                <a:effectLst/>
                <a:latin typeface="微软雅黑" panose="020B0503020204020204" pitchFamily="34" charset="-122"/>
                <a:ea typeface="微软雅黑" panose="020B0503020204020204" pitchFamily="34" charset="-122"/>
              </a:rPr>
              <a:t>。此外，另一个有价值的方向是将我们的方法扩展到其他类型的动态调度问题和组合优化问题，例如类似于动态车辆路线问题的问题。另一个潜在的方向是将粗糙集理论</a:t>
            </a:r>
            <a:r>
              <a:rPr lang="en-US" altLang="zh-CN" b="0" i="0" dirty="0">
                <a:solidFill>
                  <a:srgbClr val="000000"/>
                </a:solidFill>
                <a:effectLst/>
                <a:latin typeface="微软雅黑" panose="020B0503020204020204" pitchFamily="34" charset="-122"/>
                <a:ea typeface="微软雅黑" panose="020B0503020204020204" pitchFamily="34" charset="-122"/>
              </a:rPr>
              <a:t>[49]</a:t>
            </a:r>
            <a:r>
              <a:rPr lang="zh-CN" altLang="en-US" b="0" i="0" dirty="0">
                <a:solidFill>
                  <a:srgbClr val="000000"/>
                </a:solidFill>
                <a:effectLst/>
                <a:latin typeface="微软雅黑" panose="020B0503020204020204" pitchFamily="34" charset="-122"/>
                <a:ea typeface="微软雅黑" panose="020B0503020204020204" pitchFamily="34" charset="-122"/>
              </a:rPr>
              <a:t>应用到</a:t>
            </a:r>
            <a:r>
              <a:rPr lang="en-US" altLang="zh-CN" b="0" i="0" dirty="0">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体系结构中，帮助</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做出决策，这是动态系统下知识发现、系统识别和决策中捕捉特征的有力技术。例如，</a:t>
            </a:r>
            <a:r>
              <a:rPr lang="en-US" altLang="zh-CN" b="0" i="0" dirty="0">
                <a:solidFill>
                  <a:srgbClr val="000000"/>
                </a:solidFill>
                <a:effectLst/>
                <a:latin typeface="微软雅黑" panose="020B0503020204020204" pitchFamily="34" charset="-122"/>
                <a:ea typeface="微软雅黑" panose="020B0503020204020204" pitchFamily="34" charset="-122"/>
              </a:rPr>
              <a:t>[50]</a:t>
            </a:r>
            <a:r>
              <a:rPr lang="zh-CN" altLang="en-US" b="0" i="0" dirty="0">
                <a:solidFill>
                  <a:srgbClr val="000000"/>
                </a:solidFill>
                <a:effectLst/>
                <a:latin typeface="微软雅黑" panose="020B0503020204020204" pitchFamily="34" charset="-122"/>
                <a:ea typeface="微软雅黑" panose="020B0503020204020204" pitchFamily="34" charset="-122"/>
              </a:rPr>
              <a:t>的作者最近提出了一种利用属性值形式和上下近似特性的奇异粗糙集调度算法，并将其应用于解决动态系统中的作业车间问题。因此，这是未来</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的一个很有前途的研究课题。</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145</a:t>
            </a:fld>
            <a:endParaRPr lang="zh-CN" altLang="en-US"/>
          </a:p>
        </p:txBody>
      </p:sp>
    </p:spTree>
    <p:extLst>
      <p:ext uri="{BB962C8B-B14F-4D97-AF65-F5344CB8AC3E}">
        <p14:creationId xmlns:p14="http://schemas.microsoft.com/office/powerpoint/2010/main" val="37490766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在机器的状态信息中，不存在每个节点代表每台机器的主要特征的图形结构，并且每个节点不以有向弧或无向弧连接到其他节点。</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因此，我们采用全连接层对机器状态进行编码。</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在时间步</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，每个机器节点在局部状态</a:t>
            </a:r>
            <a:r>
              <a:rPr lang="en-US" altLang="zh-CN" b="0" i="0" dirty="0" err="1">
                <a:solidFill>
                  <a:srgbClr val="000000"/>
                </a:solidFill>
                <a:effectLst/>
                <a:latin typeface="微软雅黑" panose="020B0503020204020204" pitchFamily="34" charset="-122"/>
                <a:ea typeface="微软雅黑" panose="020B0503020204020204" pitchFamily="34" charset="-122"/>
              </a:rPr>
              <a:t>smt</a:t>
            </a:r>
            <a:r>
              <a:rPr lang="zh-CN" altLang="en-US" b="0" i="0" dirty="0">
                <a:solidFill>
                  <a:srgbClr val="000000"/>
                </a:solidFill>
                <a:effectLst/>
                <a:latin typeface="微软雅黑" panose="020B0503020204020204" pitchFamily="34" charset="-122"/>
                <a:ea typeface="微软雅黑" panose="020B0503020204020204" pitchFamily="34" charset="-122"/>
              </a:rPr>
              <a:t>的主要特征被定义为一个二维向量</a:t>
            </a:r>
            <a:r>
              <a:rPr lang="en-US" altLang="zh-CN" b="0" i="0" dirty="0">
                <a:solidFill>
                  <a:srgbClr val="000000"/>
                </a:solidFill>
                <a:effectLst/>
                <a:latin typeface="微软雅黑" panose="020B0503020204020204" pitchFamily="34" charset="-122"/>
                <a:ea typeface="微软雅黑" panose="020B0503020204020204" pitchFamily="34" charset="-122"/>
              </a:rPr>
              <a:t>[Tt(Mk)</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pijk</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k∈{1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，如前所述。每个节点</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机器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的输出是嵌入向量</a:t>
            </a:r>
            <a:r>
              <a:rPr lang="en-US" altLang="zh-CN" b="0" i="0" dirty="0" err="1">
                <a:solidFill>
                  <a:srgbClr val="000000"/>
                </a:solidFill>
                <a:effectLst/>
                <a:latin typeface="微软雅黑" panose="020B0503020204020204" pitchFamily="34" charset="-122"/>
                <a:ea typeface="微软雅黑" panose="020B0503020204020204" pitchFamily="34" charset="-122"/>
              </a:rPr>
              <a:t>ht</a:t>
            </a:r>
            <a:r>
              <a:rPr lang="en-US" altLang="zh-CN" b="0" i="0" dirty="0">
                <a:solidFill>
                  <a:srgbClr val="000000"/>
                </a:solidFill>
                <a:effectLst/>
                <a:latin typeface="微软雅黑" panose="020B0503020204020204" pitchFamily="34" charset="-122"/>
                <a:ea typeface="微软雅黑" panose="020B0503020204020204" pitchFamily="34" charset="-122"/>
              </a:rPr>
              <a:t> k</a:t>
            </a:r>
            <a:r>
              <a:rPr lang="zh-CN" altLang="en-US" b="0" i="0" dirty="0">
                <a:solidFill>
                  <a:srgbClr val="000000"/>
                </a:solidFill>
                <a:effectLst/>
                <a:latin typeface="微软雅黑" panose="020B0503020204020204" pitchFamily="34" charset="-122"/>
                <a:ea typeface="微软雅黑" panose="020B0503020204020204" pitchFamily="34" charset="-122"/>
              </a:rPr>
              <a:t>和池化向量</a:t>
            </a:r>
            <a:r>
              <a:rPr lang="en-US" altLang="zh-CN" b="0" i="0" dirty="0" err="1">
                <a:solidFill>
                  <a:srgbClr val="000000"/>
                </a:solidFill>
                <a:effectLst/>
                <a:latin typeface="微软雅黑" panose="020B0503020204020204" pitchFamily="34" charset="-122"/>
                <a:ea typeface="微软雅黑" panose="020B0503020204020204" pitchFamily="34" charset="-122"/>
              </a:rPr>
              <a:t>ut</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这两个解码器基于</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层，具有相同的网络结构，但不共享它们的参数。在解码中，每个解码器分别计算作业操作空间或机器操作空间上的概率分布。首先，使用两个解码器输出作业操作动作得分</a:t>
            </a:r>
            <a:r>
              <a:rPr lang="en-US" altLang="zh-CN" b="0" i="0" dirty="0">
                <a:solidFill>
                  <a:srgbClr val="000000"/>
                </a:solidFill>
                <a:effectLst/>
                <a:latin typeface="微软雅黑" panose="020B0503020204020204" pitchFamily="34" charset="-122"/>
                <a:ea typeface="微软雅黑" panose="020B0503020204020204" pitchFamily="34" charset="-122"/>
              </a:rPr>
              <a:t>co . </a:t>
            </a:r>
            <a:r>
              <a:rPr lang="en-US" altLang="zh-CN" b="0" i="0" dirty="0" err="1">
                <a:solidFill>
                  <a:srgbClr val="000000"/>
                </a:solidFill>
                <a:effectLst/>
                <a:latin typeface="微软雅黑" panose="020B0503020204020204" pitchFamily="34" charset="-122"/>
                <a:ea typeface="微软雅黑" panose="020B0503020204020204" pitchFamily="34" charset="-122"/>
              </a:rPr>
              <a:t>t,v</a:t>
            </a:r>
            <a:r>
              <a:rPr lang="zh-CN" altLang="en-US" b="0" i="0" dirty="0">
                <a:solidFill>
                  <a:srgbClr val="000000"/>
                </a:solidFill>
                <a:effectLst/>
                <a:latin typeface="微软雅黑" panose="020B0503020204020204" pitchFamily="34" charset="-122"/>
                <a:ea typeface="微软雅黑" panose="020B0503020204020204" pitchFamily="34" charset="-122"/>
              </a:rPr>
              <a:t>和机器操作得分</a:t>
            </a:r>
            <a:r>
              <a:rPr lang="en-US" altLang="zh-CN" b="0" i="0" dirty="0">
                <a:solidFill>
                  <a:srgbClr val="000000"/>
                </a:solidFill>
                <a:effectLst/>
                <a:latin typeface="微软雅黑" panose="020B0503020204020204" pitchFamily="34" charset="-122"/>
                <a:ea typeface="微软雅黑" panose="020B0503020204020204" pitchFamily="34" charset="-122"/>
              </a:rPr>
              <a:t>cm . </a:t>
            </a:r>
            <a:r>
              <a:rPr lang="en-US" altLang="zh-CN" b="0" i="0" dirty="0" err="1">
                <a:solidFill>
                  <a:srgbClr val="000000"/>
                </a:solidFill>
                <a:effectLst/>
                <a:latin typeface="微软雅黑" panose="020B0503020204020204" pitchFamily="34" charset="-122"/>
                <a:ea typeface="微软雅黑" panose="020B0503020204020204" pitchFamily="34" charset="-122"/>
              </a:rPr>
              <a:t>t,k</a:t>
            </a:r>
            <a:r>
              <a:rPr lang="zh-CN" altLang="en-US" b="0" i="0" dirty="0">
                <a:solidFill>
                  <a:srgbClr val="000000"/>
                </a:solidFill>
                <a:effectLst/>
                <a:latin typeface="微软雅黑" panose="020B0503020204020204" pitchFamily="34" charset="-122"/>
                <a:ea typeface="微软雅黑" panose="020B0503020204020204" pitchFamily="34" charset="-122"/>
              </a:rPr>
              <a:t>，计算为，其中</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为串联操作。</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我们通过</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函数将作业操作得分和机器操作得分归一化</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3151289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这张图展示了多动作深度强化学习框架的结构，其中包括状态编码网络、作业和机器的</a:t>
            </a:r>
            <a:r>
              <a:rPr lang="en-US" altLang="zh-CN" dirty="0"/>
              <a:t>Actor</a:t>
            </a:r>
            <a:r>
              <a:rPr lang="zh-CN" altLang="en-US" dirty="0"/>
              <a:t>网络，以及用于状态价值评估的</a:t>
            </a:r>
            <a:r>
              <a:rPr lang="en-US" altLang="zh-CN" dirty="0"/>
              <a:t>Critic</a:t>
            </a:r>
            <a:r>
              <a:rPr lang="zh-CN" altLang="en-US" dirty="0"/>
              <a:t>网络。通过从环境中获取局部状态信息，状态编码网络生成嵌入表示，</a:t>
            </a:r>
            <a:r>
              <a:rPr lang="en-US" altLang="zh-CN" dirty="0"/>
              <a:t>Actor</a:t>
            </a:r>
            <a:r>
              <a:rPr lang="zh-CN" altLang="en-US" dirty="0"/>
              <a:t>网络基于这些表示做出作业和机器的选择决策，</a:t>
            </a:r>
            <a:r>
              <a:rPr lang="en-US" altLang="zh-CN" dirty="0"/>
              <a:t>Critic</a:t>
            </a:r>
            <a:r>
              <a:rPr lang="zh-CN" altLang="en-US" dirty="0"/>
              <a:t>网络则通过评估策略的效果来指导策略更新。整个系统通过反复交互优化调度策略，实现灵活作业车间的有效调度。</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2008949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这张图展示了多动作深度强化学习框架的结构，其中包括状态编码网络、作业和机器的</a:t>
            </a:r>
            <a:r>
              <a:rPr lang="en-US" altLang="zh-CN" dirty="0"/>
              <a:t>Actor</a:t>
            </a:r>
            <a:r>
              <a:rPr lang="zh-CN" altLang="en-US" dirty="0"/>
              <a:t>网络，以及用于状态价值评估的</a:t>
            </a:r>
            <a:r>
              <a:rPr lang="en-US" altLang="zh-CN" dirty="0"/>
              <a:t>Critic</a:t>
            </a:r>
            <a:r>
              <a:rPr lang="zh-CN" altLang="en-US" dirty="0"/>
              <a:t>网络。通过从环境中获取局部状态信息，状态编码网络生成嵌入表示，</a:t>
            </a:r>
            <a:r>
              <a:rPr lang="en-US" altLang="zh-CN" dirty="0"/>
              <a:t>Actor</a:t>
            </a:r>
            <a:r>
              <a:rPr lang="zh-CN" altLang="en-US" dirty="0"/>
              <a:t>网络基于这些表示做出作业和机器的选择决策，</a:t>
            </a:r>
            <a:r>
              <a:rPr lang="en-US" altLang="zh-CN" dirty="0"/>
              <a:t>Critic</a:t>
            </a:r>
            <a:r>
              <a:rPr lang="zh-CN" altLang="en-US" dirty="0"/>
              <a:t>网络则通过评估策略的效果来指导策略更新。整个系统通过反复交互优化调度策略，实现灵活作业车间的有效调度。</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81643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240896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153463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首先介绍第一篇</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extLst>
      <p:ext uri="{BB962C8B-B14F-4D97-AF65-F5344CB8AC3E}">
        <p14:creationId xmlns:p14="http://schemas.microsoft.com/office/powerpoint/2010/main" val="3452620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我们首先在随机生成的中小型实例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即</a:t>
            </a:r>
            <a:r>
              <a:rPr lang="en-US" altLang="zh-CN" b="0" i="0" dirty="0">
                <a:solidFill>
                  <a:srgbClr val="000000"/>
                </a:solidFill>
                <a:effectLst/>
                <a:latin typeface="微软雅黑" panose="020B0503020204020204" pitchFamily="34" charset="-122"/>
                <a:ea typeface="微软雅黑" panose="020B0503020204020204" pitchFamily="34" charset="-122"/>
              </a:rPr>
              <a:t>6 × 6</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 × 20 FJSP</a:t>
            </a:r>
            <a:r>
              <a:rPr lang="zh-CN" altLang="en-US" b="0" i="0" dirty="0">
                <a:solidFill>
                  <a:srgbClr val="000000"/>
                </a:solidFill>
                <a:effectLst/>
                <a:latin typeface="微软雅黑" panose="020B0503020204020204" pitchFamily="34" charset="-122"/>
                <a:ea typeface="微软雅黑" panose="020B0503020204020204" pitchFamily="34" charset="-122"/>
              </a:rPr>
              <a:t>实例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上评估了提议的框架，以进行训练和测试。附录</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中的图</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给出了不同尺度下问题实例的收敛曲线。</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4055802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我们报告了建议方法和基线方法的</a:t>
            </a:r>
            <a:r>
              <a:rPr lang="en-US" altLang="zh-CN" b="0" i="0" dirty="0">
                <a:solidFill>
                  <a:srgbClr val="000000"/>
                </a:solidFill>
                <a:effectLst/>
                <a:latin typeface="微软雅黑" panose="020B0503020204020204" pitchFamily="34" charset="-122"/>
                <a:ea typeface="微软雅黑" panose="020B0503020204020204" pitchFamily="34" charset="-122"/>
              </a:rPr>
              <a:t>128</a:t>
            </a:r>
            <a:r>
              <a:rPr lang="zh-CN" altLang="en-US" b="0" i="0" dirty="0">
                <a:solidFill>
                  <a:srgbClr val="000000"/>
                </a:solidFill>
                <a:effectLst/>
                <a:latin typeface="微软雅黑" panose="020B0503020204020204" pitchFamily="34" charset="-122"/>
                <a:ea typeface="微软雅黑" panose="020B0503020204020204" pitchFamily="34" charset="-122"/>
              </a:rPr>
              <a:t>个随机生成实例的平均目标值</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、运行时间和</a:t>
            </a:r>
            <a:r>
              <a:rPr lang="en-US" altLang="zh-CN" b="0" i="0" dirty="0">
                <a:solidFill>
                  <a:srgbClr val="000000"/>
                </a:solidFill>
                <a:effectLst/>
                <a:latin typeface="微软雅黑" panose="020B0503020204020204" pitchFamily="34" charset="-122"/>
                <a:ea typeface="微软雅黑" panose="020B0503020204020204" pitchFamily="34" charset="-122"/>
              </a:rPr>
              <a:t>Gap(</a:t>
            </a:r>
            <a:r>
              <a:rPr lang="zh-CN" altLang="en-US" b="0" i="0" dirty="0">
                <a:solidFill>
                  <a:srgbClr val="000000"/>
                </a:solidFill>
                <a:effectLst/>
                <a:latin typeface="微软雅黑" panose="020B0503020204020204" pitchFamily="34" charset="-122"/>
                <a:ea typeface="微软雅黑" panose="020B0503020204020204" pitchFamily="34" charset="-122"/>
              </a:rPr>
              <a:t>越小越好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，如表</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所示。对于每个问题，最佳结果，即最低的计算时间、</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Gap</a:t>
            </a:r>
            <a:r>
              <a:rPr lang="zh-CN" altLang="en-US" b="0" i="0" dirty="0">
                <a:solidFill>
                  <a:srgbClr val="000000"/>
                </a:solidFill>
                <a:effectLst/>
                <a:latin typeface="微软雅黑" panose="020B0503020204020204" pitchFamily="34" charset="-122"/>
                <a:ea typeface="微软雅黑" panose="020B0503020204020204" pitchFamily="34" charset="-122"/>
              </a:rPr>
              <a:t>值都以粗体突出显示。训练后的</a:t>
            </a:r>
            <a:r>
              <a:rPr lang="en-US" altLang="zh-CN" b="0" i="0" dirty="0">
                <a:solidFill>
                  <a:srgbClr val="000000"/>
                </a:solidFill>
                <a:effectLst/>
                <a:latin typeface="微软雅黑" panose="020B0503020204020204" pitchFamily="34" charset="-122"/>
                <a:ea typeface="微软雅黑" panose="020B0503020204020204" pitchFamily="34" charset="-122"/>
              </a:rPr>
              <a:t>MPGN</a:t>
            </a:r>
            <a:r>
              <a:rPr lang="zh-CN" altLang="en-US" b="0" i="0" dirty="0">
                <a:solidFill>
                  <a:srgbClr val="000000"/>
                </a:solidFill>
                <a:effectLst/>
                <a:latin typeface="微软雅黑" panose="020B0503020204020204" pitchFamily="34" charset="-122"/>
                <a:ea typeface="微软雅黑" panose="020B0503020204020204" pitchFamily="34" charset="-122"/>
              </a:rPr>
              <a:t>模型始终优于所有</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规模的所有基线调度规则。此外，当问题规模增加时，该方法的性能比基线调度规则更稳定。调度规则随着规模的扩大而恶化。尽管基线调度规则在计算时间上略优于我们的方法，但与相当大的解决方案质量改进相比，这并不重要。所提出的方法比</a:t>
            </a:r>
            <a:r>
              <a:rPr lang="en-US" altLang="zh-CN" b="0" i="0" dirty="0" err="1">
                <a:solidFill>
                  <a:srgbClr val="000000"/>
                </a:solidFill>
                <a:effectLst/>
                <a:latin typeface="微软雅黑" panose="020B0503020204020204" pitchFamily="34" charset="-122"/>
                <a:ea typeface="微软雅黑" panose="020B0503020204020204" pitchFamily="34" charset="-122"/>
              </a:rPr>
              <a:t>Gurobi</a:t>
            </a:r>
            <a:r>
              <a:rPr lang="zh-CN" altLang="en-US" b="0" i="0" dirty="0">
                <a:solidFill>
                  <a:srgbClr val="000000"/>
                </a:solidFill>
                <a:effectLst/>
                <a:latin typeface="微软雅黑" panose="020B0503020204020204" pitchFamily="34" charset="-122"/>
                <a:ea typeface="微软雅黑" panose="020B0503020204020204" pitchFamily="34" charset="-122"/>
              </a:rPr>
              <a:t>求解器更有效，后者需要</a:t>
            </a:r>
            <a:r>
              <a:rPr lang="en-US" altLang="zh-CN" b="0" i="0" dirty="0">
                <a:solidFill>
                  <a:srgbClr val="000000"/>
                </a:solidFill>
                <a:effectLst/>
                <a:latin typeface="微软雅黑" panose="020B0503020204020204" pitchFamily="34" charset="-122"/>
                <a:ea typeface="微软雅黑" panose="020B0503020204020204" pitchFamily="34" charset="-122"/>
              </a:rPr>
              <a:t>3600</a:t>
            </a:r>
            <a:r>
              <a:rPr lang="zh-CN" altLang="en-US" b="0" i="0" dirty="0">
                <a:solidFill>
                  <a:srgbClr val="000000"/>
                </a:solidFill>
                <a:effectLst/>
                <a:latin typeface="微软雅黑" panose="020B0503020204020204" pitchFamily="34" charset="-122"/>
                <a:ea typeface="微软雅黑" panose="020B0503020204020204" pitchFamily="34" charset="-122"/>
              </a:rPr>
              <a:t>秒来求解</a:t>
            </a:r>
            <a:r>
              <a:rPr lang="en-US" altLang="zh-CN" b="0" i="0" dirty="0">
                <a:solidFill>
                  <a:srgbClr val="000000"/>
                </a:solidFill>
                <a:effectLst/>
                <a:latin typeface="微软雅黑" panose="020B0503020204020204" pitchFamily="34" charset="-122"/>
                <a:ea typeface="微软雅黑" panose="020B0503020204020204" pitchFamily="34" charset="-122"/>
              </a:rPr>
              <a:t>20x20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30x20</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b="0" i="0" kern="1200" dirty="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我们还评估了从小规模训练到大规模测试的泛化性能。我们分别使用由</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 × 20 FJSP</a:t>
            </a:r>
            <a:r>
              <a:rPr lang="zh-CN" altLang="en-US" b="0" i="0" dirty="0">
                <a:solidFill>
                  <a:srgbClr val="000000"/>
                </a:solidFill>
                <a:effectLst/>
                <a:latin typeface="微软雅黑" panose="020B0503020204020204" pitchFamily="34" charset="-122"/>
                <a:ea typeface="微软雅黑" panose="020B0503020204020204" pitchFamily="34" charset="-122"/>
              </a:rPr>
              <a:t>实例训练的模型直接在</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100 × 20 FJSP</a:t>
            </a:r>
            <a:r>
              <a:rPr lang="zh-CN" altLang="en-US" b="0" i="0" dirty="0">
                <a:solidFill>
                  <a:srgbClr val="000000"/>
                </a:solidFill>
                <a:effectLst/>
                <a:latin typeface="微软雅黑" panose="020B0503020204020204" pitchFamily="34" charset="-122"/>
                <a:ea typeface="微软雅黑" panose="020B0503020204020204" pitchFamily="34" charset="-122"/>
              </a:rPr>
              <a:t>实例上进行测试。所有方法的结果如表</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所示，其中</a:t>
            </a:r>
            <a:r>
              <a:rPr lang="en-US" altLang="zh-CN" b="0" i="0" dirty="0">
                <a:solidFill>
                  <a:srgbClr val="000000"/>
                </a:solidFill>
                <a:effectLst/>
                <a:latin typeface="微软雅黑" panose="020B0503020204020204" pitchFamily="34" charset="-122"/>
                <a:ea typeface="微软雅黑" panose="020B0503020204020204" pitchFamily="34" charset="-122"/>
              </a:rPr>
              <a:t>Gap</a:t>
            </a:r>
            <a:r>
              <a:rPr lang="zh-CN" altLang="en-US" b="0" i="0" dirty="0">
                <a:solidFill>
                  <a:srgbClr val="000000"/>
                </a:solidFill>
                <a:effectLst/>
                <a:latin typeface="微软雅黑" panose="020B0503020204020204" pitchFamily="34" charset="-122"/>
                <a:ea typeface="微软雅黑" panose="020B0503020204020204" pitchFamily="34" charset="-122"/>
              </a:rPr>
              <a:t>值是由我们方法的最小平均目标和基线方法计算的，因为</a:t>
            </a:r>
            <a:r>
              <a:rPr lang="en-US" altLang="zh-CN" b="0" i="0" dirty="0" err="1">
                <a:solidFill>
                  <a:srgbClr val="000000"/>
                </a:solidFill>
                <a:effectLst/>
                <a:latin typeface="微软雅黑" panose="020B0503020204020204" pitchFamily="34" charset="-122"/>
                <a:ea typeface="微软雅黑" panose="020B0503020204020204" pitchFamily="34" charset="-122"/>
              </a:rPr>
              <a:t>Gurobi</a:t>
            </a:r>
            <a:r>
              <a:rPr lang="zh-CN" altLang="en-US" b="0" i="0" dirty="0">
                <a:solidFill>
                  <a:srgbClr val="000000"/>
                </a:solidFill>
                <a:effectLst/>
                <a:latin typeface="微软雅黑" panose="020B0503020204020204" pitchFamily="34" charset="-122"/>
                <a:ea typeface="微软雅黑" panose="020B0503020204020204" pitchFamily="34" charset="-122"/>
              </a:rPr>
              <a:t>求解器不能在合理的时间内求解大规模的</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实例。我们可以观察到，分别由</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 × 20 FJSP</a:t>
            </a:r>
            <a:r>
              <a:rPr lang="zh-CN" altLang="en-US" b="0" i="0" dirty="0">
                <a:solidFill>
                  <a:srgbClr val="000000"/>
                </a:solidFill>
                <a:effectLst/>
                <a:latin typeface="微软雅黑" panose="020B0503020204020204" pitchFamily="34" charset="-122"/>
                <a:ea typeface="微软雅黑" panose="020B0503020204020204" pitchFamily="34" charset="-122"/>
              </a:rPr>
              <a:t>实例训练的</a:t>
            </a:r>
            <a:r>
              <a:rPr lang="en-US" altLang="zh-CN" b="0" i="0" dirty="0">
                <a:solidFill>
                  <a:srgbClr val="000000"/>
                </a:solidFill>
                <a:effectLst/>
                <a:latin typeface="微软雅黑" panose="020B0503020204020204" pitchFamily="34" charset="-122"/>
                <a:ea typeface="微软雅黑" panose="020B0503020204020204" pitchFamily="34" charset="-122"/>
              </a:rPr>
              <a:t>MPGN</a:t>
            </a:r>
            <a:r>
              <a:rPr lang="zh-CN" altLang="en-US" b="0" i="0" dirty="0">
                <a:solidFill>
                  <a:srgbClr val="000000"/>
                </a:solidFill>
                <a:effectLst/>
                <a:latin typeface="微软雅黑" panose="020B0503020204020204" pitchFamily="34" charset="-122"/>
                <a:ea typeface="微软雅黑" panose="020B0503020204020204" pitchFamily="34" charset="-122"/>
              </a:rPr>
              <a:t>模型在大规模测试时都优于所有规模的基线调度规则。值得注意的是，</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个实例训练的</a:t>
            </a:r>
            <a:r>
              <a:rPr lang="en-US" altLang="zh-CN" b="0" i="0" dirty="0">
                <a:solidFill>
                  <a:srgbClr val="000000"/>
                </a:solidFill>
                <a:effectLst/>
                <a:latin typeface="微软雅黑" panose="020B0503020204020204" pitchFamily="34" charset="-122"/>
                <a:ea typeface="微软雅黑" panose="020B0503020204020204" pitchFamily="34" charset="-122"/>
              </a:rPr>
              <a:t>MPGN</a:t>
            </a:r>
            <a:r>
              <a:rPr lang="zh-CN" altLang="en-US" b="0" i="0" dirty="0">
                <a:solidFill>
                  <a:srgbClr val="000000"/>
                </a:solidFill>
                <a:effectLst/>
                <a:latin typeface="微软雅黑" panose="020B0503020204020204" pitchFamily="34" charset="-122"/>
                <a:ea typeface="微软雅黑" panose="020B0503020204020204" pitchFamily="34" charset="-122"/>
              </a:rPr>
              <a:t>的结果略好于</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个实例训练的结果。实验结果表明，该方法可以从小尺度实例中提取出有意义的信息，并推广到大尺度实例中。</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基于该方法在小型、中型和大型</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实例上的性能，我们得出结论，该方法可以通过随机生成的训练数据训练出高质量的调度策略，并且具有从小型</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实例训练到大规模</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实例测试的良好泛化性能。</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95372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给出了我们的方法的甘特图和</a:t>
            </a:r>
            <a:r>
              <a:rPr lang="en-US" altLang="zh-CN" b="0" i="0" dirty="0">
                <a:solidFill>
                  <a:srgbClr val="000000"/>
                </a:solidFill>
                <a:effectLst/>
                <a:latin typeface="微软雅黑" panose="020B0503020204020204" pitchFamily="34" charset="-122"/>
                <a:ea typeface="微软雅黑" panose="020B0503020204020204" pitchFamily="34" charset="-122"/>
              </a:rPr>
              <a:t>30 × 20</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实例的最佳调度规则求解。通过对比两张甘特图可以看出，最佳调度规则下每台机器的操作间隔空闲时间远远大于我们的。</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extLst>
      <p:ext uri="{BB962C8B-B14F-4D97-AF65-F5344CB8AC3E}">
        <p14:creationId xmlns:p14="http://schemas.microsoft.com/office/powerpoint/2010/main" val="2218592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为了进一步分析计算结果，考虑了单因素方差分析</a:t>
            </a:r>
            <a:r>
              <a:rPr lang="en-US" altLang="zh-CN" b="0" i="0" dirty="0">
                <a:solidFill>
                  <a:srgbClr val="000000"/>
                </a:solidFill>
                <a:effectLst/>
                <a:latin typeface="微软雅黑" panose="020B0503020204020204" pitchFamily="34" charset="-122"/>
                <a:ea typeface="微软雅黑" panose="020B0503020204020204" pitchFamily="34" charset="-122"/>
              </a:rPr>
              <a:t>(ANOVA)</a:t>
            </a:r>
            <a:r>
              <a:rPr lang="zh-CN" altLang="en-US" b="0" i="0" dirty="0">
                <a:solidFill>
                  <a:srgbClr val="000000"/>
                </a:solidFill>
                <a:effectLst/>
                <a:latin typeface="微软雅黑" panose="020B0503020204020204" pitchFamily="34" charset="-122"/>
                <a:ea typeface="微软雅黑" panose="020B0503020204020204" pitchFamily="34" charset="-122"/>
              </a:rPr>
              <a:t>检验（</a:t>
            </a:r>
            <a:r>
              <a:rPr lang="en-US" altLang="zh-CN" b="0" i="0" dirty="0">
                <a:solidFill>
                  <a:srgbClr val="000000"/>
                </a:solidFill>
                <a:effectLst/>
                <a:latin typeface="微软雅黑" panose="020B0503020204020204" pitchFamily="34" charset="-122"/>
                <a:ea typeface="微软雅黑" panose="020B0503020204020204" pitchFamily="34" charset="-122"/>
              </a:rPr>
              <a:t>ANOVA </a:t>
            </a:r>
            <a:r>
              <a:rPr lang="zh-CN" altLang="en-US" b="0" i="0" dirty="0">
                <a:solidFill>
                  <a:srgbClr val="000000"/>
                </a:solidFill>
                <a:effectLst/>
                <a:latin typeface="微软雅黑" panose="020B0503020204020204" pitchFamily="34" charset="-122"/>
                <a:ea typeface="微软雅黑" panose="020B0503020204020204" pitchFamily="34" charset="-122"/>
              </a:rPr>
              <a:t>检验旨在检测这些组的方差是否相等，进而判断这些组的均值是否相同）。从表面上看，我们从统计分析中删除了“</a:t>
            </a:r>
            <a:r>
              <a:rPr lang="en-US" altLang="zh-CN" b="0" i="0" dirty="0">
                <a:solidFill>
                  <a:srgbClr val="000000"/>
                </a:solidFill>
                <a:effectLst/>
                <a:latin typeface="微软雅黑" panose="020B0503020204020204" pitchFamily="34" charset="-122"/>
                <a:ea typeface="微软雅黑" panose="020B0503020204020204" pitchFamily="34" charset="-122"/>
              </a:rPr>
              <a:t>FIFO_EET”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MOPNR_EET”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LWKR_EET”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MWKR_EET”</a:t>
            </a:r>
            <a:r>
              <a:rPr lang="zh-CN" altLang="en-US" b="0" i="0" dirty="0">
                <a:solidFill>
                  <a:srgbClr val="000000"/>
                </a:solidFill>
                <a:effectLst/>
                <a:latin typeface="微软雅黑" panose="020B0503020204020204" pitchFamily="34" charset="-122"/>
                <a:ea typeface="微软雅黑" panose="020B0503020204020204" pitchFamily="34" charset="-122"/>
              </a:rPr>
              <a:t>，因为它们明显比其他的差。</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显示了</a:t>
            </a:r>
            <a:r>
              <a:rPr lang="en-US" altLang="zh-CN" b="0" i="0" dirty="0">
                <a:solidFill>
                  <a:srgbClr val="000000"/>
                </a:solidFill>
                <a:effectLst/>
                <a:latin typeface="微软雅黑" panose="020B0503020204020204" pitchFamily="34" charset="-122"/>
                <a:ea typeface="微软雅黑" panose="020B0503020204020204" pitchFamily="34" charset="-122"/>
              </a:rPr>
              <a:t>128</a:t>
            </a:r>
            <a:r>
              <a:rPr lang="zh-CN" altLang="en-US" b="0" i="0" dirty="0">
                <a:solidFill>
                  <a:srgbClr val="000000"/>
                </a:solidFill>
                <a:effectLst/>
                <a:latin typeface="微软雅黑" panose="020B0503020204020204" pitchFamily="34" charset="-122"/>
                <a:ea typeface="微软雅黑" panose="020B0503020204020204" pitchFamily="34" charset="-122"/>
              </a:rPr>
              <a:t>个不同方法和尺度的实例的解值的平均值图和</a:t>
            </a:r>
            <a:r>
              <a:rPr lang="en-US" altLang="zh-CN" b="0" i="0" dirty="0">
                <a:solidFill>
                  <a:srgbClr val="000000"/>
                </a:solidFill>
                <a:effectLst/>
                <a:latin typeface="微软雅黑" panose="020B0503020204020204" pitchFamily="34" charset="-122"/>
                <a:ea typeface="微软雅黑" panose="020B0503020204020204" pitchFamily="34" charset="-122"/>
              </a:rPr>
              <a:t>95%</a:t>
            </a:r>
            <a:r>
              <a:rPr lang="zh-CN" altLang="en-US" b="0" i="0" dirty="0">
                <a:solidFill>
                  <a:srgbClr val="000000"/>
                </a:solidFill>
                <a:effectLst/>
                <a:latin typeface="微软雅黑" panose="020B0503020204020204" pitchFamily="34" charset="-122"/>
                <a:ea typeface="微软雅黑" panose="020B0503020204020204" pitchFamily="34" charset="-122"/>
              </a:rPr>
              <a:t>置信水平</a:t>
            </a:r>
            <a:r>
              <a:rPr lang="en-US" altLang="zh-CN" b="0" i="0" dirty="0">
                <a:solidFill>
                  <a:srgbClr val="000000"/>
                </a:solidFill>
                <a:effectLst/>
                <a:latin typeface="微软雅黑" panose="020B0503020204020204" pitchFamily="34" charset="-122"/>
                <a:ea typeface="微软雅黑" panose="020B0503020204020204" pitchFamily="34" charset="-122"/>
              </a:rPr>
              <a:t>Tukey 's honest Significant Difference (HSD)</a:t>
            </a:r>
            <a:r>
              <a:rPr lang="zh-CN" altLang="en-US" b="0" i="0" dirty="0">
                <a:solidFill>
                  <a:srgbClr val="000000"/>
                </a:solidFill>
                <a:effectLst/>
                <a:latin typeface="微软雅黑" panose="020B0503020204020204" pitchFamily="34" charset="-122"/>
                <a:ea typeface="微软雅黑" panose="020B0503020204020204" pitchFamily="34" charset="-122"/>
              </a:rPr>
              <a:t>区间。如果两种方法的</a:t>
            </a:r>
            <a:r>
              <a:rPr lang="en-US" altLang="zh-CN" b="0" i="0" dirty="0">
                <a:solidFill>
                  <a:srgbClr val="000000"/>
                </a:solidFill>
                <a:effectLst/>
                <a:latin typeface="微软雅黑" panose="020B0503020204020204" pitchFamily="34" charset="-122"/>
                <a:ea typeface="微软雅黑" panose="020B0503020204020204" pitchFamily="34" charset="-122"/>
              </a:rPr>
              <a:t>Tukey HSD</a:t>
            </a:r>
            <a:r>
              <a:rPr lang="zh-CN" altLang="en-US" b="0" i="0" dirty="0">
                <a:solidFill>
                  <a:srgbClr val="000000"/>
                </a:solidFill>
                <a:effectLst/>
                <a:latin typeface="微软雅黑" panose="020B0503020204020204" pitchFamily="34" charset="-122"/>
                <a:ea typeface="微软雅黑" panose="020B0503020204020204" pitchFamily="34" charset="-122"/>
              </a:rPr>
              <a:t>区间重叠，则配对方法的性能无统计学差异。从图中可以看出，对于大小为</a:t>
            </a:r>
            <a:r>
              <a:rPr lang="en-US" altLang="zh-CN" b="0" i="0" dirty="0">
                <a:solidFill>
                  <a:srgbClr val="000000"/>
                </a:solidFill>
                <a:effectLst/>
                <a:latin typeface="微软雅黑" panose="020B0503020204020204" pitchFamily="34" charset="-122"/>
                <a:ea typeface="微软雅黑" panose="020B0503020204020204" pitchFamily="34" charset="-122"/>
              </a:rPr>
              <a:t>6 × 6</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的实例，我们的方法与其他方法的</a:t>
            </a:r>
            <a:r>
              <a:rPr lang="en-US" altLang="zh-CN" b="0" i="0" dirty="0">
                <a:solidFill>
                  <a:srgbClr val="000000"/>
                </a:solidFill>
                <a:effectLst/>
                <a:latin typeface="微软雅黑" panose="020B0503020204020204" pitchFamily="34" charset="-122"/>
                <a:ea typeface="微软雅黑" panose="020B0503020204020204" pitchFamily="34" charset="-122"/>
              </a:rPr>
              <a:t>HSD</a:t>
            </a:r>
            <a:r>
              <a:rPr lang="zh-CN" altLang="en-US" b="0" i="0" dirty="0">
                <a:solidFill>
                  <a:srgbClr val="000000"/>
                </a:solidFill>
                <a:effectLst/>
                <a:latin typeface="微软雅黑" panose="020B0503020204020204" pitchFamily="34" charset="-122"/>
                <a:ea typeface="微软雅黑" panose="020B0503020204020204" pitchFamily="34" charset="-122"/>
              </a:rPr>
              <a:t>区间只有轻微的重叠。这一事实清楚地表明，我们的方法在统计上优于其他方法</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extLst>
      <p:ext uri="{BB962C8B-B14F-4D97-AF65-F5344CB8AC3E}">
        <p14:creationId xmlns:p14="http://schemas.microsoft.com/office/powerpoint/2010/main" val="3157384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我们将提出的方法的结果与最先进的元启发式算法进行了直接比较，包括常规遗传算法</a:t>
            </a:r>
            <a:r>
              <a:rPr lang="en-US" altLang="zh-CN" b="0" i="0" dirty="0">
                <a:solidFill>
                  <a:srgbClr val="000000"/>
                </a:solidFill>
                <a:effectLst/>
                <a:latin typeface="微软雅黑" panose="020B0503020204020204" pitchFamily="34" charset="-122"/>
                <a:ea typeface="微软雅黑" panose="020B0503020204020204" pitchFamily="34" charset="-122"/>
              </a:rPr>
              <a:t>(RGA)</a:t>
            </a:r>
            <a:r>
              <a:rPr lang="zh-CN" altLang="en-US" b="0" i="0" dirty="0">
                <a:solidFill>
                  <a:srgbClr val="000000"/>
                </a:solidFill>
                <a:effectLst/>
                <a:latin typeface="微软雅黑" panose="020B0503020204020204" pitchFamily="34" charset="-122"/>
                <a:ea typeface="微软雅黑" panose="020B0503020204020204" pitchFamily="34" charset="-122"/>
              </a:rPr>
              <a:t>和两阶段遗传算法</a:t>
            </a:r>
            <a:r>
              <a:rPr lang="en-US" altLang="zh-CN" b="0" i="0" dirty="0">
                <a:solidFill>
                  <a:srgbClr val="000000"/>
                </a:solidFill>
                <a:effectLst/>
                <a:latin typeface="微软雅黑" panose="020B0503020204020204" pitchFamily="34" charset="-122"/>
                <a:ea typeface="微软雅黑" panose="020B0503020204020204" pitchFamily="34" charset="-122"/>
              </a:rPr>
              <a:t>(2SGA) (</a:t>
            </a:r>
            <a:r>
              <a:rPr lang="en-US" altLang="zh-CN" b="0" i="0" dirty="0" err="1">
                <a:solidFill>
                  <a:srgbClr val="000000"/>
                </a:solidFill>
                <a:effectLst/>
                <a:latin typeface="微软雅黑" panose="020B0503020204020204" pitchFamily="34" charset="-122"/>
                <a:ea typeface="微软雅黑" panose="020B0503020204020204" pitchFamily="34" charset="-122"/>
              </a:rPr>
              <a:t>Defersha</a:t>
            </a:r>
            <a:r>
              <a:rPr lang="en-US" altLang="zh-CN" b="0" i="0" dirty="0">
                <a:solidFill>
                  <a:srgbClr val="000000"/>
                </a:solidFill>
                <a:effectLst/>
                <a:latin typeface="微软雅黑" panose="020B0503020204020204" pitchFamily="34" charset="-122"/>
                <a:ea typeface="微软雅黑" panose="020B0503020204020204" pitchFamily="34" charset="-122"/>
              </a:rPr>
              <a:t> &amp; </a:t>
            </a:r>
            <a:r>
              <a:rPr lang="en-US" altLang="zh-CN" b="0" i="0" dirty="0" err="1">
                <a:solidFill>
                  <a:srgbClr val="000000"/>
                </a:solidFill>
                <a:effectLst/>
                <a:latin typeface="微软雅黑" panose="020B0503020204020204" pitchFamily="34" charset="-122"/>
                <a:ea typeface="微软雅黑" panose="020B0503020204020204" pitchFamily="34" charset="-122"/>
              </a:rPr>
              <a:t>Rooyani</a:t>
            </a:r>
            <a:r>
              <a:rPr lang="en-US" altLang="zh-CN" b="0" i="0" dirty="0">
                <a:solidFill>
                  <a:srgbClr val="000000"/>
                </a:solidFill>
                <a:effectLst/>
                <a:latin typeface="微软雅黑" panose="020B0503020204020204" pitchFamily="34" charset="-122"/>
                <a:ea typeface="微软雅黑" panose="020B0503020204020204" pitchFamily="34" charset="-122"/>
              </a:rPr>
              <a:t>, 2020)</a:t>
            </a:r>
            <a:r>
              <a:rPr lang="zh-CN" altLang="en-US" b="0" i="0" dirty="0">
                <a:solidFill>
                  <a:srgbClr val="000000"/>
                </a:solidFill>
                <a:effectLst/>
                <a:latin typeface="微软雅黑" panose="020B0503020204020204" pitchFamily="34" charset="-122"/>
                <a:ea typeface="微软雅黑" panose="020B0503020204020204" pitchFamily="34" charset="-122"/>
              </a:rPr>
              <a:t>。参考文献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Defersha</a:t>
            </a:r>
            <a:r>
              <a:rPr lang="en-US" altLang="zh-CN" b="0" i="0" dirty="0">
                <a:solidFill>
                  <a:srgbClr val="000000"/>
                </a:solidFill>
                <a:effectLst/>
                <a:latin typeface="微软雅黑" panose="020B0503020204020204" pitchFamily="34" charset="-122"/>
                <a:ea typeface="微软雅黑" panose="020B0503020204020204" pitchFamily="34" charset="-122"/>
              </a:rPr>
              <a:t> &amp; </a:t>
            </a:r>
            <a:r>
              <a:rPr lang="en-US" altLang="zh-CN" b="0" i="0" dirty="0" err="1">
                <a:solidFill>
                  <a:srgbClr val="000000"/>
                </a:solidFill>
                <a:effectLst/>
                <a:latin typeface="微软雅黑" panose="020B0503020204020204" pitchFamily="34" charset="-122"/>
                <a:ea typeface="微软雅黑" panose="020B0503020204020204" pitchFamily="34" charset="-122"/>
              </a:rPr>
              <a:t>Rooyani</a:t>
            </a:r>
            <a:r>
              <a:rPr lang="en-US" altLang="zh-CN" b="0" i="0" dirty="0">
                <a:solidFill>
                  <a:srgbClr val="000000"/>
                </a:solidFill>
                <a:effectLst/>
                <a:latin typeface="微软雅黑" panose="020B0503020204020204" pitchFamily="34" charset="-122"/>
                <a:ea typeface="微软雅黑" panose="020B0503020204020204" pitchFamily="34" charset="-122"/>
              </a:rPr>
              <a:t>, 2020)</a:t>
            </a:r>
            <a:r>
              <a:rPr lang="zh-CN" altLang="en-US" b="0" i="0" dirty="0">
                <a:solidFill>
                  <a:srgbClr val="000000"/>
                </a:solidFill>
                <a:effectLst/>
                <a:latin typeface="微软雅黑" panose="020B0503020204020204" pitchFamily="34" charset="-122"/>
                <a:ea typeface="微软雅黑" panose="020B0503020204020204" pitchFamily="34" charset="-122"/>
              </a:rPr>
              <a:t>、前三名调度规则和我们的方法的现有元启发式的平均结果如表</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所示。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和表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提供的结果包括解值和与“</a:t>
            </a:r>
            <a:r>
              <a:rPr lang="en-US" altLang="zh-CN" b="0" i="0" dirty="0">
                <a:solidFill>
                  <a:srgbClr val="000000"/>
                </a:solidFill>
                <a:effectLst/>
                <a:latin typeface="微软雅黑" panose="020B0503020204020204" pitchFamily="34" charset="-122"/>
                <a:ea typeface="微软雅黑" panose="020B0503020204020204" pitchFamily="34" charset="-122"/>
              </a:rPr>
              <a:t>UB”</a:t>
            </a:r>
            <a:r>
              <a:rPr lang="zh-CN" altLang="en-US" b="0" i="0" dirty="0">
                <a:solidFill>
                  <a:srgbClr val="000000"/>
                </a:solidFill>
                <a:effectLst/>
                <a:latin typeface="微软雅黑" panose="020B0503020204020204" pitchFamily="34" charset="-122"/>
                <a:ea typeface="微软雅黑" panose="020B0503020204020204" pitchFamily="34" charset="-122"/>
              </a:rPr>
              <a:t>的差距</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文献中现有算法找到的最佳结果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。可以发现，我们的方法在小样本训练和大样本泛化时，即在</a:t>
            </a:r>
            <a:r>
              <a:rPr lang="en-US" altLang="zh-CN" b="0" i="0" dirty="0">
                <a:solidFill>
                  <a:srgbClr val="000000"/>
                </a:solidFill>
                <a:effectLst/>
                <a:latin typeface="微软雅黑" panose="020B0503020204020204" pitchFamily="34" charset="-122"/>
                <a:ea typeface="微软雅黑" panose="020B0503020204020204" pitchFamily="34" charset="-122"/>
              </a:rPr>
              <a:t>10 × 5</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5</a:t>
            </a:r>
            <a:r>
              <a:rPr lang="zh-CN" altLang="en-US" b="0" i="0" dirty="0">
                <a:solidFill>
                  <a:srgbClr val="000000"/>
                </a:solidFill>
                <a:effectLst/>
                <a:latin typeface="微软雅黑" panose="020B0503020204020204" pitchFamily="34" charset="-122"/>
                <a:ea typeface="微软雅黑" panose="020B0503020204020204" pitchFamily="34" charset="-122"/>
              </a:rPr>
              <a:t>一次测试上进行</a:t>
            </a:r>
            <a:r>
              <a:rPr lang="en-US" altLang="zh-CN" b="0" i="0" dirty="0">
                <a:solidFill>
                  <a:srgbClr val="000000"/>
                </a:solidFill>
                <a:effectLst/>
                <a:latin typeface="微软雅黑" panose="020B0503020204020204" pitchFamily="34" charset="-122"/>
                <a:ea typeface="微软雅黑" panose="020B0503020204020204" pitchFamily="34" charset="-122"/>
              </a:rPr>
              <a:t>10 × 5</a:t>
            </a:r>
            <a:r>
              <a:rPr lang="zh-CN" altLang="en-US" b="0" i="0" dirty="0">
                <a:solidFill>
                  <a:srgbClr val="000000"/>
                </a:solidFill>
                <a:effectLst/>
                <a:latin typeface="微软雅黑" panose="020B0503020204020204" pitchFamily="34" charset="-122"/>
                <a:ea typeface="微软雅黑" panose="020B0503020204020204" pitchFamily="34" charset="-122"/>
              </a:rPr>
              <a:t>例训练，在</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10</a:t>
            </a:r>
            <a:r>
              <a:rPr lang="zh-CN" altLang="en-US" b="0" i="0" dirty="0">
                <a:solidFill>
                  <a:srgbClr val="000000"/>
                </a:solidFill>
                <a:effectLst/>
                <a:latin typeface="微软雅黑" panose="020B0503020204020204" pitchFamily="34" charset="-122"/>
                <a:ea typeface="微软雅黑" panose="020B0503020204020204" pitchFamily="34" charset="-122"/>
              </a:rPr>
              <a:t>一次测试上进行</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例训练，在</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次测试上进行</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例训练，显著优于所有调度规则。</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虽然</a:t>
            </a:r>
            <a:r>
              <a:rPr lang="en-US" altLang="zh-CN" b="0" i="0" dirty="0">
                <a:solidFill>
                  <a:srgbClr val="000000"/>
                </a:solidFill>
                <a:effectLst/>
                <a:latin typeface="微软雅黑" panose="020B0503020204020204" pitchFamily="34" charset="-122"/>
                <a:ea typeface="微软雅黑" panose="020B0503020204020204" pitchFamily="34" charset="-122"/>
              </a:rPr>
              <a:t>RGA</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2SGA</a:t>
            </a:r>
            <a:r>
              <a:rPr lang="zh-CN" altLang="en-US" b="0" i="0" dirty="0">
                <a:solidFill>
                  <a:srgbClr val="000000"/>
                </a:solidFill>
                <a:effectLst/>
                <a:latin typeface="微软雅黑" panose="020B0503020204020204" pitchFamily="34" charset="-122"/>
                <a:ea typeface="微软雅黑" panose="020B0503020204020204" pitchFamily="34" charset="-122"/>
              </a:rPr>
              <a:t>的结果在差距值上超过了我们的方法</a:t>
            </a:r>
            <a:r>
              <a:rPr lang="en-US" altLang="zh-CN" b="0" i="0" dirty="0">
                <a:solidFill>
                  <a:srgbClr val="000000"/>
                </a:solidFill>
                <a:effectLst/>
                <a:latin typeface="微软雅黑" panose="020B0503020204020204" pitchFamily="34" charset="-122"/>
                <a:ea typeface="微软雅黑" panose="020B0503020204020204" pitchFamily="34" charset="-122"/>
              </a:rPr>
              <a:t>(4.20% vs. 2.11% vs. 0.80%)</a:t>
            </a:r>
            <a:r>
              <a:rPr lang="zh-CN" altLang="en-US" b="0" i="0" dirty="0">
                <a:solidFill>
                  <a:srgbClr val="000000"/>
                </a:solidFill>
                <a:effectLst/>
                <a:latin typeface="微软雅黑" panose="020B0503020204020204" pitchFamily="34" charset="-122"/>
                <a:ea typeface="微软雅黑" panose="020B0503020204020204" pitchFamily="34" charset="-122"/>
              </a:rPr>
              <a:t>，但所提方法的运行时间远小于</a:t>
            </a:r>
            <a:r>
              <a:rPr lang="en-US" altLang="zh-CN" b="0" i="0" dirty="0">
                <a:solidFill>
                  <a:srgbClr val="000000"/>
                </a:solidFill>
                <a:effectLst/>
                <a:latin typeface="微软雅黑" panose="020B0503020204020204" pitchFamily="34" charset="-122"/>
                <a:ea typeface="微软雅黑" panose="020B0503020204020204" pitchFamily="34" charset="-122"/>
              </a:rPr>
              <a:t>RGA</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2SGA</a:t>
            </a:r>
            <a:r>
              <a:rPr lang="zh-CN" altLang="en-US" b="0" i="0" dirty="0">
                <a:solidFill>
                  <a:srgbClr val="000000"/>
                </a:solidFill>
                <a:effectLst/>
                <a:latin typeface="微软雅黑" panose="020B0503020204020204" pitchFamily="34" charset="-122"/>
                <a:ea typeface="微软雅黑" panose="020B0503020204020204" pitchFamily="34" charset="-122"/>
              </a:rPr>
              <a:t>。参考文献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Defersha</a:t>
            </a:r>
            <a:r>
              <a:rPr lang="en-US" altLang="zh-CN" b="0" i="0" dirty="0">
                <a:solidFill>
                  <a:srgbClr val="000000"/>
                </a:solidFill>
                <a:effectLst/>
                <a:latin typeface="微软雅黑" panose="020B0503020204020204" pitchFamily="34" charset="-122"/>
                <a:ea typeface="微软雅黑" panose="020B0503020204020204" pitchFamily="34" charset="-122"/>
              </a:rPr>
              <a:t> &amp; </a:t>
            </a:r>
            <a:r>
              <a:rPr lang="en-US" altLang="zh-CN" b="0" i="0" dirty="0" err="1">
                <a:solidFill>
                  <a:srgbClr val="000000"/>
                </a:solidFill>
                <a:effectLst/>
                <a:latin typeface="微软雅黑" panose="020B0503020204020204" pitchFamily="34" charset="-122"/>
                <a:ea typeface="微软雅黑" panose="020B0503020204020204" pitchFamily="34" charset="-122"/>
              </a:rPr>
              <a:t>Rooyani</a:t>
            </a:r>
            <a:r>
              <a:rPr lang="en-US" altLang="zh-CN" b="0" i="0" dirty="0">
                <a:solidFill>
                  <a:srgbClr val="000000"/>
                </a:solidFill>
                <a:effectLst/>
                <a:latin typeface="微软雅黑" panose="020B0503020204020204" pitchFamily="34" charset="-122"/>
                <a:ea typeface="微软雅黑" panose="020B0503020204020204" pitchFamily="34" charset="-122"/>
              </a:rPr>
              <a:t>, 2020)</a:t>
            </a:r>
            <a:r>
              <a:rPr lang="zh-CN" altLang="en-US" b="0" i="0" dirty="0">
                <a:solidFill>
                  <a:srgbClr val="000000"/>
                </a:solidFill>
                <a:effectLst/>
                <a:latin typeface="微软雅黑" panose="020B0503020204020204" pitchFamily="34" charset="-122"/>
                <a:ea typeface="微软雅黑" panose="020B0503020204020204" pitchFamily="34" charset="-122"/>
              </a:rPr>
              <a:t>提出的两种元启发式算法对每个实例总共进行了</a:t>
            </a:r>
            <a:r>
              <a:rPr lang="en-US" altLang="zh-CN" b="0" i="0" dirty="0">
                <a:solidFill>
                  <a:srgbClr val="000000"/>
                </a:solidFill>
                <a:effectLst/>
                <a:latin typeface="微软雅黑" panose="020B0503020204020204" pitchFamily="34" charset="-122"/>
                <a:ea typeface="微软雅黑" panose="020B0503020204020204" pitchFamily="34" charset="-122"/>
              </a:rPr>
              <a:t>1600</a:t>
            </a:r>
            <a:r>
              <a:rPr lang="zh-CN" altLang="en-US" b="0" i="0" dirty="0">
                <a:solidFill>
                  <a:srgbClr val="000000"/>
                </a:solidFill>
                <a:effectLst/>
                <a:latin typeface="微软雅黑" panose="020B0503020204020204" pitchFamily="34" charset="-122"/>
                <a:ea typeface="微软雅黑" panose="020B0503020204020204" pitchFamily="34" charset="-122"/>
              </a:rPr>
              <a:t>次实验，每次实验耗时</a:t>
            </a:r>
            <a:r>
              <a:rPr lang="en-US" altLang="zh-CN" b="0" i="0" dirty="0">
                <a:solidFill>
                  <a:srgbClr val="000000"/>
                </a:solidFill>
                <a:effectLst/>
                <a:latin typeface="微软雅黑" panose="020B0503020204020204" pitchFamily="34" charset="-122"/>
                <a:ea typeface="微软雅黑" panose="020B0503020204020204" pitchFamily="34" charset="-122"/>
              </a:rPr>
              <a:t>1 - 30</a:t>
            </a:r>
            <a:r>
              <a:rPr lang="zh-CN" altLang="en-US" b="0" i="0" dirty="0">
                <a:solidFill>
                  <a:srgbClr val="000000"/>
                </a:solidFill>
                <a:effectLst/>
                <a:latin typeface="微软雅黑" panose="020B0503020204020204" pitchFamily="34" charset="-122"/>
                <a:ea typeface="微软雅黑" panose="020B0503020204020204" pitchFamily="34" charset="-122"/>
              </a:rPr>
              <a:t>分钟，具体取决于问题大小和所选择的遗传算法参数。相比之下，对于不同的问题规模，本文方法的运行时间为</a:t>
            </a:r>
            <a:r>
              <a:rPr lang="en-US" altLang="zh-CN" b="0" i="0" dirty="0">
                <a:solidFill>
                  <a:srgbClr val="000000"/>
                </a:solidFill>
                <a:effectLst/>
                <a:latin typeface="微软雅黑" panose="020B0503020204020204" pitchFamily="34" charset="-122"/>
                <a:ea typeface="微软雅黑" panose="020B0503020204020204" pitchFamily="34" charset="-122"/>
              </a:rPr>
              <a:t>0.07 ~ 0.41 s</a:t>
            </a:r>
            <a:r>
              <a:rPr lang="zh-CN" altLang="en-US" b="0" i="0" dirty="0">
                <a:solidFill>
                  <a:srgbClr val="000000"/>
                </a:solidFill>
                <a:effectLst/>
                <a:latin typeface="微软雅黑" panose="020B0503020204020204" pitchFamily="34" charset="-122"/>
                <a:ea typeface="微软雅黑" panose="020B0503020204020204" pitchFamily="34" charset="-122"/>
              </a:rPr>
              <a:t>。该方法在实时环境下很好地平衡了结果质量和计算时间。总的来说，与元启发式算法相比，模型和数据的并行化可以应用于神经网络。在测试阶段不需要更新模型的参数，因此如果内存允许，可以使用更大的批处理大小。此外，诸如</a:t>
            </a:r>
            <a:r>
              <a:rPr lang="en-US" altLang="zh-CN" b="0" i="0" dirty="0">
                <a:solidFill>
                  <a:srgbClr val="000000"/>
                </a:solidFill>
                <a:effectLst/>
                <a:latin typeface="微软雅黑" panose="020B0503020204020204" pitchFamily="34" charset="-122"/>
                <a:ea typeface="微软雅黑" panose="020B0503020204020204" pitchFamily="34" charset="-122"/>
              </a:rPr>
              <a:t>GA</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PSO</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ABC</a:t>
            </a:r>
            <a:r>
              <a:rPr lang="zh-CN" altLang="en-US" b="0" i="0" dirty="0">
                <a:solidFill>
                  <a:srgbClr val="000000"/>
                </a:solidFill>
                <a:effectLst/>
                <a:latin typeface="微软雅黑" panose="020B0503020204020204" pitchFamily="34" charset="-122"/>
                <a:ea typeface="微软雅黑" panose="020B0503020204020204" pitchFamily="34" charset="-122"/>
              </a:rPr>
              <a:t>等元启发式算法的成功来自于对一个实例的重复迭代和多次运行。相比之下，我们的模型在提出的框架中得到了很好的训练，并且它可以解决不同规模的各种问题实例。这意味着我们的模型可以用小型实例进行训练，并用于解决大型实例。此外，在基准实例上对随机生成的数据训练出的模型进行了测试，结果表明该方法具有从随机实例训练到实际实例测试的良好泛化性能</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extLst>
      <p:ext uri="{BB962C8B-B14F-4D97-AF65-F5344CB8AC3E}">
        <p14:creationId xmlns:p14="http://schemas.microsoft.com/office/powerpoint/2010/main" val="2022617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我们在</a:t>
            </a:r>
            <a:r>
              <a:rPr lang="en-US" altLang="zh-CN" b="0" i="0" dirty="0" err="1">
                <a:solidFill>
                  <a:srgbClr val="000000"/>
                </a:solidFill>
                <a:effectLst/>
                <a:latin typeface="微软雅黑" panose="020B0503020204020204" pitchFamily="34" charset="-122"/>
                <a:ea typeface="微软雅黑" panose="020B0503020204020204" pitchFamily="34" charset="-122"/>
              </a:rPr>
              <a:t>Hurink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Behnke</a:t>
            </a:r>
            <a:r>
              <a:rPr lang="zh-CN" altLang="en-US" b="0" i="0" dirty="0">
                <a:solidFill>
                  <a:srgbClr val="000000"/>
                </a:solidFill>
                <a:effectLst/>
                <a:latin typeface="微软雅黑" panose="020B0503020204020204" pitchFamily="34" charset="-122"/>
                <a:ea typeface="微软雅黑" panose="020B0503020204020204" pitchFamily="34" charset="-122"/>
              </a:rPr>
              <a:t>的实例上进行了实验，以评估从随机实例训练到实际实例测试的泛化性能。对于胡林克的实例，我们把它们分成</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组，每组根据它们的尺度有</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个实例。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和表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提供的结果包括解值和与“</a:t>
            </a:r>
            <a:r>
              <a:rPr lang="en-US" altLang="zh-CN" b="0" i="0" dirty="0">
                <a:solidFill>
                  <a:srgbClr val="000000"/>
                </a:solidFill>
                <a:effectLst/>
                <a:latin typeface="微软雅黑" panose="020B0503020204020204" pitchFamily="34" charset="-122"/>
                <a:ea typeface="微软雅黑" panose="020B0503020204020204" pitchFamily="34" charset="-122"/>
              </a:rPr>
              <a:t>UB”</a:t>
            </a:r>
            <a:r>
              <a:rPr lang="zh-CN" altLang="en-US" b="0" i="0" dirty="0">
                <a:solidFill>
                  <a:srgbClr val="000000"/>
                </a:solidFill>
                <a:effectLst/>
                <a:latin typeface="微软雅黑" panose="020B0503020204020204" pitchFamily="34" charset="-122"/>
                <a:ea typeface="微软雅黑" panose="020B0503020204020204" pitchFamily="34" charset="-122"/>
              </a:rPr>
              <a:t>的差距</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文献中现有算法找到的最佳结果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。可以发现，我们的方法在小样本训练和大样本泛化时，即在</a:t>
            </a:r>
            <a:r>
              <a:rPr lang="en-US" altLang="zh-CN" b="0" i="0" dirty="0">
                <a:solidFill>
                  <a:srgbClr val="000000"/>
                </a:solidFill>
                <a:effectLst/>
                <a:latin typeface="微软雅黑" panose="020B0503020204020204" pitchFamily="34" charset="-122"/>
                <a:ea typeface="微软雅黑" panose="020B0503020204020204" pitchFamily="34" charset="-122"/>
              </a:rPr>
              <a:t>10 × 5</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5</a:t>
            </a:r>
            <a:r>
              <a:rPr lang="zh-CN" altLang="en-US" b="0" i="0" dirty="0">
                <a:solidFill>
                  <a:srgbClr val="000000"/>
                </a:solidFill>
                <a:effectLst/>
                <a:latin typeface="微软雅黑" panose="020B0503020204020204" pitchFamily="34" charset="-122"/>
                <a:ea typeface="微软雅黑" panose="020B0503020204020204" pitchFamily="34" charset="-122"/>
              </a:rPr>
              <a:t>一次测试上进行</a:t>
            </a:r>
            <a:r>
              <a:rPr lang="en-US" altLang="zh-CN" b="0" i="0" dirty="0">
                <a:solidFill>
                  <a:srgbClr val="000000"/>
                </a:solidFill>
                <a:effectLst/>
                <a:latin typeface="微软雅黑" panose="020B0503020204020204" pitchFamily="34" charset="-122"/>
                <a:ea typeface="微软雅黑" panose="020B0503020204020204" pitchFamily="34" charset="-122"/>
              </a:rPr>
              <a:t>10 × 5</a:t>
            </a:r>
            <a:r>
              <a:rPr lang="zh-CN" altLang="en-US" b="0" i="0" dirty="0">
                <a:solidFill>
                  <a:srgbClr val="000000"/>
                </a:solidFill>
                <a:effectLst/>
                <a:latin typeface="微软雅黑" panose="020B0503020204020204" pitchFamily="34" charset="-122"/>
                <a:ea typeface="微软雅黑" panose="020B0503020204020204" pitchFamily="34" charset="-122"/>
              </a:rPr>
              <a:t>例训练，在</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10</a:t>
            </a:r>
            <a:r>
              <a:rPr lang="zh-CN" altLang="en-US" b="0" i="0" dirty="0">
                <a:solidFill>
                  <a:srgbClr val="000000"/>
                </a:solidFill>
                <a:effectLst/>
                <a:latin typeface="微软雅黑" panose="020B0503020204020204" pitchFamily="34" charset="-122"/>
                <a:ea typeface="微软雅黑" panose="020B0503020204020204" pitchFamily="34" charset="-122"/>
              </a:rPr>
              <a:t>一次测试上进行</a:t>
            </a:r>
            <a:r>
              <a:rPr lang="en-US" altLang="zh-CN" b="0" i="0" dirty="0">
                <a:solidFill>
                  <a:srgbClr val="000000"/>
                </a:solidFill>
                <a:effectLst/>
                <a:latin typeface="微软雅黑" panose="020B0503020204020204" pitchFamily="34" charset="-122"/>
                <a:ea typeface="微软雅黑" panose="020B0503020204020204" pitchFamily="34" charset="-122"/>
              </a:rPr>
              <a:t>10 × 10</a:t>
            </a:r>
            <a:r>
              <a:rPr lang="zh-CN" altLang="en-US" b="0" i="0" dirty="0">
                <a:solidFill>
                  <a:srgbClr val="000000"/>
                </a:solidFill>
                <a:effectLst/>
                <a:latin typeface="微软雅黑" panose="020B0503020204020204" pitchFamily="34" charset="-122"/>
                <a:ea typeface="微软雅黑" panose="020B0503020204020204" pitchFamily="34" charset="-122"/>
              </a:rPr>
              <a:t>例训练，在</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次测试上进行</a:t>
            </a:r>
            <a:r>
              <a:rPr lang="en-US" altLang="zh-CN" b="0" i="0" dirty="0">
                <a:solidFill>
                  <a:srgbClr val="000000"/>
                </a:solidFill>
                <a:effectLst/>
                <a:latin typeface="微软雅黑" panose="020B0503020204020204" pitchFamily="34" charset="-122"/>
                <a:ea typeface="微软雅黑" panose="020B0503020204020204" pitchFamily="34" charset="-122"/>
              </a:rPr>
              <a:t>15 × 15</a:t>
            </a:r>
            <a:r>
              <a:rPr lang="zh-CN" altLang="en-US" b="0" i="0" dirty="0">
                <a:solidFill>
                  <a:srgbClr val="000000"/>
                </a:solidFill>
                <a:effectLst/>
                <a:latin typeface="微软雅黑" panose="020B0503020204020204" pitchFamily="34" charset="-122"/>
                <a:ea typeface="微软雅黑" panose="020B0503020204020204" pitchFamily="34" charset="-122"/>
              </a:rPr>
              <a:t>例训练，显著优于所有调度规则。</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2058488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在此基础上，对</a:t>
            </a:r>
            <a:r>
              <a:rPr lang="en-US" altLang="zh-CN" b="0" i="0" dirty="0">
                <a:solidFill>
                  <a:srgbClr val="000000"/>
                </a:solidFill>
                <a:effectLst/>
                <a:latin typeface="微软雅黑" panose="020B0503020204020204" pitchFamily="34" charset="-122"/>
                <a:ea typeface="微软雅黑" panose="020B0503020204020204" pitchFamily="34" charset="-122"/>
              </a:rPr>
              <a:t>100 × 60</a:t>
            </a:r>
            <a:r>
              <a:rPr lang="zh-CN" altLang="en-US" b="0" i="0" dirty="0">
                <a:solidFill>
                  <a:srgbClr val="000000"/>
                </a:solidFill>
                <a:effectLst/>
                <a:latin typeface="微软雅黑" panose="020B0503020204020204" pitchFamily="34" charset="-122"/>
                <a:ea typeface="微软雅黑" panose="020B0503020204020204" pitchFamily="34" charset="-122"/>
              </a:rPr>
              <a:t>尺度的大型</a:t>
            </a:r>
            <a:r>
              <a:rPr lang="en-US" altLang="zh-CN" b="0" i="0" dirty="0">
                <a:solidFill>
                  <a:srgbClr val="000000"/>
                </a:solidFill>
                <a:effectLst/>
                <a:latin typeface="微软雅黑" panose="020B0503020204020204" pitchFamily="34" charset="-122"/>
                <a:ea typeface="微软雅黑" panose="020B0503020204020204" pitchFamily="34" charset="-122"/>
              </a:rPr>
              <a:t>Behnke</a:t>
            </a:r>
            <a:r>
              <a:rPr lang="zh-CN" altLang="en-US" b="0" i="0" dirty="0">
                <a:solidFill>
                  <a:srgbClr val="000000"/>
                </a:solidFill>
                <a:effectLst/>
                <a:latin typeface="微软雅黑" panose="020B0503020204020204" pitchFamily="34" charset="-122"/>
                <a:ea typeface="微软雅黑" panose="020B0503020204020204" pitchFamily="34" charset="-122"/>
              </a:rPr>
              <a:t>实例进行了测试，并将其按尺度分为</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组。我们用</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40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20 × 60</a:t>
            </a:r>
            <a:r>
              <a:rPr lang="zh-CN" altLang="en-US" b="0" i="0" dirty="0">
                <a:solidFill>
                  <a:srgbClr val="000000"/>
                </a:solidFill>
                <a:effectLst/>
                <a:latin typeface="微软雅黑" panose="020B0503020204020204" pitchFamily="34" charset="-122"/>
                <a:ea typeface="微软雅黑" panose="020B0503020204020204" pitchFamily="34" charset="-122"/>
              </a:rPr>
              <a:t>个实例训练策略。这些训练好的策略分别用于解决这三组中的其他实例，即</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40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20 × 60</a:t>
            </a:r>
            <a:r>
              <a:rPr lang="zh-CN" altLang="en-US" b="0" i="0" dirty="0">
                <a:solidFill>
                  <a:srgbClr val="000000"/>
                </a:solidFill>
                <a:effectLst/>
                <a:latin typeface="微软雅黑" panose="020B0503020204020204" pitchFamily="34" charset="-122"/>
                <a:ea typeface="微软雅黑" panose="020B0503020204020204" pitchFamily="34" charset="-122"/>
              </a:rPr>
              <a:t>。此外，在其他更大尺度组的实例中，使用训练好的三个策略来测试泛化性能。排名前</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位的调度规则的性能和我们的方法的排名结果如表</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所示，其他调度规则的结果如表</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2402113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在此基础上，对</a:t>
            </a:r>
            <a:r>
              <a:rPr lang="en-US" altLang="zh-CN" b="0" i="0" dirty="0">
                <a:solidFill>
                  <a:srgbClr val="000000"/>
                </a:solidFill>
                <a:effectLst/>
                <a:latin typeface="微软雅黑" panose="020B0503020204020204" pitchFamily="34" charset="-122"/>
                <a:ea typeface="微软雅黑" panose="020B0503020204020204" pitchFamily="34" charset="-122"/>
              </a:rPr>
              <a:t>100 × 60</a:t>
            </a:r>
            <a:r>
              <a:rPr lang="zh-CN" altLang="en-US" b="0" i="0" dirty="0">
                <a:solidFill>
                  <a:srgbClr val="000000"/>
                </a:solidFill>
                <a:effectLst/>
                <a:latin typeface="微软雅黑" panose="020B0503020204020204" pitchFamily="34" charset="-122"/>
                <a:ea typeface="微软雅黑" panose="020B0503020204020204" pitchFamily="34" charset="-122"/>
              </a:rPr>
              <a:t>尺度的大型</a:t>
            </a:r>
            <a:r>
              <a:rPr lang="en-US" altLang="zh-CN" b="0" i="0" dirty="0">
                <a:solidFill>
                  <a:srgbClr val="000000"/>
                </a:solidFill>
                <a:effectLst/>
                <a:latin typeface="微软雅黑" panose="020B0503020204020204" pitchFamily="34" charset="-122"/>
                <a:ea typeface="微软雅黑" panose="020B0503020204020204" pitchFamily="34" charset="-122"/>
              </a:rPr>
              <a:t>Behnke</a:t>
            </a:r>
            <a:r>
              <a:rPr lang="zh-CN" altLang="en-US" b="0" i="0" dirty="0">
                <a:solidFill>
                  <a:srgbClr val="000000"/>
                </a:solidFill>
                <a:effectLst/>
                <a:latin typeface="微软雅黑" panose="020B0503020204020204" pitchFamily="34" charset="-122"/>
                <a:ea typeface="微软雅黑" panose="020B0503020204020204" pitchFamily="34" charset="-122"/>
              </a:rPr>
              <a:t>实例进行了测试，并将其按尺度分为</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组。我们用</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40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20 × 60</a:t>
            </a:r>
            <a:r>
              <a:rPr lang="zh-CN" altLang="en-US" b="0" i="0" dirty="0">
                <a:solidFill>
                  <a:srgbClr val="000000"/>
                </a:solidFill>
                <a:effectLst/>
                <a:latin typeface="微软雅黑" panose="020B0503020204020204" pitchFamily="34" charset="-122"/>
                <a:ea typeface="微软雅黑" panose="020B0503020204020204" pitchFamily="34" charset="-122"/>
              </a:rPr>
              <a:t>个实例训练策略。这些训练好的策略分别用于解决这三组中的其他实例，即</a:t>
            </a:r>
            <a:r>
              <a:rPr lang="en-US" altLang="zh-CN" b="0" i="0" dirty="0">
                <a:solidFill>
                  <a:srgbClr val="000000"/>
                </a:solidFill>
                <a:effectLst/>
                <a:latin typeface="微软雅黑" panose="020B0503020204020204" pitchFamily="34" charset="-122"/>
                <a:ea typeface="微软雅黑" panose="020B0503020204020204" pitchFamily="34" charset="-122"/>
              </a:rPr>
              <a:t>20 × 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40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20 × 60</a:t>
            </a:r>
            <a:r>
              <a:rPr lang="zh-CN" altLang="en-US" b="0" i="0" dirty="0">
                <a:solidFill>
                  <a:srgbClr val="000000"/>
                </a:solidFill>
                <a:effectLst/>
                <a:latin typeface="微软雅黑" panose="020B0503020204020204" pitchFamily="34" charset="-122"/>
                <a:ea typeface="微软雅黑" panose="020B0503020204020204" pitchFamily="34" charset="-122"/>
              </a:rPr>
              <a:t>。此外，在其他更大尺度组的实例中，使用训练好的三个策略来测试泛化性能。排名前</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位的调度规则的性能和我们的方法的排名结果如表</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所示，其他调度规则的结果如表</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1906418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与精确算法和启发式算法相比，模型和数据的并行化都可以应用于神经网络。</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在测试阶段不需要更新模型的参数，因此如果内存允许，可以使用更大的批处理大小。此外，该框架可以使用相同的超参数训练不同问题规模的模型。此外，从附录</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的图</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可以看出，本文提出的框架对不同的超参数不敏感。</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因此，当将我们的框架扩展到其他图组合优化问题时，可以直接使用它而不需要超参数优化。</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extLst>
      <p:ext uri="{BB962C8B-B14F-4D97-AF65-F5344CB8AC3E}">
        <p14:creationId xmlns:p14="http://schemas.microsoft.com/office/powerpoint/2010/main" val="2504079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170286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这篇论文提出了一种多动作深度强化学习算法解决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未来研究的一个有价值的方向是开发提出的框架来解决多目标</a:t>
            </a:r>
            <a:r>
              <a:rPr lang="en-US" altLang="zh-CN" b="0" i="0" dirty="0">
                <a:solidFill>
                  <a:srgbClr val="000000"/>
                </a:solidFill>
                <a:effectLst/>
                <a:latin typeface="微软雅黑" panose="020B0503020204020204" pitchFamily="34" charset="-122"/>
                <a:ea typeface="微软雅黑" panose="020B0503020204020204" pitchFamily="34" charset="-122"/>
              </a:rPr>
              <a:t>FJSP (MOFJSP)</a:t>
            </a:r>
            <a:r>
              <a:rPr lang="zh-CN" altLang="en-US" b="0" i="0" dirty="0">
                <a:solidFill>
                  <a:srgbClr val="000000"/>
                </a:solidFill>
                <a:effectLst/>
                <a:latin typeface="微软雅黑" panose="020B0503020204020204" pitchFamily="34" charset="-122"/>
                <a:ea typeface="微软雅黑" panose="020B0503020204020204" pitchFamily="34" charset="-122"/>
              </a:rPr>
              <a:t>。像遗传算法</a:t>
            </a:r>
            <a:r>
              <a:rPr lang="en-US" altLang="zh-CN" b="0" i="0" dirty="0">
                <a:solidFill>
                  <a:srgbClr val="000000"/>
                </a:solidFill>
                <a:effectLst/>
                <a:latin typeface="微软雅黑" panose="020B0503020204020204" pitchFamily="34" charset="-122"/>
                <a:ea typeface="微软雅黑" panose="020B0503020204020204" pitchFamily="34" charset="-122"/>
              </a:rPr>
              <a:t>(GA)</a:t>
            </a:r>
            <a:r>
              <a:rPr lang="zh-CN" altLang="en-US" b="0" i="0" dirty="0">
                <a:solidFill>
                  <a:srgbClr val="000000"/>
                </a:solidFill>
                <a:effectLst/>
                <a:latin typeface="微软雅黑" panose="020B0503020204020204" pitchFamily="34" charset="-122"/>
                <a:ea typeface="微软雅黑" panose="020B0503020204020204" pitchFamily="34" charset="-122"/>
              </a:rPr>
              <a:t>这样的进化算法已经被研究用于处理相互冲突的多个目标，如</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，平均完成时间，总工作量</a:t>
            </a:r>
            <a:r>
              <a:rPr lang="en-US" altLang="zh-CN" b="0" i="0" dirty="0">
                <a:solidFill>
                  <a:srgbClr val="000000"/>
                </a:solidFill>
                <a:effectLst/>
                <a:latin typeface="微软雅黑" panose="020B0503020204020204" pitchFamily="34" charset="-122"/>
                <a:ea typeface="微软雅黑" panose="020B0503020204020204" pitchFamily="34" charset="-122"/>
              </a:rPr>
              <a:t>(Gao, et al, 2007)</a:t>
            </a:r>
            <a:r>
              <a:rPr lang="zh-CN" altLang="en-US" b="0" i="0" dirty="0">
                <a:solidFill>
                  <a:srgbClr val="000000"/>
                </a:solidFill>
                <a:effectLst/>
                <a:latin typeface="微软雅黑" panose="020B0503020204020204" pitchFamily="34" charset="-122"/>
                <a:ea typeface="微软雅黑" panose="020B0503020204020204" pitchFamily="34" charset="-122"/>
              </a:rPr>
              <a:t>，以及序列依赖和设置时间。虽然</a:t>
            </a:r>
            <a:r>
              <a:rPr lang="en-US" altLang="zh-CN" b="0" i="0" dirty="0" err="1">
                <a:solidFill>
                  <a:srgbClr val="000000"/>
                </a:solidFill>
                <a:effectLst/>
                <a:latin typeface="微软雅黑" panose="020B0503020204020204" pitchFamily="34" charset="-122"/>
                <a:ea typeface="微软雅黑" panose="020B0503020204020204" pitchFamily="34" charset="-122"/>
              </a:rPr>
              <a:t>ea</a:t>
            </a:r>
            <a:r>
              <a:rPr lang="zh-CN" altLang="en-US" b="0" i="0" dirty="0">
                <a:solidFill>
                  <a:srgbClr val="000000"/>
                </a:solidFill>
                <a:effectLst/>
                <a:latin typeface="微软雅黑" panose="020B0503020204020204" pitchFamily="34" charset="-122"/>
                <a:ea typeface="微软雅黑" panose="020B0503020204020204" pitchFamily="34" charset="-122"/>
              </a:rPr>
              <a:t>在多目标优化方面取得了成功，但运行时间往往太长</a:t>
            </a:r>
            <a:r>
              <a:rPr lang="en-US" altLang="zh-CN" b="0" i="0" dirty="0">
                <a:solidFill>
                  <a:srgbClr val="000000"/>
                </a:solidFill>
                <a:effectLst/>
                <a:latin typeface="微软雅黑" panose="020B0503020204020204" pitchFamily="34" charset="-122"/>
                <a:ea typeface="微软雅黑" panose="020B0503020204020204" pitchFamily="34" charset="-122"/>
              </a:rPr>
              <a:t>(Gao, et al, 2022)</a:t>
            </a:r>
            <a:r>
              <a:rPr lang="zh-CN" altLang="en-US" b="0" i="0" dirty="0">
                <a:solidFill>
                  <a:srgbClr val="000000"/>
                </a:solidFill>
                <a:effectLst/>
                <a:latin typeface="微软雅黑" panose="020B0503020204020204" pitchFamily="34" charset="-122"/>
                <a:ea typeface="微软雅黑" panose="020B0503020204020204" pitchFamily="34" charset="-122"/>
              </a:rPr>
              <a:t>。通过重新定义所提出的多</a:t>
            </a:r>
            <a:r>
              <a:rPr lang="en-US" altLang="zh-CN" b="0" i="0" dirty="0" err="1">
                <a:solidFill>
                  <a:srgbClr val="000000"/>
                </a:solidFill>
                <a:effectLst/>
                <a:latin typeface="微软雅黑" panose="020B0503020204020204" pitchFamily="34" charset="-122"/>
                <a:ea typeface="微软雅黑" panose="020B0503020204020204" pitchFamily="34" charset="-122"/>
              </a:rPr>
              <a:t>mdp</a:t>
            </a:r>
            <a:r>
              <a:rPr lang="zh-CN" altLang="en-US" b="0" i="0" dirty="0">
                <a:solidFill>
                  <a:srgbClr val="000000"/>
                </a:solidFill>
                <a:effectLst/>
                <a:latin typeface="微软雅黑" panose="020B0503020204020204" pitchFamily="34" charset="-122"/>
                <a:ea typeface="微软雅黑" panose="020B0503020204020204" pitchFamily="34" charset="-122"/>
              </a:rPr>
              <a:t>中的奖励和状态的原始特征，将所提出的框架扩展到多目标优化是很有趣的。此外，所提出的框架已经显示出巨大的潜力</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运行时的低复杂性</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，可以应用于具有动态和不确定性的实时</a:t>
            </a:r>
            <a:r>
              <a:rPr lang="en-US" altLang="zh-CN" b="0" i="0" dirty="0">
                <a:solidFill>
                  <a:srgbClr val="000000"/>
                </a:solidFill>
                <a:effectLst/>
                <a:latin typeface="微软雅黑" panose="020B0503020204020204" pitchFamily="34" charset="-122"/>
                <a:ea typeface="微软雅黑" panose="020B0503020204020204" pitchFamily="34" charset="-122"/>
              </a:rPr>
              <a:t>FJSP</a:t>
            </a:r>
            <a:r>
              <a:rPr lang="zh-CN" altLang="en-US" b="0" i="0" dirty="0">
                <a:solidFill>
                  <a:srgbClr val="000000"/>
                </a:solidFill>
                <a:effectLst/>
                <a:latin typeface="微软雅黑" panose="020B0503020204020204" pitchFamily="34" charset="-122"/>
                <a:ea typeface="微软雅黑" panose="020B0503020204020204" pitchFamily="34" charset="-122"/>
              </a:rPr>
              <a:t>场景，例如随机作业到达和不可预测的机器故障。</a:t>
            </a:r>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407962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3167481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2680530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在本文中，提出了一种新的深度强化学习框架来解决经典的</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，其中每台机器必须精确地处理每个作业一次。该方法基于注意机制和析取图嵌入，采用序列到序列的模式对框架中的</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进行建模。采用基于</a:t>
            </a:r>
            <a:r>
              <a:rPr lang="en-US" altLang="zh-CN" b="0" i="0" dirty="0">
                <a:solidFill>
                  <a:srgbClr val="000000"/>
                </a:solidFill>
                <a:effectLst/>
                <a:latin typeface="微软雅黑" panose="020B0503020204020204" pitchFamily="34" charset="-122"/>
                <a:ea typeface="微软雅黑" panose="020B0503020204020204" pitchFamily="34" charset="-122"/>
              </a:rPr>
              <a:t>node2vec</a:t>
            </a:r>
            <a:r>
              <a:rPr lang="zh-CN" altLang="en-US" b="0" i="0" dirty="0">
                <a:solidFill>
                  <a:srgbClr val="000000"/>
                </a:solidFill>
                <a:effectLst/>
                <a:latin typeface="微软雅黑" panose="020B0503020204020204" pitchFamily="34" charset="-122"/>
                <a:ea typeface="微软雅黑" panose="020B0503020204020204" pitchFamily="34" charset="-122"/>
              </a:rPr>
              <a:t>的析取图嵌入过程来学习包含</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特征的析取图表示，从而使模型得到较好的泛化。</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采用一种改进的基于多头注意机制的变压器结构来生成解决方案。</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它包含一个并行计算编码器和一个循环计算解码器，擅长学习远程依赖关系，并有效地解决大规模调度问题。</a:t>
            </a: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微软雅黑" panose="020B0503020204020204" pitchFamily="34" charset="-122"/>
                <a:ea typeface="微软雅黑" panose="020B0503020204020204" pitchFamily="34" charset="-122"/>
              </a:rPr>
              <a:t>为了提高模型的可泛化性和求解大规模</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问题的性能，本文以最小化最大完成时间</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为优化目标，提出了一种复杂的析取图嵌入循环解码变压器模型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以下简称</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，该模型将图嵌入方法与具有循环编码过程的变压器体系结构相结合。它保证了良好的通用性，在短时间内得到了高质量的调度方案</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612809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extLst>
      <p:ext uri="{BB962C8B-B14F-4D97-AF65-F5344CB8AC3E}">
        <p14:creationId xmlns:p14="http://schemas.microsoft.com/office/powerpoint/2010/main" val="2911972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柔性作业车间调度问题的析取图。一般来说，一个FJSP问题可以用析取图G = (O, C,D)来定义。</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O = {Oij|∀i, j}∪{S, T}是所有操作的集合，</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其中S和T是虚拟的开始操作和虚拟的结束操作，</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如图2 (a)和(b)所示。此外，C是一组合弧，表示同一作业的连续操作之间的优先约束。D是一组分离(无向)弧，在每条弧线都连接了一对可以由同一台机器处理的操作。</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图2 (a)和(b)分别给出了一个3 × 3 FJSP实例的析取图和可行解。在图2 (a)中，黑色箭头表示合取弧，彩色线条表示析取弧，它们对应于不同颜色的符合条件的机器团。在图2 (b)中，所有析取弧按表示机器上操作的加工顺序的方向分配。</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1281692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这篇论文提出的算法框架基于注意力机制（</a:t>
            </a:r>
            <a:r>
              <a:rPr lang="en-US" altLang="zh-CN" dirty="0"/>
              <a:t>attention mechanism</a:t>
            </a:r>
            <a:r>
              <a:rPr lang="zh-CN" altLang="en-US" dirty="0"/>
              <a:t>）和析取图嵌入（</a:t>
            </a:r>
            <a:r>
              <a:rPr lang="en-US" altLang="zh-CN" dirty="0"/>
              <a:t>disjunctive graph embedding</a:t>
            </a:r>
            <a:r>
              <a:rPr lang="zh-CN" altLang="en-US" dirty="0"/>
              <a:t>。</a:t>
            </a:r>
            <a:r>
              <a:rPr lang="en-US" altLang="zh-CN" dirty="0"/>
              <a:t>DGERD transformer</a:t>
            </a:r>
            <a:r>
              <a:rPr lang="zh-CN" altLang="en-US" dirty="0"/>
              <a:t>采用了编码器</a:t>
            </a:r>
            <a:r>
              <a:rPr lang="en-US" altLang="zh-CN" dirty="0"/>
              <a:t>-</a:t>
            </a:r>
            <a:r>
              <a:rPr lang="zh-CN" altLang="en-US" dirty="0"/>
              <a:t>解码器（</a:t>
            </a:r>
            <a:r>
              <a:rPr lang="en-US" altLang="zh-CN" dirty="0"/>
              <a:t>encoder-decoder</a:t>
            </a:r>
            <a:r>
              <a:rPr lang="zh-CN" altLang="en-US" dirty="0"/>
              <a:t>）的结构，主要由析取图特征嵌入和编码器、解码器三部分组成。</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2538714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该算法的析取图结构嵌入使用了</a:t>
            </a:r>
            <a:r>
              <a:rPr lang="en-US" altLang="zh-CN" sz="1600" kern="1200" dirty="0">
                <a:solidFill>
                  <a:schemeClr val="tx1"/>
                </a:solidFill>
                <a:effectLst/>
                <a:latin typeface="微软雅黑" panose="020B0503020204020204" charset="-122"/>
                <a:ea typeface="微软雅黑" panose="020B0503020204020204" charset="-122"/>
                <a:cs typeface="+mn-cs"/>
              </a:rPr>
              <a:t>node to vector</a:t>
            </a:r>
            <a:r>
              <a:rPr lang="zh-CN" altLang="en-US" sz="1600" kern="1200" dirty="0">
                <a:solidFill>
                  <a:schemeClr val="tx1"/>
                </a:solidFill>
                <a:effectLst/>
                <a:latin typeface="微软雅黑" panose="020B0503020204020204" charset="-122"/>
                <a:ea typeface="微软雅黑" panose="020B0503020204020204" charset="-122"/>
                <a:cs typeface="+mn-cs"/>
              </a:rPr>
              <a:t>算法。</a:t>
            </a:r>
            <a:r>
              <a:rPr lang="en-US" altLang="zh-CN" sz="1600" kern="1200" dirty="0">
                <a:solidFill>
                  <a:schemeClr val="tx1"/>
                </a:solidFill>
                <a:effectLst/>
                <a:latin typeface="微软雅黑" panose="020B0503020204020204" charset="-122"/>
                <a:ea typeface="微软雅黑" panose="020B0503020204020204" charset="-122"/>
                <a:cs typeface="+mn-cs"/>
              </a:rPr>
              <a:t>node2vec</a:t>
            </a:r>
            <a:r>
              <a:rPr lang="zh-CN" altLang="en-US" sz="1600" kern="1200" dirty="0">
                <a:solidFill>
                  <a:schemeClr val="tx1"/>
                </a:solidFill>
                <a:effectLst/>
                <a:latin typeface="微软雅黑" panose="020B0503020204020204" charset="-122"/>
                <a:ea typeface="微软雅黑" panose="020B0503020204020204" charset="-122"/>
                <a:cs typeface="+mn-cs"/>
              </a:rPr>
              <a:t>算法来提取析取图特征。训练了一个独立于调度模型的特征提取网络。其优化目标与最小化</a:t>
            </a:r>
            <a:r>
              <a:rPr lang="en-US" altLang="zh-CN" sz="1600" kern="1200" dirty="0" err="1">
                <a:solidFill>
                  <a:schemeClr val="tx1"/>
                </a:solidFill>
                <a:effectLst/>
                <a:latin typeface="微软雅黑" panose="020B0503020204020204" charset="-122"/>
                <a:ea typeface="微软雅黑" panose="020B0503020204020204" charset="-122"/>
                <a:cs typeface="+mn-cs"/>
              </a:rPr>
              <a:t>Cmax</a:t>
            </a:r>
            <a:r>
              <a:rPr lang="zh-CN" altLang="en-US" sz="1600" kern="1200" dirty="0">
                <a:solidFill>
                  <a:schemeClr val="tx1"/>
                </a:solidFill>
                <a:effectLst/>
                <a:latin typeface="微软雅黑" panose="020B0503020204020204" charset="-122"/>
                <a:ea typeface="微软雅黑" panose="020B0503020204020204" charset="-122"/>
                <a:cs typeface="+mn-cs"/>
              </a:rPr>
              <a:t>目标没有直接关系，而是将操作特征提取成向量，减少信息损失。</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457348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这个算法的第一步是随机生成一些行走轨迹，使用两个参数，即返回参数</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和进出参数</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来指导勘探。图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显示了一个随机漫步，它刚刚通过节点</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，现在位于节点</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，它必须决定下一步。搜索偏差</a:t>
            </a:r>
            <a:r>
              <a:rPr lang="en-US" altLang="zh-CN" sz="1600" kern="1200" dirty="0">
                <a:solidFill>
                  <a:schemeClr val="tx1"/>
                </a:solidFill>
                <a:effectLst/>
                <a:latin typeface="微软雅黑" panose="020B0503020204020204" charset="-122"/>
                <a:ea typeface="微软雅黑" panose="020B0503020204020204" charset="-122"/>
                <a:cs typeface="+mn-cs"/>
              </a:rPr>
              <a:t>α</a:t>
            </a:r>
            <a:r>
              <a:rPr lang="en-US" altLang="zh-CN" sz="1600" kern="1200" dirty="0" err="1">
                <a:solidFill>
                  <a:schemeClr val="tx1"/>
                </a:solidFill>
                <a:effectLst/>
                <a:latin typeface="微软雅黑" panose="020B0503020204020204" charset="-122"/>
                <a:ea typeface="微软雅黑" panose="020B0503020204020204" charset="-122"/>
                <a:cs typeface="+mn-cs"/>
              </a:rPr>
              <a:t>pq</a:t>
            </a:r>
            <a:r>
              <a:rPr lang="en-US" altLang="zh-CN" sz="1600" kern="1200" dirty="0">
                <a:solidFill>
                  <a:schemeClr val="tx1"/>
                </a:solidFill>
                <a:effectLst/>
                <a:latin typeface="微软雅黑" panose="020B0503020204020204" charset="-122"/>
                <a:ea typeface="微软雅黑" panose="020B0503020204020204" charset="-122"/>
                <a:cs typeface="+mn-cs"/>
              </a:rPr>
              <a:t>(t, x)</a:t>
            </a:r>
            <a:r>
              <a:rPr lang="zh-CN" altLang="en-US" sz="1600" kern="1200" dirty="0">
                <a:solidFill>
                  <a:schemeClr val="tx1"/>
                </a:solidFill>
                <a:effectLst/>
                <a:latin typeface="微软雅黑" panose="020B0503020204020204" charset="-122"/>
                <a:ea typeface="微软雅黑" panose="020B0503020204020204" charset="-122"/>
                <a:cs typeface="+mn-cs"/>
              </a:rPr>
              <a:t>是采取策略</a:t>
            </a:r>
            <a:r>
              <a:rPr lang="en-US" altLang="zh-CN" sz="1600" kern="1200" dirty="0" err="1">
                <a:solidFill>
                  <a:schemeClr val="tx1"/>
                </a:solidFill>
                <a:effectLst/>
                <a:latin typeface="微软雅黑" panose="020B0503020204020204" charset="-122"/>
                <a:ea typeface="微软雅黑" panose="020B0503020204020204" charset="-122"/>
                <a:cs typeface="+mn-cs"/>
              </a:rPr>
              <a:t>Svx</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从节点</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转移到节点</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的非归一化概率，如果节点</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对应于节点</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之前的操作，则</a:t>
            </a:r>
            <a:r>
              <a:rPr lang="en-US" altLang="zh-CN" sz="1600" kern="1200" dirty="0" err="1">
                <a:solidFill>
                  <a:schemeClr val="tx1"/>
                </a:solidFill>
                <a:effectLst/>
                <a:latin typeface="微软雅黑" panose="020B0503020204020204" charset="-122"/>
                <a:ea typeface="微软雅黑" panose="020B0503020204020204" charset="-122"/>
                <a:cs typeface="+mn-cs"/>
              </a:rPr>
              <a:t>Svx</a:t>
            </a:r>
            <a:r>
              <a:rPr lang="en-US" altLang="zh-CN" sz="1600" kern="1200" dirty="0">
                <a:solidFill>
                  <a:schemeClr val="tx1"/>
                </a:solidFill>
                <a:effectLst/>
                <a:latin typeface="微软雅黑" panose="020B0503020204020204" charset="-122"/>
                <a:ea typeface="微软雅黑" panose="020B0503020204020204" charset="-122"/>
                <a:cs typeface="+mn-cs"/>
              </a:rPr>
              <a:t> = α</a:t>
            </a:r>
            <a:r>
              <a:rPr lang="en-US" altLang="zh-CN" sz="1600" kern="1200" dirty="0" err="1">
                <a:solidFill>
                  <a:schemeClr val="tx1"/>
                </a:solidFill>
                <a:effectLst/>
                <a:latin typeface="微软雅黑" panose="020B0503020204020204" charset="-122"/>
                <a:ea typeface="微软雅黑" panose="020B0503020204020204" charset="-122"/>
                <a:cs typeface="+mn-cs"/>
              </a:rPr>
              <a:t>pq</a:t>
            </a:r>
            <a:r>
              <a:rPr lang="en-US" altLang="zh-CN" sz="1600" kern="1200" dirty="0">
                <a:solidFill>
                  <a:schemeClr val="tx1"/>
                </a:solidFill>
                <a:effectLst/>
                <a:latin typeface="微软雅黑" panose="020B0503020204020204" charset="-122"/>
                <a:ea typeface="微软雅黑" panose="020B0503020204020204" charset="-122"/>
                <a:cs typeface="+mn-cs"/>
              </a:rPr>
              <a:t>(t, x) = 0</a:t>
            </a:r>
            <a:r>
              <a:rPr lang="zh-CN" altLang="en-US" sz="1600" kern="1200" dirty="0">
                <a:solidFill>
                  <a:schemeClr val="tx1"/>
                </a:solidFill>
                <a:effectLst/>
                <a:latin typeface="微软雅黑" panose="020B0503020204020204" charset="-122"/>
                <a:ea typeface="微软雅黑" panose="020B0503020204020204" charset="-122"/>
                <a:cs typeface="+mn-cs"/>
              </a:rPr>
              <a:t>。如果节点</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对应节点</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的下一个操作，或者</a:t>
            </a:r>
            <a:r>
              <a:rPr lang="en-US" altLang="zh-CN" sz="1600" kern="1200" dirty="0" err="1">
                <a:solidFill>
                  <a:schemeClr val="tx1"/>
                </a:solidFill>
                <a:effectLst/>
                <a:latin typeface="微软雅黑" panose="020B0503020204020204" charset="-122"/>
                <a:ea typeface="微软雅黑" panose="020B0503020204020204" charset="-122"/>
                <a:cs typeface="+mn-cs"/>
              </a:rPr>
              <a:t>evx</a:t>
            </a:r>
            <a:r>
              <a:rPr lang="zh-CN" altLang="en-US" sz="1600" kern="1200" dirty="0">
                <a:solidFill>
                  <a:schemeClr val="tx1"/>
                </a:solidFill>
                <a:effectLst/>
                <a:latin typeface="微软雅黑" panose="020B0503020204020204" charset="-122"/>
                <a:ea typeface="微软雅黑" panose="020B0503020204020204" charset="-122"/>
                <a:cs typeface="+mn-cs"/>
              </a:rPr>
              <a:t>是析取弧，则</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423914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这张图展示了如何通过滑动窗口的方法，从上一步生成的节点序列中提取训练样本。这些样本将用于学习节点的嵌入表示。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1822865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特征提取后，析取图中存在的一些相关性和依赖性</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如优先约束和重叠约束</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被提取到输入序列中。调度模型分析这些相关性和依赖性，然后通过它们制定调度。该模型克服了传统神经序列转导模型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如循环神经网络和卷积神经网络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的缺点，能够更好地学习序列中的远程依赖关系，在解决大规模问题时具有优势。同时，也没有对数据间的时空关系做任何假设，符合操作特征的独立性要求</a:t>
            </a:r>
            <a:endParaRPr lang="en-US" altLang="zh-CN" b="1" dirty="0"/>
          </a:p>
          <a:p>
            <a:r>
              <a:rPr lang="zh-CN" altLang="en-US" b="1" dirty="0"/>
              <a:t>注意力机制的描述</a:t>
            </a:r>
          </a:p>
          <a:p>
            <a:pPr>
              <a:buFont typeface="Arial" panose="020B0604020202020204" pitchFamily="34" charset="0"/>
              <a:buChar char="•"/>
            </a:pPr>
            <a:r>
              <a:rPr lang="zh-CN" altLang="en-US" b="1" dirty="0"/>
              <a:t>输入与输出</a:t>
            </a:r>
            <a:r>
              <a:rPr lang="zh-CN" altLang="en-US" dirty="0"/>
              <a:t>：注意力机制可以看作是将查询（</a:t>
            </a:r>
            <a:r>
              <a:rPr lang="en-US" altLang="zh-CN" dirty="0"/>
              <a:t>Query, Q</a:t>
            </a:r>
            <a:r>
              <a:rPr lang="zh-CN" altLang="en-US" dirty="0"/>
              <a:t>）和键</a:t>
            </a:r>
            <a:r>
              <a:rPr lang="en-US" altLang="zh-CN" dirty="0"/>
              <a:t>-</a:t>
            </a:r>
            <a:r>
              <a:rPr lang="zh-CN" altLang="en-US" dirty="0"/>
              <a:t>值对（</a:t>
            </a:r>
            <a:r>
              <a:rPr lang="en-US" altLang="zh-CN" dirty="0"/>
              <a:t>Key-Value, K-V</a:t>
            </a:r>
            <a:r>
              <a:rPr lang="zh-CN" altLang="en-US" dirty="0"/>
              <a:t>）映射到输出矩阵的一个过程。公式</a:t>
            </a:r>
            <a:r>
              <a:rPr lang="en-US" altLang="zh-CN" dirty="0"/>
              <a:t>(9)</a:t>
            </a:r>
            <a:r>
              <a:rPr lang="zh-CN" altLang="en-US" dirty="0"/>
              <a:t>描述了这一过程。</a:t>
            </a:r>
          </a:p>
          <a:p>
            <a:pPr>
              <a:buFont typeface="Arial" panose="020B0604020202020204" pitchFamily="34" charset="0"/>
              <a:buChar char="•"/>
            </a:pPr>
            <a:r>
              <a:rPr lang="en-US" altLang="zh-CN" b="1" dirty="0"/>
              <a:t>Attention</a:t>
            </a:r>
            <a:r>
              <a:rPr lang="zh-CN" altLang="en-US" b="1" dirty="0"/>
              <a:t>公式</a:t>
            </a:r>
            <a:r>
              <a:rPr lang="en-US" altLang="zh-CN" b="1" dirty="0"/>
              <a:t>9</a:t>
            </a:r>
            <a:r>
              <a:rPr lang="zh-CN" altLang="en-US" dirty="0"/>
              <a:t>： </a:t>
            </a:r>
            <a:r>
              <a:rPr lang="en-US" altLang="zh-CN" b="1" dirty="0"/>
              <a:t>Q</a:t>
            </a:r>
            <a:r>
              <a:rPr lang="zh-CN" altLang="en-US" b="1" dirty="0"/>
              <a:t>（查询）</a:t>
            </a:r>
            <a:r>
              <a:rPr lang="zh-CN" altLang="en-US" dirty="0"/>
              <a:t>：表示要查找的内容。</a:t>
            </a:r>
            <a:r>
              <a:rPr lang="en-US" altLang="zh-CN" b="1" dirty="0"/>
              <a:t>K</a:t>
            </a:r>
            <a:r>
              <a:rPr lang="zh-CN" altLang="en-US" b="1" dirty="0"/>
              <a:t>（键）</a:t>
            </a:r>
            <a:r>
              <a:rPr lang="zh-CN" altLang="en-US" dirty="0"/>
              <a:t>：表示参考的内容。</a:t>
            </a:r>
            <a:r>
              <a:rPr lang="en-US" altLang="zh-CN" b="1" dirty="0"/>
              <a:t>V</a:t>
            </a:r>
            <a:r>
              <a:rPr lang="zh-CN" altLang="en-US" b="1" dirty="0"/>
              <a:t>（值）</a:t>
            </a:r>
            <a:r>
              <a:rPr lang="zh-CN" altLang="en-US" dirty="0"/>
              <a:t>：表示需要加权求和的内容。</a:t>
            </a:r>
            <a:r>
              <a:rPr lang="en-US" altLang="zh-CN" b="1" dirty="0" err="1"/>
              <a:t>Softmax</a:t>
            </a:r>
            <a:r>
              <a:rPr lang="zh-CN" altLang="en-US" dirty="0"/>
              <a:t>：用于计算权重，权重越大表示</a:t>
            </a:r>
            <a:r>
              <a:rPr lang="en-US" altLang="zh-CN" dirty="0"/>
              <a:t>Q</a:t>
            </a:r>
            <a:r>
              <a:rPr lang="zh-CN" altLang="en-US" dirty="0"/>
              <a:t>和</a:t>
            </a:r>
            <a:r>
              <a:rPr lang="en-US" altLang="zh-CN" dirty="0"/>
              <a:t>K</a:t>
            </a:r>
            <a:r>
              <a:rPr lang="zh-CN" altLang="en-US" dirty="0"/>
              <a:t>之间的匹配度越高。</a:t>
            </a:r>
            <a:r>
              <a:rPr lang="en-US" altLang="zh-CN" dirty="0" err="1"/>
              <a:t>Softmax</a:t>
            </a:r>
            <a:r>
              <a:rPr lang="zh-CN" altLang="en-US" dirty="0"/>
              <a:t>函数将所有权重归一化为一个概率分布。</a:t>
            </a:r>
          </a:p>
          <a:p>
            <a:r>
              <a:rPr lang="en-US" altLang="zh-CN" b="1" dirty="0"/>
              <a:t>3. </a:t>
            </a:r>
            <a:r>
              <a:rPr lang="zh-CN" altLang="en-US" b="1" dirty="0"/>
              <a:t>多头注意力机制（</a:t>
            </a:r>
            <a:r>
              <a:rPr lang="en-US" altLang="zh-CN" b="1" dirty="0" err="1"/>
              <a:t>Multihead</a:t>
            </a:r>
            <a:r>
              <a:rPr lang="en-US" altLang="zh-CN" b="1" dirty="0"/>
              <a:t> Attention</a:t>
            </a:r>
            <a:r>
              <a:rPr lang="zh-CN" altLang="en-US" b="1" dirty="0"/>
              <a:t>）</a:t>
            </a:r>
          </a:p>
          <a:p>
            <a:pPr>
              <a:buFont typeface="Arial" panose="020B0604020202020204" pitchFamily="34" charset="0"/>
              <a:buChar char="•"/>
            </a:pPr>
            <a:r>
              <a:rPr lang="zh-CN" altLang="en-US" b="1" dirty="0"/>
              <a:t>概念</a:t>
            </a:r>
            <a:r>
              <a:rPr lang="zh-CN" altLang="en-US" dirty="0"/>
              <a:t>：多头注意力机制通过引入多个注意力头（</a:t>
            </a:r>
            <a:r>
              <a:rPr lang="en-US" altLang="zh-CN" dirty="0"/>
              <a:t>head</a:t>
            </a:r>
            <a:r>
              <a:rPr lang="zh-CN" altLang="en-US" dirty="0"/>
              <a:t>），允许模型从不同的子空间中并行地关注不同部分的信息。这种机制能够捕捉更丰富的特征并且有效地处理序列中的复杂关系。</a:t>
            </a:r>
            <a:r>
              <a:rPr lang="en-US" altLang="zh-CN" b="1" dirty="0" err="1"/>
              <a:t>W_i^Q</a:t>
            </a:r>
            <a:r>
              <a:rPr lang="en-US" altLang="zh-CN" b="1" dirty="0"/>
              <a:t>, </a:t>
            </a:r>
            <a:r>
              <a:rPr lang="en-US" altLang="zh-CN" b="1" dirty="0" err="1"/>
              <a:t>W_i^K</a:t>
            </a:r>
            <a:r>
              <a:rPr lang="en-US" altLang="zh-CN" b="1" dirty="0"/>
              <a:t>, </a:t>
            </a:r>
            <a:r>
              <a:rPr lang="en-US" altLang="zh-CN" b="1" dirty="0" err="1"/>
              <a:t>W_i^V</a:t>
            </a:r>
            <a:r>
              <a:rPr lang="zh-CN" altLang="en-US" dirty="0"/>
              <a:t>：是学习得到的权重矩阵，用于在每个头中分别对</a:t>
            </a:r>
            <a:r>
              <a:rPr lang="en-US" altLang="zh-CN" dirty="0"/>
              <a:t>Q</a:t>
            </a:r>
            <a:r>
              <a:rPr lang="zh-CN" altLang="en-US" dirty="0"/>
              <a:t>、</a:t>
            </a:r>
            <a:r>
              <a:rPr lang="en-US" altLang="zh-CN" dirty="0"/>
              <a:t>K</a:t>
            </a:r>
            <a:r>
              <a:rPr lang="zh-CN" altLang="en-US" dirty="0"/>
              <a:t>、</a:t>
            </a:r>
            <a:r>
              <a:rPr lang="en-US" altLang="zh-CN" dirty="0"/>
              <a:t>V</a:t>
            </a:r>
            <a:r>
              <a:rPr lang="zh-CN" altLang="en-US" dirty="0"/>
              <a:t>进行线性变换。</a:t>
            </a:r>
            <a:r>
              <a:rPr lang="en-US" altLang="zh-CN" b="1" dirty="0" err="1"/>
              <a:t>Concat</a:t>
            </a:r>
            <a:r>
              <a:rPr lang="zh-CN" altLang="en-US" dirty="0"/>
              <a:t>：表示将多个注意力头的输出连接起来，再乘以权重矩阵 </a:t>
            </a:r>
            <a:r>
              <a:rPr lang="en-US" altLang="zh-CN" dirty="0"/>
              <a:t>WOW^OWO </a:t>
            </a:r>
            <a:r>
              <a:rPr lang="zh-CN" altLang="en-US" dirty="0"/>
              <a:t>得到最终的输出。</a:t>
            </a:r>
            <a:r>
              <a:rPr lang="zh-CN" altLang="en-US" b="1" dirty="0"/>
              <a:t>优点</a:t>
            </a:r>
            <a:r>
              <a:rPr lang="zh-CN" altLang="en-US" dirty="0"/>
              <a:t>：通过多头注意力机制，模型能够从不同的表示子空间中学习并组合来自多个头的不同信息，这对于捕捉复杂的</a:t>
            </a:r>
            <a:r>
              <a:rPr lang="en-US" altLang="zh-CN" dirty="0"/>
              <a:t>JSSP</a:t>
            </a:r>
            <a:r>
              <a:rPr lang="zh-CN" altLang="en-US" dirty="0"/>
              <a:t>特征非常有效。</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1380994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变压器的编码器结构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所示，左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编码过程以并行矩阵计算为主，加快了</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变压器的运行速度。输入矩阵</a:t>
            </a:r>
            <a:r>
              <a:rPr lang="en-US" altLang="zh-CN" b="0" i="0" dirty="0">
                <a:solidFill>
                  <a:srgbClr val="000000"/>
                </a:solidFill>
                <a:effectLst/>
                <a:latin typeface="微软雅黑" panose="020B0503020204020204" pitchFamily="34" charset="-122"/>
                <a:ea typeface="微软雅黑" panose="020B0503020204020204" pitchFamily="34" charset="-122"/>
              </a:rPr>
              <a:t>X </a:t>
            </a:r>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a:solidFill>
                  <a:srgbClr val="000000"/>
                </a:solidFill>
                <a:effectLst/>
                <a:latin typeface="微软雅黑" panose="020B0503020204020204" pitchFamily="34" charset="-122"/>
                <a:ea typeface="微软雅黑" panose="020B0503020204020204" pitchFamily="34" charset="-122"/>
              </a:rPr>
              <a:t>n</a:t>
            </a:r>
            <a:r>
              <a:rPr lang="zh-CN" altLang="en-US" b="0" i="0" dirty="0">
                <a:solidFill>
                  <a:srgbClr val="000000"/>
                </a:solidFill>
                <a:effectLst/>
                <a:latin typeface="微软雅黑" panose="020B0503020204020204" pitchFamily="34" charset="-122"/>
                <a:ea typeface="微软雅黑" panose="020B0503020204020204" pitchFamily="34" charset="-122"/>
              </a:rPr>
              <a:t>是输入序列的长度，</a:t>
            </a:r>
            <a:r>
              <a:rPr lang="en-US" altLang="zh-CN" b="0" i="0" dirty="0" err="1">
                <a:solidFill>
                  <a:srgbClr val="000000"/>
                </a:solidFill>
                <a:effectLst/>
                <a:latin typeface="微软雅黑" panose="020B0503020204020204" pitchFamily="34" charset="-122"/>
                <a:ea typeface="微软雅黑" panose="020B0503020204020204" pitchFamily="34" charset="-122"/>
              </a:rPr>
              <a:t>dmodel</a:t>
            </a:r>
            <a:r>
              <a:rPr lang="zh-CN" altLang="en-US" b="0" i="0" dirty="0">
                <a:solidFill>
                  <a:srgbClr val="000000"/>
                </a:solidFill>
                <a:effectLst/>
                <a:latin typeface="微软雅黑" panose="020B0503020204020204" pitchFamily="34" charset="-122"/>
                <a:ea typeface="微软雅黑" panose="020B0503020204020204" pitchFamily="34" charset="-122"/>
              </a:rPr>
              <a:t>是控制模型大小的超参数</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使用</a:t>
            </a:r>
            <a:r>
              <a:rPr lang="en-US" altLang="zh-CN" b="0" i="0" dirty="0">
                <a:solidFill>
                  <a:srgbClr val="000000"/>
                </a:solidFill>
                <a:effectLst/>
                <a:latin typeface="微软雅黑" panose="020B0503020204020204" pitchFamily="34" charset="-122"/>
                <a:ea typeface="微软雅黑" panose="020B0503020204020204" pitchFamily="34" charset="-122"/>
              </a:rPr>
              <a:t>Nen</a:t>
            </a:r>
            <a:r>
              <a:rPr lang="zh-CN" altLang="en-US" b="0" i="0" dirty="0">
                <a:solidFill>
                  <a:srgbClr val="000000"/>
                </a:solidFill>
                <a:effectLst/>
                <a:latin typeface="微软雅黑" panose="020B0503020204020204" pitchFamily="34" charset="-122"/>
                <a:ea typeface="微软雅黑" panose="020B0503020204020204" pitchFamily="34" charset="-122"/>
              </a:rPr>
              <a:t>相同编码器层的堆栈进行更新。每一层有两个子层</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一个多头注意层和一个全连接前馈网络</a:t>
            </a:r>
            <a:r>
              <a:rPr lang="en-US" altLang="zh-CN" b="0" i="0" dirty="0">
                <a:solidFill>
                  <a:srgbClr val="000000"/>
                </a:solidFill>
                <a:effectLst/>
                <a:latin typeface="微软雅黑" panose="020B0503020204020204" pitchFamily="34" charset="-122"/>
                <a:ea typeface="微软雅黑" panose="020B0503020204020204" pitchFamily="34" charset="-122"/>
              </a:rPr>
              <a:t>(FNN)</a:t>
            </a:r>
            <a:r>
              <a:rPr lang="zh-CN" altLang="en-US" b="0" i="0" dirty="0">
                <a:solidFill>
                  <a:srgbClr val="000000"/>
                </a:solidFill>
                <a:effectLst/>
                <a:latin typeface="微软雅黑" panose="020B0503020204020204" pitchFamily="34" charset="-122"/>
                <a:ea typeface="微软雅黑" panose="020B0503020204020204" pitchFamily="34" charset="-122"/>
              </a:rPr>
              <a:t>。每个子层之后都有一个剩余连接和一个层规范化。对于第一层，</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矩阵都来自输入矩阵</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对于后续层，它们来自前一层的输出。最后一个编码器层的输出是编码矩阵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，其中每一行</a:t>
            </a:r>
            <a:r>
              <a:rPr lang="en-US" altLang="zh-CN" b="0" i="0" dirty="0">
                <a:solidFill>
                  <a:srgbClr val="000000"/>
                </a:solidFill>
                <a:effectLst/>
                <a:latin typeface="微软雅黑" panose="020B0503020204020204" pitchFamily="34" charset="-122"/>
                <a:ea typeface="微软雅黑" panose="020B0503020204020204" pitchFamily="34" charset="-122"/>
              </a:rPr>
              <a:t>zi</a:t>
            </a:r>
            <a:r>
              <a:rPr lang="zh-CN" altLang="en-US" b="0" i="0" dirty="0">
                <a:solidFill>
                  <a:srgbClr val="000000"/>
                </a:solidFill>
                <a:effectLst/>
                <a:latin typeface="微软雅黑" panose="020B0503020204020204" pitchFamily="34" charset="-122"/>
                <a:ea typeface="微软雅黑" panose="020B0503020204020204" pitchFamily="34" charset="-122"/>
              </a:rPr>
              <a:t>表示一个操作的编码特征。最后，使用所有操作特征的平均值作为聚合的嵌入</a:t>
            </a:r>
            <a:r>
              <a:rPr lang="en-US" altLang="zh-CN" b="0" i="0" dirty="0">
                <a:solidFill>
                  <a:srgbClr val="000000"/>
                </a:solidFill>
                <a:effectLst/>
                <a:latin typeface="微软雅黑" panose="020B0503020204020204" pitchFamily="34" charset="-122"/>
                <a:ea typeface="微软雅黑" panose="020B0503020204020204" pitchFamily="34" charset="-122"/>
              </a:rPr>
              <a:t>¯Z</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extLst>
      <p:ext uri="{BB962C8B-B14F-4D97-AF65-F5344CB8AC3E}">
        <p14:creationId xmlns:p14="http://schemas.microsoft.com/office/powerpoint/2010/main" val="1020054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在解码过程中，代理选择一个动作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可行操作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，并在每个单位时间步长进行状态转换。对于</a:t>
            </a:r>
            <a:r>
              <a:rPr lang="en-US" altLang="zh-CN" b="0" i="0" dirty="0">
                <a:solidFill>
                  <a:srgbClr val="000000"/>
                </a:solidFill>
                <a:effectLst/>
                <a:latin typeface="微软雅黑" panose="020B0503020204020204" pitchFamily="34" charset="-122"/>
                <a:ea typeface="微软雅黑" panose="020B0503020204020204" pitchFamily="34" charset="-122"/>
              </a:rPr>
              <a:t>seq2seq</a:t>
            </a:r>
            <a:r>
              <a:rPr lang="zh-CN" altLang="en-US" b="0" i="0" dirty="0">
                <a:solidFill>
                  <a:srgbClr val="000000"/>
                </a:solidFill>
                <a:effectLst/>
                <a:latin typeface="微软雅黑" panose="020B0503020204020204" pitchFamily="34" charset="-122"/>
                <a:ea typeface="微软雅黑" panose="020B0503020204020204" pitchFamily="34" charset="-122"/>
              </a:rPr>
              <a:t>框架，状态通常包含前一个时间步骤的输出和上下文。该解码器基于点积注意机制</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所以状态可以用</a:t>
            </a:r>
            <a:r>
              <a:rPr lang="en-US" altLang="zh-CN" b="0" i="0" dirty="0">
                <a:solidFill>
                  <a:srgbClr val="000000"/>
                </a:solidFill>
                <a:effectLst/>
                <a:latin typeface="微软雅黑" panose="020B0503020204020204" pitchFamily="34" charset="-122"/>
                <a:ea typeface="微软雅黑" panose="020B0503020204020204" pitchFamily="34" charset="-122"/>
              </a:rPr>
              <a:t>(Q, K, V, mask)</a:t>
            </a:r>
            <a:r>
              <a:rPr lang="zh-CN" altLang="en-US" b="0" i="0" dirty="0">
                <a:solidFill>
                  <a:srgbClr val="000000"/>
                </a:solidFill>
                <a:effectLst/>
                <a:latin typeface="微软雅黑" panose="020B0503020204020204" pitchFamily="34" charset="-122"/>
                <a:ea typeface="微软雅黑" panose="020B0503020204020204" pitchFamily="34" charset="-122"/>
              </a:rPr>
              <a:t>表示。解码循环发生</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所示，右</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。在每个时间步长</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，解码器根据前一个输出</a:t>
            </a:r>
            <a:r>
              <a:rPr lang="en-US" altLang="zh-CN" b="0" i="0" dirty="0">
                <a:solidFill>
                  <a:srgbClr val="000000"/>
                </a:solidFill>
                <a:effectLst/>
                <a:latin typeface="微软雅黑" panose="020B0503020204020204" pitchFamily="34" charset="-122"/>
                <a:ea typeface="微软雅黑" panose="020B0503020204020204" pitchFamily="34" charset="-122"/>
              </a:rPr>
              <a:t>πt - 1</a:t>
            </a:r>
            <a:r>
              <a:rPr lang="zh-CN" altLang="en-US" b="0" i="0" dirty="0">
                <a:solidFill>
                  <a:srgbClr val="000000"/>
                </a:solidFill>
                <a:effectLst/>
                <a:latin typeface="微软雅黑" panose="020B0503020204020204" pitchFamily="34" charset="-122"/>
                <a:ea typeface="微软雅黑" panose="020B0503020204020204" pitchFamily="34" charset="-122"/>
              </a:rPr>
              <a:t>、编码矩阵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和从环境中获取的附加信息输出一个运算指标</a:t>
            </a:r>
            <a:r>
              <a:rPr lang="en-US" altLang="zh-CN" b="0" i="0" dirty="0">
                <a:solidFill>
                  <a:srgbClr val="000000"/>
                </a:solidFill>
                <a:effectLst/>
                <a:latin typeface="微软雅黑" panose="020B0503020204020204" pitchFamily="34" charset="-122"/>
                <a:ea typeface="微软雅黑" panose="020B0503020204020204" pitchFamily="34" charset="-122"/>
              </a:rPr>
              <a:t>πt</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首先，从矩阵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中选择一个节点嵌入</a:t>
            </a:r>
            <a:r>
              <a:rPr lang="en-US" altLang="zh-CN" b="0" i="0" dirty="0">
                <a:solidFill>
                  <a:srgbClr val="000000"/>
                </a:solidFill>
                <a:effectLst/>
                <a:latin typeface="微软雅黑" panose="020B0503020204020204" pitchFamily="34" charset="-122"/>
                <a:ea typeface="微软雅黑" panose="020B0503020204020204" pitchFamily="34" charset="-122"/>
              </a:rPr>
              <a:t>zπt−1</a:t>
            </a:r>
            <a:r>
              <a:rPr lang="zh-CN" altLang="en-US" b="0" i="0" dirty="0">
                <a:solidFill>
                  <a:srgbClr val="000000"/>
                </a:solidFill>
                <a:effectLst/>
                <a:latin typeface="微软雅黑" panose="020B0503020204020204" pitchFamily="34" charset="-122"/>
                <a:ea typeface="微软雅黑" panose="020B0503020204020204" pitchFamily="34" charset="-122"/>
              </a:rPr>
              <a:t>表示之前的输出</a:t>
            </a:r>
            <a:r>
              <a:rPr lang="en-US" altLang="zh-CN" b="0" i="0" dirty="0">
                <a:solidFill>
                  <a:srgbClr val="000000"/>
                </a:solidFill>
                <a:effectLst/>
                <a:latin typeface="微软雅黑" panose="020B0503020204020204" pitchFamily="34" charset="-122"/>
                <a:ea typeface="微软雅黑" panose="020B0503020204020204" pitchFamily="34" charset="-122"/>
              </a:rPr>
              <a:t>πt−1</a:t>
            </a:r>
            <a:r>
              <a:rPr lang="zh-CN" altLang="en-US" b="0" i="0" dirty="0">
                <a:solidFill>
                  <a:srgbClr val="000000"/>
                </a:solidFill>
                <a:effectLst/>
                <a:latin typeface="微软雅黑" panose="020B0503020204020204" pitchFamily="34" charset="-122"/>
                <a:ea typeface="微软雅黑" panose="020B0503020204020204" pitchFamily="34" charset="-122"/>
              </a:rPr>
              <a:t>，然后将聚合后的嵌入</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与</a:t>
            </a:r>
            <a:r>
              <a:rPr lang="en-US" altLang="zh-CN" b="0" i="0" dirty="0">
                <a:solidFill>
                  <a:srgbClr val="000000"/>
                </a:solidFill>
                <a:effectLst/>
                <a:latin typeface="微软雅黑" panose="020B0503020204020204" pitchFamily="34" charset="-122"/>
                <a:ea typeface="微软雅黑" panose="020B0503020204020204" pitchFamily="34" charset="-122"/>
              </a:rPr>
              <a:t>zπt−1(</a:t>
            </a:r>
            <a:r>
              <a:rPr lang="zh-CN" altLang="en-US" b="0" i="0" dirty="0">
                <a:solidFill>
                  <a:srgbClr val="000000"/>
                </a:solidFill>
                <a:effectLst/>
                <a:latin typeface="微软雅黑" panose="020B0503020204020204" pitchFamily="34" charset="-122"/>
                <a:ea typeface="微软雅黑" panose="020B0503020204020204" pitchFamily="34" charset="-122"/>
              </a:rPr>
              <a:t>第一步</a:t>
            </a:r>
            <a:r>
              <a:rPr lang="en-US" altLang="zh-CN" b="0" i="0" dirty="0">
                <a:solidFill>
                  <a:srgbClr val="000000"/>
                </a:solidFill>
                <a:effectLst/>
                <a:latin typeface="微软雅黑" panose="020B0503020204020204" pitchFamily="34" charset="-122"/>
                <a:ea typeface="微软雅黑" panose="020B0503020204020204" pitchFamily="34" charset="-122"/>
              </a:rPr>
              <a:t>zπt−1 = </a:t>
            </a:r>
            <a:r>
              <a:rPr lang="en-US" altLang="zh-CN" b="0" i="0" dirty="0" err="1">
                <a:solidFill>
                  <a:srgbClr val="000000"/>
                </a:solidFill>
                <a:effectLst/>
                <a:latin typeface="微软雅黑" panose="020B0503020204020204" pitchFamily="34" charset="-122"/>
                <a:ea typeface="微软雅黑" panose="020B0503020204020204" pitchFamily="34" charset="-122"/>
              </a:rPr>
              <a:t>zstart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横向连接，形成上下文嵌入</a:t>
            </a:r>
            <a:r>
              <a:rPr lang="en-US" altLang="zh-CN" b="0" i="0" dirty="0">
                <a:solidFill>
                  <a:srgbClr val="000000"/>
                </a:solidFill>
                <a:effectLst/>
                <a:latin typeface="微软雅黑" panose="020B0503020204020204" pitchFamily="34" charset="-122"/>
                <a:ea typeface="微软雅黑" panose="020B0503020204020204" pitchFamily="34" charset="-122"/>
              </a:rPr>
              <a:t>Ct[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(12)]</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上下文嵌入既反映调度问题的总体特征</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，又反映当前解码状态</a:t>
            </a:r>
            <a:r>
              <a:rPr lang="en-US" altLang="zh-CN" b="0" i="0" dirty="0">
                <a:solidFill>
                  <a:srgbClr val="000000"/>
                </a:solidFill>
                <a:effectLst/>
                <a:latin typeface="微软雅黑" panose="020B0503020204020204" pitchFamily="34" charset="-122"/>
                <a:ea typeface="微软雅黑" panose="020B0503020204020204" pitchFamily="34" charset="-122"/>
              </a:rPr>
              <a:t>(zπt−1)</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它将被用作注意力函数</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中的查询，以产生该时间步长的输出</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extLst>
      <p:ext uri="{BB962C8B-B14F-4D97-AF65-F5344CB8AC3E}">
        <p14:creationId xmlns:p14="http://schemas.microsoft.com/office/powerpoint/2010/main" val="618803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随着调度的不断推进，调度环境也在不断变化。模型仅根据调度过程开始时获得的静态信息进行决策是很费力的。因此，在矩阵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中添加一些额外的信息来支持模型的决策。</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定义为候选集。当一个操作准备好被处理时，它被附加到</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err="1">
                <a:solidFill>
                  <a:srgbClr val="000000"/>
                </a:solidFill>
                <a:effectLst/>
                <a:latin typeface="微软雅黑" panose="020B0503020204020204" pitchFamily="34" charset="-122"/>
                <a:ea typeface="微软雅黑" panose="020B0503020204020204" pitchFamily="34" charset="-122"/>
              </a:rPr>
              <a:t>ojh</a:t>
            </a:r>
            <a:r>
              <a:rPr lang="zh-CN" altLang="en-US" b="0" i="0" dirty="0">
                <a:solidFill>
                  <a:srgbClr val="000000"/>
                </a:solidFill>
                <a:effectLst/>
                <a:latin typeface="微软雅黑" panose="020B0503020204020204" pitchFamily="34" charset="-122"/>
                <a:ea typeface="微软雅黑" panose="020B0503020204020204" pitchFamily="34" charset="-122"/>
              </a:rPr>
              <a:t>操作的归一化最早开始时间</a:t>
            </a:r>
            <a:r>
              <a:rPr lang="en-US" altLang="zh-CN" b="0" i="0" dirty="0" err="1">
                <a:solidFill>
                  <a:srgbClr val="000000"/>
                </a:solidFill>
                <a:effectLst/>
                <a:latin typeface="微软雅黑" panose="020B0503020204020204" pitchFamily="34" charset="-122"/>
                <a:ea typeface="微软雅黑" panose="020B0503020204020204" pitchFamily="34" charset="-122"/>
              </a:rPr>
              <a:t>ESt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ih</a:t>
            </a:r>
            <a:r>
              <a:rPr lang="zh-CN" altLang="en-US" b="0" i="0" dirty="0">
                <a:solidFill>
                  <a:srgbClr val="000000"/>
                </a:solidFill>
                <a:effectLst/>
                <a:latin typeface="微软雅黑" panose="020B0503020204020204" pitchFamily="34" charset="-122"/>
                <a:ea typeface="微软雅黑" panose="020B0503020204020204" pitchFamily="34" charset="-122"/>
              </a:rPr>
              <a:t>和结束时间</a:t>
            </a:r>
            <a:r>
              <a:rPr lang="en-US" altLang="zh-CN" b="0" i="0" dirty="0" err="1">
                <a:solidFill>
                  <a:srgbClr val="000000"/>
                </a:solidFill>
                <a:effectLst/>
                <a:latin typeface="微软雅黑" panose="020B0503020204020204" pitchFamily="34" charset="-122"/>
                <a:ea typeface="微软雅黑" panose="020B0503020204020204" pitchFamily="34" charset="-122"/>
              </a:rPr>
              <a:t>EFt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ih</a:t>
            </a:r>
            <a:r>
              <a:rPr lang="zh-CN" altLang="en-US" b="0" i="0" dirty="0">
                <a:solidFill>
                  <a:srgbClr val="000000"/>
                </a:solidFill>
                <a:effectLst/>
                <a:latin typeface="微软雅黑" panose="020B0503020204020204" pitchFamily="34" charset="-122"/>
                <a:ea typeface="微软雅黑" panose="020B0503020204020204" pitchFamily="34" charset="-122"/>
              </a:rPr>
              <a:t>作为附加信息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如果</a:t>
            </a:r>
            <a:r>
              <a:rPr lang="en-US" altLang="zh-CN" b="0" i="0" dirty="0" err="1">
                <a:solidFill>
                  <a:srgbClr val="000000"/>
                </a:solidFill>
                <a:effectLst/>
                <a:latin typeface="微软雅黑" panose="020B0503020204020204" pitchFamily="34" charset="-122"/>
                <a:ea typeface="微软雅黑" panose="020B0503020204020204" pitchFamily="34" charset="-122"/>
              </a:rPr>
              <a:t>ojh</a:t>
            </a:r>
            <a:r>
              <a:rPr lang="en-US" altLang="zh-CN" b="0" i="0" dirty="0">
                <a:solidFill>
                  <a:srgbClr val="000000"/>
                </a:solidFill>
                <a:effectLst/>
                <a:latin typeface="微软雅黑" panose="020B0503020204020204" pitchFamily="34" charset="-122"/>
                <a:ea typeface="微软雅黑" panose="020B0503020204020204" pitchFamily="34" charset="-122"/>
              </a:rPr>
              <a:t>∈/ OC, </a:t>
            </a:r>
            <a:r>
              <a:rPr lang="en-US" altLang="zh-CN" b="0" i="0" dirty="0" err="1">
                <a:solidFill>
                  <a:srgbClr val="000000"/>
                </a:solidFill>
                <a:effectLst/>
                <a:latin typeface="微软雅黑" panose="020B0503020204020204" pitchFamily="34" charset="-122"/>
                <a:ea typeface="微软雅黑" panose="020B0503020204020204" pitchFamily="34" charset="-122"/>
              </a:rPr>
              <a:t>ESt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jh</a:t>
            </a:r>
            <a:r>
              <a:rPr lang="en-US" altLang="zh-CN" b="0" i="0" dirty="0">
                <a:solidFill>
                  <a:srgbClr val="000000"/>
                </a:solidFill>
                <a:effectLst/>
                <a:latin typeface="微软雅黑" panose="020B0503020204020204" pitchFamily="34" charset="-122"/>
                <a:ea typeface="微软雅黑" panose="020B0503020204020204" pitchFamily="34" charset="-122"/>
              </a:rPr>
              <a:t> = </a:t>
            </a:r>
            <a:r>
              <a:rPr lang="en-US" altLang="zh-CN" b="0" i="0" dirty="0" err="1">
                <a:solidFill>
                  <a:srgbClr val="000000"/>
                </a:solidFill>
                <a:effectLst/>
                <a:latin typeface="微软雅黑" panose="020B0503020204020204" pitchFamily="34" charset="-122"/>
                <a:ea typeface="微软雅黑" panose="020B0503020204020204" pitchFamily="34" charset="-122"/>
              </a:rPr>
              <a:t>EFt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jh</a:t>
            </a:r>
            <a:r>
              <a:rPr lang="en-US" altLang="zh-CN" b="0" i="0" dirty="0">
                <a:solidFill>
                  <a:srgbClr val="000000"/>
                </a:solidFill>
                <a:effectLst/>
                <a:latin typeface="微软雅黑" panose="020B0503020204020204" pitchFamily="34" charset="-122"/>
                <a:ea typeface="微软雅黑" panose="020B0503020204020204" pitchFamily="34" charset="-122"/>
              </a:rPr>
              <a:t> = 0)</a:t>
            </a:r>
            <a:r>
              <a:rPr lang="zh-CN" altLang="en-US" b="0" i="0" dirty="0">
                <a:solidFill>
                  <a:srgbClr val="000000"/>
                </a:solidFill>
                <a:effectLst/>
                <a:latin typeface="微软雅黑" panose="020B0503020204020204" pitchFamily="34" charset="-122"/>
                <a:ea typeface="微软雅黑" panose="020B0503020204020204" pitchFamily="34" charset="-122"/>
              </a:rPr>
              <a:t>，将这两条附加信息添加到</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所示的矩阵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中，修改后的矩阵</a:t>
            </a:r>
            <a:r>
              <a:rPr lang="en-US" altLang="zh-CN" b="0" i="0" dirty="0">
                <a:solidFill>
                  <a:srgbClr val="000000"/>
                </a:solidFill>
                <a:effectLst/>
                <a:latin typeface="微软雅黑" panose="020B0503020204020204" pitchFamily="34" charset="-122"/>
                <a:ea typeface="微软雅黑" panose="020B0503020204020204" pitchFamily="34" charset="-122"/>
              </a:rPr>
              <a:t>Z∁= {z1∁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zn</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可视为注意函数</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中的键</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和值</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解码器也由一堆</a:t>
            </a:r>
            <a:r>
              <a:rPr lang="en-US" altLang="zh-CN" b="0" i="0" dirty="0" err="1">
                <a:solidFill>
                  <a:srgbClr val="000000"/>
                </a:solidFill>
                <a:effectLst/>
                <a:latin typeface="微软雅黑" panose="020B0503020204020204" pitchFamily="34" charset="-122"/>
                <a:ea typeface="微软雅黑" panose="020B0503020204020204" pitchFamily="34" charset="-122"/>
              </a:rPr>
              <a:t>Nde</a:t>
            </a:r>
            <a:r>
              <a:rPr lang="zh-CN" altLang="en-US" b="0" i="0" dirty="0">
                <a:solidFill>
                  <a:srgbClr val="000000"/>
                </a:solidFill>
                <a:effectLst/>
                <a:latin typeface="微软雅黑" panose="020B0503020204020204" pitchFamily="34" charset="-122"/>
                <a:ea typeface="微软雅黑" panose="020B0503020204020204" pitchFamily="34" charset="-122"/>
              </a:rPr>
              <a:t>相同的层组成。它的结构与编码器的结构相似。在解码过程中，</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Ct</a:t>
            </a:r>
            <a:r>
              <a:rPr lang="zh-CN" altLang="en-US" b="0" i="0" dirty="0">
                <a:solidFill>
                  <a:srgbClr val="000000"/>
                </a:solidFill>
                <a:effectLst/>
                <a:latin typeface="微软雅黑" panose="020B0503020204020204" pitchFamily="34" charset="-122"/>
                <a:ea typeface="微软雅黑" panose="020B0503020204020204" pitchFamily="34" charset="-122"/>
              </a:rPr>
              <a:t>首先通过矩阵</a:t>
            </a:r>
            <a:r>
              <a:rPr lang="en-US" altLang="zh-CN" b="0" i="0" dirty="0">
                <a:solidFill>
                  <a:srgbClr val="000000"/>
                </a:solidFill>
                <a:effectLst/>
                <a:latin typeface="微软雅黑" panose="020B0503020204020204" pitchFamily="34" charset="-122"/>
                <a:ea typeface="微软雅黑" panose="020B0503020204020204" pitchFamily="34" charset="-122"/>
              </a:rPr>
              <a:t>WQ, W 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WV</a:t>
            </a:r>
            <a:r>
              <a:rPr lang="zh-CN" altLang="en-US" b="0" i="0" dirty="0">
                <a:solidFill>
                  <a:srgbClr val="000000"/>
                </a:solidFill>
                <a:effectLst/>
                <a:latin typeface="微软雅黑" panose="020B0503020204020204" pitchFamily="34" charset="-122"/>
                <a:ea typeface="微软雅黑" panose="020B0503020204020204" pitchFamily="34" charset="-122"/>
              </a:rPr>
              <a:t>投影到</a:t>
            </a:r>
            <a:r>
              <a:rPr lang="en-US" altLang="zh-CN" b="0" i="0" dirty="0">
                <a:solidFill>
                  <a:srgbClr val="000000"/>
                </a:solidFill>
                <a:effectLst/>
                <a:latin typeface="微软雅黑" panose="020B0503020204020204" pitchFamily="34" charset="-122"/>
                <a:ea typeface="微软雅黑" panose="020B0503020204020204" pitchFamily="34" charset="-122"/>
              </a:rPr>
              <a:t>dk = </a:t>
            </a:r>
            <a:r>
              <a:rPr lang="en-US" altLang="zh-CN" b="0" i="0" dirty="0" err="1">
                <a:solidFill>
                  <a:srgbClr val="000000"/>
                </a:solidFill>
                <a:effectLst/>
                <a:latin typeface="微软雅黑" panose="020B0503020204020204" pitchFamily="34" charset="-122"/>
                <a:ea typeface="微软雅黑" panose="020B0503020204020204" pitchFamily="34" charset="-122"/>
              </a:rPr>
              <a:t>dmodel</a:t>
            </a:r>
            <a:r>
              <a:rPr lang="en-US" altLang="zh-CN" b="0" i="0" dirty="0">
                <a:solidFill>
                  <a:srgbClr val="000000"/>
                </a:solidFill>
                <a:effectLst/>
                <a:latin typeface="微软雅黑" panose="020B0503020204020204" pitchFamily="34" charset="-122"/>
                <a:ea typeface="微软雅黑" panose="020B0503020204020204" pitchFamily="34" charset="-122"/>
              </a:rPr>
              <a:t> M (M</a:t>
            </a:r>
            <a:r>
              <a:rPr lang="zh-CN" altLang="en-US" b="0" i="0" dirty="0">
                <a:solidFill>
                  <a:srgbClr val="000000"/>
                </a:solidFill>
                <a:effectLst/>
                <a:latin typeface="微软雅黑" panose="020B0503020204020204" pitchFamily="34" charset="-122"/>
                <a:ea typeface="微软雅黑" panose="020B0503020204020204" pitchFamily="34" charset="-122"/>
              </a:rPr>
              <a:t>是注意头的数量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维度，以便它们可以取点积。</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1764350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随着调度的不断推进，调度环境也在不断变化。模型仅根据调度过程开始时获得的静态信息进行决策是很费力的。因此，在矩阵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中添加一些额外的信息来支持模型的决策。</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定义为候选集。当一个操作准备好被处理时，它被附加到</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err="1">
                <a:solidFill>
                  <a:srgbClr val="000000"/>
                </a:solidFill>
                <a:effectLst/>
                <a:latin typeface="微软雅黑" panose="020B0503020204020204" pitchFamily="34" charset="-122"/>
                <a:ea typeface="微软雅黑" panose="020B0503020204020204" pitchFamily="34" charset="-122"/>
              </a:rPr>
              <a:t>ojh</a:t>
            </a:r>
            <a:r>
              <a:rPr lang="zh-CN" altLang="en-US" b="0" i="0" dirty="0">
                <a:solidFill>
                  <a:srgbClr val="000000"/>
                </a:solidFill>
                <a:effectLst/>
                <a:latin typeface="微软雅黑" panose="020B0503020204020204" pitchFamily="34" charset="-122"/>
                <a:ea typeface="微软雅黑" panose="020B0503020204020204" pitchFamily="34" charset="-122"/>
              </a:rPr>
              <a:t>操作的归一化最早开始时间</a:t>
            </a:r>
            <a:r>
              <a:rPr lang="en-US" altLang="zh-CN" b="0" i="0" dirty="0" err="1">
                <a:solidFill>
                  <a:srgbClr val="000000"/>
                </a:solidFill>
                <a:effectLst/>
                <a:latin typeface="微软雅黑" panose="020B0503020204020204" pitchFamily="34" charset="-122"/>
                <a:ea typeface="微软雅黑" panose="020B0503020204020204" pitchFamily="34" charset="-122"/>
              </a:rPr>
              <a:t>ESt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ih</a:t>
            </a:r>
            <a:r>
              <a:rPr lang="zh-CN" altLang="en-US" b="0" i="0" dirty="0">
                <a:solidFill>
                  <a:srgbClr val="000000"/>
                </a:solidFill>
                <a:effectLst/>
                <a:latin typeface="微软雅黑" panose="020B0503020204020204" pitchFamily="34" charset="-122"/>
                <a:ea typeface="微软雅黑" panose="020B0503020204020204" pitchFamily="34" charset="-122"/>
              </a:rPr>
              <a:t>和结束时间</a:t>
            </a:r>
            <a:r>
              <a:rPr lang="en-US" altLang="zh-CN" b="0" i="0" dirty="0" err="1">
                <a:solidFill>
                  <a:srgbClr val="000000"/>
                </a:solidFill>
                <a:effectLst/>
                <a:latin typeface="微软雅黑" panose="020B0503020204020204" pitchFamily="34" charset="-122"/>
                <a:ea typeface="微软雅黑" panose="020B0503020204020204" pitchFamily="34" charset="-122"/>
              </a:rPr>
              <a:t>EFt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ih</a:t>
            </a:r>
            <a:r>
              <a:rPr lang="zh-CN" altLang="en-US" b="0" i="0" dirty="0">
                <a:solidFill>
                  <a:srgbClr val="000000"/>
                </a:solidFill>
                <a:effectLst/>
                <a:latin typeface="微软雅黑" panose="020B0503020204020204" pitchFamily="34" charset="-122"/>
                <a:ea typeface="微软雅黑" panose="020B0503020204020204" pitchFamily="34" charset="-122"/>
              </a:rPr>
              <a:t>作为附加信息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如果</a:t>
            </a:r>
            <a:r>
              <a:rPr lang="en-US" altLang="zh-CN" b="0" i="0" dirty="0" err="1">
                <a:solidFill>
                  <a:srgbClr val="000000"/>
                </a:solidFill>
                <a:effectLst/>
                <a:latin typeface="微软雅黑" panose="020B0503020204020204" pitchFamily="34" charset="-122"/>
                <a:ea typeface="微软雅黑" panose="020B0503020204020204" pitchFamily="34" charset="-122"/>
              </a:rPr>
              <a:t>ojh</a:t>
            </a:r>
            <a:r>
              <a:rPr lang="en-US" altLang="zh-CN" b="0" i="0" dirty="0">
                <a:solidFill>
                  <a:srgbClr val="000000"/>
                </a:solidFill>
                <a:effectLst/>
                <a:latin typeface="微软雅黑" panose="020B0503020204020204" pitchFamily="34" charset="-122"/>
                <a:ea typeface="微软雅黑" panose="020B0503020204020204" pitchFamily="34" charset="-122"/>
              </a:rPr>
              <a:t>∈/ OC, </a:t>
            </a:r>
            <a:r>
              <a:rPr lang="en-US" altLang="zh-CN" b="0" i="0" dirty="0" err="1">
                <a:solidFill>
                  <a:srgbClr val="000000"/>
                </a:solidFill>
                <a:effectLst/>
                <a:latin typeface="微软雅黑" panose="020B0503020204020204" pitchFamily="34" charset="-122"/>
                <a:ea typeface="微软雅黑" panose="020B0503020204020204" pitchFamily="34" charset="-122"/>
              </a:rPr>
              <a:t>ESt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jh</a:t>
            </a:r>
            <a:r>
              <a:rPr lang="en-US" altLang="zh-CN" b="0" i="0" dirty="0">
                <a:solidFill>
                  <a:srgbClr val="000000"/>
                </a:solidFill>
                <a:effectLst/>
                <a:latin typeface="微软雅黑" panose="020B0503020204020204" pitchFamily="34" charset="-122"/>
                <a:ea typeface="微软雅黑" panose="020B0503020204020204" pitchFamily="34" charset="-122"/>
              </a:rPr>
              <a:t> = </a:t>
            </a:r>
            <a:r>
              <a:rPr lang="en-US" altLang="zh-CN" b="0" i="0" dirty="0" err="1">
                <a:solidFill>
                  <a:srgbClr val="000000"/>
                </a:solidFill>
                <a:effectLst/>
                <a:latin typeface="微软雅黑" panose="020B0503020204020204" pitchFamily="34" charset="-122"/>
                <a:ea typeface="微软雅黑" panose="020B0503020204020204" pitchFamily="34" charset="-122"/>
              </a:rPr>
              <a:t>EFt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jh</a:t>
            </a:r>
            <a:r>
              <a:rPr lang="en-US" altLang="zh-CN" b="0" i="0" dirty="0">
                <a:solidFill>
                  <a:srgbClr val="000000"/>
                </a:solidFill>
                <a:effectLst/>
                <a:latin typeface="微软雅黑" panose="020B0503020204020204" pitchFamily="34" charset="-122"/>
                <a:ea typeface="微软雅黑" panose="020B0503020204020204" pitchFamily="34" charset="-122"/>
              </a:rPr>
              <a:t> = 0)</a:t>
            </a:r>
            <a:r>
              <a:rPr lang="zh-CN" altLang="en-US" b="0" i="0" dirty="0">
                <a:solidFill>
                  <a:srgbClr val="000000"/>
                </a:solidFill>
                <a:effectLst/>
                <a:latin typeface="微软雅黑" panose="020B0503020204020204" pitchFamily="34" charset="-122"/>
                <a:ea typeface="微软雅黑" panose="020B0503020204020204" pitchFamily="34" charset="-122"/>
              </a:rPr>
              <a:t>，将这两条附加信息添加到</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所示的矩阵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中，修改后的矩阵</a:t>
            </a:r>
            <a:r>
              <a:rPr lang="en-US" altLang="zh-CN" b="0" i="0" dirty="0">
                <a:solidFill>
                  <a:srgbClr val="000000"/>
                </a:solidFill>
                <a:effectLst/>
                <a:latin typeface="微软雅黑" panose="020B0503020204020204" pitchFamily="34" charset="-122"/>
                <a:ea typeface="微软雅黑" panose="020B0503020204020204" pitchFamily="34" charset="-122"/>
              </a:rPr>
              <a:t>Z∁= {z1∁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zn</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可视为注意函数</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中的键</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和值</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解码器也由一堆</a:t>
            </a:r>
            <a:r>
              <a:rPr lang="en-US" altLang="zh-CN" b="0" i="0" dirty="0" err="1">
                <a:solidFill>
                  <a:srgbClr val="000000"/>
                </a:solidFill>
                <a:effectLst/>
                <a:latin typeface="微软雅黑" panose="020B0503020204020204" pitchFamily="34" charset="-122"/>
                <a:ea typeface="微软雅黑" panose="020B0503020204020204" pitchFamily="34" charset="-122"/>
              </a:rPr>
              <a:t>Nde</a:t>
            </a:r>
            <a:r>
              <a:rPr lang="zh-CN" altLang="en-US" b="0" i="0" dirty="0">
                <a:solidFill>
                  <a:srgbClr val="000000"/>
                </a:solidFill>
                <a:effectLst/>
                <a:latin typeface="微软雅黑" panose="020B0503020204020204" pitchFamily="34" charset="-122"/>
                <a:ea typeface="微软雅黑" panose="020B0503020204020204" pitchFamily="34" charset="-122"/>
              </a:rPr>
              <a:t>相同的层组成。它的结构与编码器的结构相似。在解码过程中，</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Ct</a:t>
            </a:r>
            <a:r>
              <a:rPr lang="zh-CN" altLang="en-US" b="0" i="0" dirty="0">
                <a:solidFill>
                  <a:srgbClr val="000000"/>
                </a:solidFill>
                <a:effectLst/>
                <a:latin typeface="微软雅黑" panose="020B0503020204020204" pitchFamily="34" charset="-122"/>
                <a:ea typeface="微软雅黑" panose="020B0503020204020204" pitchFamily="34" charset="-122"/>
              </a:rPr>
              <a:t>首先通过矩阵</a:t>
            </a:r>
            <a:r>
              <a:rPr lang="en-US" altLang="zh-CN" b="0" i="0" dirty="0">
                <a:solidFill>
                  <a:srgbClr val="000000"/>
                </a:solidFill>
                <a:effectLst/>
                <a:latin typeface="微软雅黑" panose="020B0503020204020204" pitchFamily="34" charset="-122"/>
                <a:ea typeface="微软雅黑" panose="020B0503020204020204" pitchFamily="34" charset="-122"/>
              </a:rPr>
              <a:t>WQ, W 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WV</a:t>
            </a:r>
            <a:r>
              <a:rPr lang="zh-CN" altLang="en-US" b="0" i="0" dirty="0">
                <a:solidFill>
                  <a:srgbClr val="000000"/>
                </a:solidFill>
                <a:effectLst/>
                <a:latin typeface="微软雅黑" panose="020B0503020204020204" pitchFamily="34" charset="-122"/>
                <a:ea typeface="微软雅黑" panose="020B0503020204020204" pitchFamily="34" charset="-122"/>
              </a:rPr>
              <a:t>投影到</a:t>
            </a:r>
            <a:r>
              <a:rPr lang="en-US" altLang="zh-CN" b="0" i="0" dirty="0">
                <a:solidFill>
                  <a:srgbClr val="000000"/>
                </a:solidFill>
                <a:effectLst/>
                <a:latin typeface="微软雅黑" panose="020B0503020204020204" pitchFamily="34" charset="-122"/>
                <a:ea typeface="微软雅黑" panose="020B0503020204020204" pitchFamily="34" charset="-122"/>
              </a:rPr>
              <a:t>dk = </a:t>
            </a:r>
            <a:r>
              <a:rPr lang="en-US" altLang="zh-CN" b="0" i="0" dirty="0" err="1">
                <a:solidFill>
                  <a:srgbClr val="000000"/>
                </a:solidFill>
                <a:effectLst/>
                <a:latin typeface="微软雅黑" panose="020B0503020204020204" pitchFamily="34" charset="-122"/>
                <a:ea typeface="微软雅黑" panose="020B0503020204020204" pitchFamily="34" charset="-122"/>
              </a:rPr>
              <a:t>dmodel</a:t>
            </a:r>
            <a:r>
              <a:rPr lang="en-US" altLang="zh-CN" b="0" i="0" dirty="0">
                <a:solidFill>
                  <a:srgbClr val="000000"/>
                </a:solidFill>
                <a:effectLst/>
                <a:latin typeface="微软雅黑" panose="020B0503020204020204" pitchFamily="34" charset="-122"/>
                <a:ea typeface="微软雅黑" panose="020B0503020204020204" pitchFamily="34" charset="-122"/>
              </a:rPr>
              <a:t> M (M</a:t>
            </a:r>
            <a:r>
              <a:rPr lang="zh-CN" altLang="en-US" b="0" i="0" dirty="0">
                <a:solidFill>
                  <a:srgbClr val="000000"/>
                </a:solidFill>
                <a:effectLst/>
                <a:latin typeface="微软雅黑" panose="020B0503020204020204" pitchFamily="34" charset="-122"/>
                <a:ea typeface="微软雅黑" panose="020B0503020204020204" pitchFamily="34" charset="-122"/>
              </a:rPr>
              <a:t>是注意头的数量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维度，以便它们可以取点积。</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3497336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随着调度的不断推进，调度环境也在不断变化。模型仅根据调度过程开始时获得的静态信息进行决策是很费力的。因此，在矩阵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中添加一些额外的信息来支持模型的决策。</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定义为候选集。当一个操作准备好被处理时，它被附加到</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err="1">
                <a:solidFill>
                  <a:srgbClr val="000000"/>
                </a:solidFill>
                <a:effectLst/>
                <a:latin typeface="微软雅黑" panose="020B0503020204020204" pitchFamily="34" charset="-122"/>
                <a:ea typeface="微软雅黑" panose="020B0503020204020204" pitchFamily="34" charset="-122"/>
              </a:rPr>
              <a:t>ojh</a:t>
            </a:r>
            <a:r>
              <a:rPr lang="zh-CN" altLang="en-US" b="0" i="0" dirty="0">
                <a:solidFill>
                  <a:srgbClr val="000000"/>
                </a:solidFill>
                <a:effectLst/>
                <a:latin typeface="微软雅黑" panose="020B0503020204020204" pitchFamily="34" charset="-122"/>
                <a:ea typeface="微软雅黑" panose="020B0503020204020204" pitchFamily="34" charset="-122"/>
              </a:rPr>
              <a:t>操作的归一化最早开始时间</a:t>
            </a:r>
            <a:r>
              <a:rPr lang="en-US" altLang="zh-CN" b="0" i="0" dirty="0" err="1">
                <a:solidFill>
                  <a:srgbClr val="000000"/>
                </a:solidFill>
                <a:effectLst/>
                <a:latin typeface="微软雅黑" panose="020B0503020204020204" pitchFamily="34" charset="-122"/>
                <a:ea typeface="微软雅黑" panose="020B0503020204020204" pitchFamily="34" charset="-122"/>
              </a:rPr>
              <a:t>ESt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ih</a:t>
            </a:r>
            <a:r>
              <a:rPr lang="zh-CN" altLang="en-US" b="0" i="0" dirty="0">
                <a:solidFill>
                  <a:srgbClr val="000000"/>
                </a:solidFill>
                <a:effectLst/>
                <a:latin typeface="微软雅黑" panose="020B0503020204020204" pitchFamily="34" charset="-122"/>
                <a:ea typeface="微软雅黑" panose="020B0503020204020204" pitchFamily="34" charset="-122"/>
              </a:rPr>
              <a:t>和结束时间</a:t>
            </a:r>
            <a:r>
              <a:rPr lang="en-US" altLang="zh-CN" b="0" i="0" dirty="0" err="1">
                <a:solidFill>
                  <a:srgbClr val="000000"/>
                </a:solidFill>
                <a:effectLst/>
                <a:latin typeface="微软雅黑" panose="020B0503020204020204" pitchFamily="34" charset="-122"/>
                <a:ea typeface="微软雅黑" panose="020B0503020204020204" pitchFamily="34" charset="-122"/>
              </a:rPr>
              <a:t>EFt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ih</a:t>
            </a:r>
            <a:r>
              <a:rPr lang="zh-CN" altLang="en-US" b="0" i="0" dirty="0">
                <a:solidFill>
                  <a:srgbClr val="000000"/>
                </a:solidFill>
                <a:effectLst/>
                <a:latin typeface="微软雅黑" panose="020B0503020204020204" pitchFamily="34" charset="-122"/>
                <a:ea typeface="微软雅黑" panose="020B0503020204020204" pitchFamily="34" charset="-122"/>
              </a:rPr>
              <a:t>作为附加信息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如果</a:t>
            </a:r>
            <a:r>
              <a:rPr lang="en-US" altLang="zh-CN" b="0" i="0" dirty="0" err="1">
                <a:solidFill>
                  <a:srgbClr val="000000"/>
                </a:solidFill>
                <a:effectLst/>
                <a:latin typeface="微软雅黑" panose="020B0503020204020204" pitchFamily="34" charset="-122"/>
                <a:ea typeface="微软雅黑" panose="020B0503020204020204" pitchFamily="34" charset="-122"/>
              </a:rPr>
              <a:t>ojh</a:t>
            </a:r>
            <a:r>
              <a:rPr lang="en-US" altLang="zh-CN" b="0" i="0" dirty="0">
                <a:solidFill>
                  <a:srgbClr val="000000"/>
                </a:solidFill>
                <a:effectLst/>
                <a:latin typeface="微软雅黑" panose="020B0503020204020204" pitchFamily="34" charset="-122"/>
                <a:ea typeface="微软雅黑" panose="020B0503020204020204" pitchFamily="34" charset="-122"/>
              </a:rPr>
              <a:t>∈/ OC, </a:t>
            </a:r>
            <a:r>
              <a:rPr lang="en-US" altLang="zh-CN" b="0" i="0" dirty="0" err="1">
                <a:solidFill>
                  <a:srgbClr val="000000"/>
                </a:solidFill>
                <a:effectLst/>
                <a:latin typeface="微软雅黑" panose="020B0503020204020204" pitchFamily="34" charset="-122"/>
                <a:ea typeface="微软雅黑" panose="020B0503020204020204" pitchFamily="34" charset="-122"/>
              </a:rPr>
              <a:t>ESt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jh</a:t>
            </a:r>
            <a:r>
              <a:rPr lang="en-US" altLang="zh-CN" b="0" i="0" dirty="0">
                <a:solidFill>
                  <a:srgbClr val="000000"/>
                </a:solidFill>
                <a:effectLst/>
                <a:latin typeface="微软雅黑" panose="020B0503020204020204" pitchFamily="34" charset="-122"/>
                <a:ea typeface="微软雅黑" panose="020B0503020204020204" pitchFamily="34" charset="-122"/>
              </a:rPr>
              <a:t> = </a:t>
            </a:r>
            <a:r>
              <a:rPr lang="en-US" altLang="zh-CN" b="0" i="0" dirty="0" err="1">
                <a:solidFill>
                  <a:srgbClr val="000000"/>
                </a:solidFill>
                <a:effectLst/>
                <a:latin typeface="微软雅黑" panose="020B0503020204020204" pitchFamily="34" charset="-122"/>
                <a:ea typeface="微软雅黑" panose="020B0503020204020204" pitchFamily="34" charset="-122"/>
              </a:rPr>
              <a:t>EFt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jh</a:t>
            </a:r>
            <a:r>
              <a:rPr lang="en-US" altLang="zh-CN" b="0" i="0" dirty="0">
                <a:solidFill>
                  <a:srgbClr val="000000"/>
                </a:solidFill>
                <a:effectLst/>
                <a:latin typeface="微软雅黑" panose="020B0503020204020204" pitchFamily="34" charset="-122"/>
                <a:ea typeface="微软雅黑" panose="020B0503020204020204" pitchFamily="34" charset="-122"/>
              </a:rPr>
              <a:t> = 0)</a:t>
            </a:r>
            <a:r>
              <a:rPr lang="zh-CN" altLang="en-US" b="0" i="0" dirty="0">
                <a:solidFill>
                  <a:srgbClr val="000000"/>
                </a:solidFill>
                <a:effectLst/>
                <a:latin typeface="微软雅黑" panose="020B0503020204020204" pitchFamily="34" charset="-122"/>
                <a:ea typeface="微软雅黑" panose="020B0503020204020204" pitchFamily="34" charset="-122"/>
              </a:rPr>
              <a:t>，将这两条附加信息添加到</a:t>
            </a:r>
            <a:r>
              <a:rPr lang="en-US" altLang="zh-CN" b="0" i="0" dirty="0">
                <a:solidFill>
                  <a:srgbClr val="000000"/>
                </a:solidFill>
                <a:effectLst/>
                <a:latin typeface="微软雅黑" panose="020B0503020204020204" pitchFamily="34" charset="-122"/>
                <a:ea typeface="微软雅黑" panose="020B0503020204020204" pitchFamily="34" charset="-122"/>
              </a:rPr>
              <a:t>(13)</a:t>
            </a:r>
            <a:r>
              <a:rPr lang="zh-CN" altLang="en-US" b="0" i="0" dirty="0">
                <a:solidFill>
                  <a:srgbClr val="000000"/>
                </a:solidFill>
                <a:effectLst/>
                <a:latin typeface="微软雅黑" panose="020B0503020204020204" pitchFamily="34" charset="-122"/>
                <a:ea typeface="微软雅黑" panose="020B0503020204020204" pitchFamily="34" charset="-122"/>
              </a:rPr>
              <a:t>所示的矩阵</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中，修改后的矩阵</a:t>
            </a:r>
            <a:r>
              <a:rPr lang="en-US" altLang="zh-CN" b="0" i="0" dirty="0">
                <a:solidFill>
                  <a:srgbClr val="000000"/>
                </a:solidFill>
                <a:effectLst/>
                <a:latin typeface="微软雅黑" panose="020B0503020204020204" pitchFamily="34" charset="-122"/>
                <a:ea typeface="微软雅黑" panose="020B0503020204020204" pitchFamily="34" charset="-122"/>
              </a:rPr>
              <a:t>Z∁= {z1∁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zn</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可视为注意函数</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中的键</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和值</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解码器也由一堆</a:t>
            </a:r>
            <a:r>
              <a:rPr lang="en-US" altLang="zh-CN" b="0" i="0" dirty="0" err="1">
                <a:solidFill>
                  <a:srgbClr val="000000"/>
                </a:solidFill>
                <a:effectLst/>
                <a:latin typeface="微软雅黑" panose="020B0503020204020204" pitchFamily="34" charset="-122"/>
                <a:ea typeface="微软雅黑" panose="020B0503020204020204" pitchFamily="34" charset="-122"/>
              </a:rPr>
              <a:t>Nde</a:t>
            </a:r>
            <a:r>
              <a:rPr lang="zh-CN" altLang="en-US" b="0" i="0" dirty="0">
                <a:solidFill>
                  <a:srgbClr val="000000"/>
                </a:solidFill>
                <a:effectLst/>
                <a:latin typeface="微软雅黑" panose="020B0503020204020204" pitchFamily="34" charset="-122"/>
                <a:ea typeface="微软雅黑" panose="020B0503020204020204" pitchFamily="34" charset="-122"/>
              </a:rPr>
              <a:t>相同的层组成。它的结构与编码器的结构相似。在解码过程中，</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Ct</a:t>
            </a:r>
            <a:r>
              <a:rPr lang="zh-CN" altLang="en-US" b="0" i="0" dirty="0">
                <a:solidFill>
                  <a:srgbClr val="000000"/>
                </a:solidFill>
                <a:effectLst/>
                <a:latin typeface="微软雅黑" panose="020B0503020204020204" pitchFamily="34" charset="-122"/>
                <a:ea typeface="微软雅黑" panose="020B0503020204020204" pitchFamily="34" charset="-122"/>
              </a:rPr>
              <a:t>首先通过矩阵</a:t>
            </a:r>
            <a:r>
              <a:rPr lang="en-US" altLang="zh-CN" b="0" i="0" dirty="0">
                <a:solidFill>
                  <a:srgbClr val="000000"/>
                </a:solidFill>
                <a:effectLst/>
                <a:latin typeface="微软雅黑" panose="020B0503020204020204" pitchFamily="34" charset="-122"/>
                <a:ea typeface="微软雅黑" panose="020B0503020204020204" pitchFamily="34" charset="-122"/>
              </a:rPr>
              <a:t>WQ, W 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WV</a:t>
            </a:r>
            <a:r>
              <a:rPr lang="zh-CN" altLang="en-US" b="0" i="0" dirty="0">
                <a:solidFill>
                  <a:srgbClr val="000000"/>
                </a:solidFill>
                <a:effectLst/>
                <a:latin typeface="微软雅黑" panose="020B0503020204020204" pitchFamily="34" charset="-122"/>
                <a:ea typeface="微软雅黑" panose="020B0503020204020204" pitchFamily="34" charset="-122"/>
              </a:rPr>
              <a:t>投影到</a:t>
            </a:r>
            <a:r>
              <a:rPr lang="en-US" altLang="zh-CN" b="0" i="0" dirty="0">
                <a:solidFill>
                  <a:srgbClr val="000000"/>
                </a:solidFill>
                <a:effectLst/>
                <a:latin typeface="微软雅黑" panose="020B0503020204020204" pitchFamily="34" charset="-122"/>
                <a:ea typeface="微软雅黑" panose="020B0503020204020204" pitchFamily="34" charset="-122"/>
              </a:rPr>
              <a:t>dk = </a:t>
            </a:r>
            <a:r>
              <a:rPr lang="en-US" altLang="zh-CN" b="0" i="0" dirty="0" err="1">
                <a:solidFill>
                  <a:srgbClr val="000000"/>
                </a:solidFill>
                <a:effectLst/>
                <a:latin typeface="微软雅黑" panose="020B0503020204020204" pitchFamily="34" charset="-122"/>
                <a:ea typeface="微软雅黑" panose="020B0503020204020204" pitchFamily="34" charset="-122"/>
              </a:rPr>
              <a:t>dmodel</a:t>
            </a:r>
            <a:r>
              <a:rPr lang="en-US" altLang="zh-CN" b="0" i="0" dirty="0">
                <a:solidFill>
                  <a:srgbClr val="000000"/>
                </a:solidFill>
                <a:effectLst/>
                <a:latin typeface="微软雅黑" panose="020B0503020204020204" pitchFamily="34" charset="-122"/>
                <a:ea typeface="微软雅黑" panose="020B0503020204020204" pitchFamily="34" charset="-122"/>
              </a:rPr>
              <a:t> M (M</a:t>
            </a:r>
            <a:r>
              <a:rPr lang="zh-CN" altLang="en-US" b="0" i="0" dirty="0">
                <a:solidFill>
                  <a:srgbClr val="000000"/>
                </a:solidFill>
                <a:effectLst/>
                <a:latin typeface="微软雅黑" panose="020B0503020204020204" pitchFamily="34" charset="-122"/>
                <a:ea typeface="微软雅黑" panose="020B0503020204020204" pitchFamily="34" charset="-122"/>
              </a:rPr>
              <a:t>是注意头的数量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维度，以便它们可以取点积。</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2530252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对于序列到序列的</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模型，输出字典的大小取决于输入序列的长度。由于工厂中的操作数量不时变化，因此对输出序列使用固定长度的词汇表是不切实际的。因此，我们在解码器的末端使用一个指针层，并使用它来输出可变长度的解决方案。指针网络层也基于自关注机制，但它只计算查询与部分键的兼容性</a:t>
            </a:r>
            <a:r>
              <a:rPr lang="en-US" altLang="zh-CN" b="0" i="0" dirty="0" err="1">
                <a:solidFill>
                  <a:srgbClr val="000000"/>
                </a:solidFill>
                <a:effectLst/>
                <a:latin typeface="微软雅黑" panose="020B0503020204020204" pitchFamily="34" charset="-122"/>
                <a:ea typeface="微软雅黑" panose="020B0503020204020204" pitchFamily="34" charset="-122"/>
              </a:rPr>
              <a:t>uC</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。继</a:t>
            </a:r>
            <a:r>
              <a:rPr lang="en-US" altLang="zh-CN" b="0" i="0" dirty="0">
                <a:solidFill>
                  <a:srgbClr val="000000"/>
                </a:solidFill>
                <a:effectLst/>
                <a:latin typeface="微软雅黑" panose="020B0503020204020204" pitchFamily="34" charset="-122"/>
                <a:ea typeface="微软雅黑" panose="020B0503020204020204" pitchFamily="34" charset="-122"/>
              </a:rPr>
              <a:t>Bello</a:t>
            </a:r>
            <a:r>
              <a:rPr lang="zh-CN" altLang="en-US" b="0" i="0" dirty="0">
                <a:solidFill>
                  <a:srgbClr val="000000"/>
                </a:solidFill>
                <a:effectLst/>
                <a:latin typeface="微软雅黑" panose="020B0503020204020204" pitchFamily="34" charset="-122"/>
                <a:ea typeface="微软雅黑" panose="020B0503020204020204" pitchFamily="34" charset="-122"/>
              </a:rPr>
              <a:t>等人</a:t>
            </a:r>
            <a:r>
              <a:rPr lang="en-US" altLang="zh-CN" b="0" i="0" dirty="0">
                <a:solidFill>
                  <a:srgbClr val="000000"/>
                </a:solidFill>
                <a:effectLst/>
                <a:latin typeface="微软雅黑" panose="020B0503020204020204" pitchFamily="34" charset="-122"/>
                <a:ea typeface="微软雅黑" panose="020B0503020204020204" pitchFamily="34" charset="-122"/>
              </a:rPr>
              <a:t>[15]</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Kool</a:t>
            </a:r>
            <a:r>
              <a:rPr lang="zh-CN" altLang="en-US" b="0" i="0" dirty="0">
                <a:solidFill>
                  <a:srgbClr val="000000"/>
                </a:solidFill>
                <a:effectLst/>
                <a:latin typeface="微软雅黑" panose="020B0503020204020204" pitchFamily="34" charset="-122"/>
                <a:ea typeface="微软雅黑" panose="020B0503020204020204" pitchFamily="34" charset="-122"/>
              </a:rPr>
              <a:t>等人</a:t>
            </a:r>
            <a:r>
              <a:rPr lang="en-US" altLang="zh-CN" b="0" i="0" dirty="0">
                <a:solidFill>
                  <a:srgbClr val="000000"/>
                </a:solidFill>
                <a:effectLst/>
                <a:latin typeface="微软雅黑" panose="020B0503020204020204" pitchFamily="34" charset="-122"/>
                <a:ea typeface="微软雅黑" panose="020B0503020204020204" pitchFamily="34" charset="-122"/>
              </a:rPr>
              <a:t>[16]</a:t>
            </a:r>
            <a:r>
              <a:rPr lang="zh-CN" altLang="en-US" b="0" i="0" dirty="0">
                <a:solidFill>
                  <a:srgbClr val="000000"/>
                </a:solidFill>
                <a:effectLst/>
                <a:latin typeface="微软雅黑" panose="020B0503020204020204" pitchFamily="34" charset="-122"/>
                <a:ea typeface="微软雅黑" panose="020B0503020204020204" pitchFamily="34" charset="-122"/>
              </a:rPr>
              <a:t>之后，我们使用</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[−A, A]</a:t>
            </a:r>
            <a:r>
              <a:rPr lang="zh-CN" altLang="en-US" b="0" i="0" dirty="0">
                <a:solidFill>
                  <a:srgbClr val="000000"/>
                </a:solidFill>
                <a:effectLst/>
                <a:latin typeface="微软雅黑" panose="020B0503020204020204" pitchFamily="34" charset="-122"/>
                <a:ea typeface="微软雅黑" panose="020B0503020204020204" pitchFamily="34" charset="-122"/>
              </a:rPr>
              <a:t>内缩放结果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1498517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这里，</a:t>
            </a:r>
            <a:r>
              <a:rPr lang="en-US" altLang="zh-CN" b="0" i="0" dirty="0">
                <a:solidFill>
                  <a:srgbClr val="000000"/>
                </a:solidFill>
                <a:effectLst/>
                <a:latin typeface="微软雅黑" panose="020B0503020204020204" pitchFamily="34" charset="-122"/>
                <a:ea typeface="微软雅黑" panose="020B0503020204020204" pitchFamily="34" charset="-122"/>
              </a:rPr>
              <a:t>ki</a:t>
            </a:r>
            <a:r>
              <a:rPr lang="zh-CN" altLang="en-US" b="0" i="0" dirty="0">
                <a:solidFill>
                  <a:srgbClr val="000000"/>
                </a:solidFill>
                <a:effectLst/>
                <a:latin typeface="微软雅黑" panose="020B0503020204020204" pitchFamily="34" charset="-122"/>
                <a:ea typeface="微软雅黑" panose="020B0503020204020204" pitchFamily="34" charset="-122"/>
              </a:rPr>
              <a:t>是从最后一个解码器层获得的操作的特征向量。在指针层，使用指针掩码来保证解决方案的可行性。只有候选集合</a:t>
            </a:r>
            <a:r>
              <a:rPr lang="en-US" altLang="zh-CN" b="0" i="0" dirty="0">
                <a:solidFill>
                  <a:srgbClr val="000000"/>
                </a:solidFill>
                <a:effectLst/>
                <a:latin typeface="微软雅黑" panose="020B0503020204020204" pitchFamily="34" charset="-122"/>
                <a:ea typeface="微软雅黑" panose="020B0503020204020204" pitchFamily="34" charset="-122"/>
              </a:rPr>
              <a:t>OC</a:t>
            </a:r>
            <a:r>
              <a:rPr lang="zh-CN" altLang="en-US" b="0" i="0" dirty="0">
                <a:solidFill>
                  <a:srgbClr val="000000"/>
                </a:solidFill>
                <a:effectLst/>
                <a:latin typeface="微软雅黑" panose="020B0503020204020204" pitchFamily="34" charset="-122"/>
                <a:ea typeface="微软雅黑" panose="020B0503020204020204" pitchFamily="34" charset="-122"/>
              </a:rPr>
              <a:t>中的操作被公开，其他操作通过将其兼容性值设置为−∞来屏蔽。</a:t>
            </a:r>
            <a:r>
              <a:rPr lang="en-US" altLang="zh-CN" b="0" i="0" dirty="0" err="1">
                <a:solidFill>
                  <a:srgbClr val="000000"/>
                </a:solidFill>
                <a:effectLst/>
                <a:latin typeface="微软雅黑" panose="020B0503020204020204" pitchFamily="34" charset="-122"/>
                <a:ea typeface="微软雅黑" panose="020B0503020204020204" pitchFamily="34" charset="-122"/>
              </a:rPr>
              <a:t>uci</a:t>
            </a:r>
            <a:r>
              <a:rPr lang="zh-CN" altLang="en-US" b="0" i="0" dirty="0">
                <a:solidFill>
                  <a:srgbClr val="000000"/>
                </a:solidFill>
                <a:effectLst/>
                <a:latin typeface="微软雅黑" panose="020B0503020204020204" pitchFamily="34" charset="-122"/>
                <a:ea typeface="微软雅黑" panose="020B0503020204020204" pitchFamily="34" charset="-122"/>
              </a:rPr>
              <a:t>可以被视为非规范化的对数概率</a:t>
            </a:r>
            <a:r>
              <a:rPr lang="en-US" altLang="zh-CN" b="0" i="0" dirty="0">
                <a:solidFill>
                  <a:srgbClr val="000000"/>
                </a:solidFill>
                <a:effectLst/>
                <a:latin typeface="微软雅黑" panose="020B0503020204020204" pitchFamily="34" charset="-122"/>
                <a:ea typeface="微软雅黑" panose="020B0503020204020204" pitchFamily="34" charset="-122"/>
              </a:rPr>
              <a:t>(logits)</a:t>
            </a:r>
            <a:r>
              <a:rPr lang="zh-CN" altLang="en-US" b="0" i="0" dirty="0">
                <a:solidFill>
                  <a:srgbClr val="000000"/>
                </a:solidFill>
                <a:effectLst/>
                <a:latin typeface="微软雅黑" panose="020B0503020204020204" pitchFamily="34" charset="-122"/>
                <a:ea typeface="微软雅黑" panose="020B0503020204020204" pitchFamily="34" charset="-122"/>
              </a:rPr>
              <a:t>，并且可以用作指向输入元素的指针。计算</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来估计最终输出的概率</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3910738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变压器框架的训练和调度过程如图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所示。在离线学习阶段，随机生成作业车间实例，然后将其转换为输入序列。</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转换器编码解码一次后，将输入序列映射为解序列。最后，以损失值为</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，采用策略梯度法对深度神经网络的参数进行优化。在在线优化阶段，以工厂的实际生产信息为输入，编码解码后得到求解序列。生产经理可直接根据此解决方案顺序安排生产计划。</a:t>
            </a:r>
          </a:p>
          <a:p>
            <a:br>
              <a:rPr lang="zh-CN" altLang="en-US" dirty="0"/>
            </a:br>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125288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1119346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个结果如表</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所示。第</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组的超参数下</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是最小的，所以用于后续实验。</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在这些超参数中，对性能影响最大的是引导图嵌入的</a:t>
            </a:r>
            <a:r>
              <a:rPr lang="en-US" altLang="zh-CN" b="0" i="0" dirty="0">
                <a:solidFill>
                  <a:srgbClr val="000000"/>
                </a:solidFill>
                <a:effectLst/>
                <a:latin typeface="微软雅黑" panose="020B0503020204020204" pitchFamily="34" charset="-122"/>
                <a:ea typeface="微软雅黑" panose="020B0503020204020204" pitchFamily="34" charset="-122"/>
              </a:rPr>
              <a:t>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。在图</a:t>
            </a:r>
            <a:r>
              <a:rPr lang="en-US" altLang="zh-CN" b="0" i="0" dirty="0">
                <a:solidFill>
                  <a:srgbClr val="000000"/>
                </a:solidFill>
                <a:effectLst/>
                <a:latin typeface="微软雅黑" panose="020B0503020204020204" pitchFamily="34" charset="-122"/>
                <a:ea typeface="微软雅黑" panose="020B0503020204020204" pitchFamily="34" charset="-122"/>
              </a:rPr>
              <a:t>6a</a:t>
            </a:r>
            <a:r>
              <a:rPr lang="zh-CN" altLang="en-US" b="0" i="0" dirty="0">
                <a:solidFill>
                  <a:srgbClr val="000000"/>
                </a:solidFill>
                <a:effectLst/>
                <a:latin typeface="微软雅黑" panose="020B0503020204020204" pitchFamily="34" charset="-122"/>
                <a:ea typeface="微软雅黑" panose="020B0503020204020204" pitchFamily="34" charset="-122"/>
              </a:rPr>
              <a:t>中测试了不同组</a:t>
            </a:r>
            <a:r>
              <a:rPr lang="en-US" altLang="zh-CN" b="0" i="0" dirty="0">
                <a:solidFill>
                  <a:srgbClr val="000000"/>
                </a:solidFill>
                <a:effectLst/>
                <a:latin typeface="微软雅黑" panose="020B0503020204020204" pitchFamily="34" charset="-122"/>
                <a:ea typeface="微软雅黑" panose="020B0503020204020204" pitchFamily="34" charset="-122"/>
              </a:rPr>
              <a:t>(p, q) </a:t>
            </a:r>
            <a:r>
              <a:rPr lang="zh-CN" altLang="en-US" b="0" i="0" dirty="0">
                <a:solidFill>
                  <a:srgbClr val="000000"/>
                </a:solidFill>
                <a:effectLst/>
                <a:latin typeface="微软雅黑" panose="020B0503020204020204" pitchFamily="34" charset="-122"/>
                <a:ea typeface="微软雅黑" panose="020B0503020204020204" pitchFamily="34" charset="-122"/>
              </a:rPr>
              <a:t>，除了</a:t>
            </a:r>
            <a:r>
              <a:rPr lang="en-US" altLang="zh-CN" b="0" i="0" dirty="0">
                <a:solidFill>
                  <a:srgbClr val="000000"/>
                </a:solidFill>
                <a:effectLst/>
                <a:latin typeface="微软雅黑" panose="020B0503020204020204" pitchFamily="34" charset="-122"/>
                <a:ea typeface="微软雅黑" panose="020B0503020204020204" pitchFamily="34" charset="-122"/>
              </a:rPr>
              <a:t>(2,4)</a:t>
            </a:r>
            <a:r>
              <a:rPr lang="zh-CN" altLang="en-US" b="0" i="0" dirty="0">
                <a:solidFill>
                  <a:srgbClr val="000000"/>
                </a:solidFill>
                <a:effectLst/>
                <a:latin typeface="微软雅黑" panose="020B0503020204020204" pitchFamily="34" charset="-122"/>
                <a:ea typeface="微软雅黑" panose="020B0503020204020204" pitchFamily="34" charset="-122"/>
              </a:rPr>
              <a:t>之外，所有组合都使模型收敛，但解的质量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，越小越好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差异很大，可以看出，</a:t>
            </a:r>
            <a:r>
              <a:rPr lang="en-US" altLang="zh-CN" b="0" i="0" dirty="0">
                <a:solidFill>
                  <a:srgbClr val="000000"/>
                </a:solidFill>
                <a:effectLst/>
                <a:latin typeface="微软雅黑" panose="020B0503020204020204" pitchFamily="34" charset="-122"/>
                <a:ea typeface="微软雅黑" panose="020B0503020204020204" pitchFamily="34" charset="-122"/>
              </a:rPr>
              <a:t>(1,0.5)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(0.5,1)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a:t>
            </a:r>
            <a:r>
              <a:rPr lang="zh-CN" altLang="en-US" b="0" i="0" dirty="0">
                <a:solidFill>
                  <a:srgbClr val="000000"/>
                </a:solidFill>
                <a:effectLst/>
                <a:latin typeface="微软雅黑" panose="020B0503020204020204" pitchFamily="34" charset="-122"/>
                <a:ea typeface="微软雅黑" panose="020B0503020204020204" pitchFamily="34" charset="-122"/>
              </a:rPr>
              <a:t>组合不会产生质量可靠的析取嵌入，调度性能不稳定。</a:t>
            </a:r>
            <a:r>
              <a:rPr lang="en-US" altLang="zh-CN" b="0" i="0" dirty="0">
                <a:solidFill>
                  <a:srgbClr val="000000"/>
                </a:solidFill>
                <a:effectLst/>
                <a:latin typeface="微软雅黑" panose="020B0503020204020204" pitchFamily="34" charset="-122"/>
                <a:ea typeface="微软雅黑" panose="020B0503020204020204" pitchFamily="34" charset="-122"/>
              </a:rPr>
              <a:t>(2,1)</a:t>
            </a:r>
            <a:r>
              <a:rPr lang="zh-CN" altLang="en-US" b="0" i="0" dirty="0">
                <a:solidFill>
                  <a:srgbClr val="000000"/>
                </a:solidFill>
                <a:effectLst/>
                <a:latin typeface="微软雅黑" panose="020B0503020204020204" pitchFamily="34" charset="-122"/>
                <a:ea typeface="微软雅黑" panose="020B0503020204020204" pitchFamily="34" charset="-122"/>
              </a:rPr>
              <a:t>的组合效果最好，且最稳定。因为合理的策略鼓励适度的探索</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返回参数</a:t>
            </a:r>
            <a:r>
              <a:rPr lang="en-US" altLang="zh-CN" b="0" i="0" dirty="0">
                <a:solidFill>
                  <a:srgbClr val="000000"/>
                </a:solidFill>
                <a:effectLst/>
                <a:latin typeface="微软雅黑" panose="020B0503020204020204" pitchFamily="34" charset="-122"/>
                <a:ea typeface="微软雅黑" panose="020B0503020204020204" pitchFamily="34" charset="-122"/>
              </a:rPr>
              <a:t>p = 2)</a:t>
            </a:r>
            <a:r>
              <a:rPr lang="zh-CN" altLang="en-US" b="0" i="0" dirty="0">
                <a:solidFill>
                  <a:srgbClr val="000000"/>
                </a:solidFill>
                <a:effectLst/>
                <a:latin typeface="微软雅黑" panose="020B0503020204020204" pitchFamily="34" charset="-122"/>
                <a:ea typeface="微软雅黑" panose="020B0503020204020204" pitchFamily="34" charset="-122"/>
              </a:rPr>
              <a:t>，并重视搜索的广度和深度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输入</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输出参数</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Q = 1)</a:t>
            </a:r>
            <a:r>
              <a:rPr lang="zh-CN" altLang="en-US" b="0" i="0" dirty="0">
                <a:solidFill>
                  <a:srgbClr val="000000"/>
                </a:solidFill>
                <a:effectLst/>
                <a:latin typeface="微软雅黑" panose="020B0503020204020204" pitchFamily="34" charset="-122"/>
                <a:ea typeface="微软雅黑" panose="020B0503020204020204" pitchFamily="34" charset="-122"/>
              </a:rPr>
              <a:t>在解析析取图时稳定地得到高质量的嵌入。在图</a:t>
            </a:r>
            <a:r>
              <a:rPr lang="en-US" altLang="zh-CN" b="0" i="0" dirty="0">
                <a:solidFill>
                  <a:srgbClr val="000000"/>
                </a:solidFill>
                <a:effectLst/>
                <a:latin typeface="微软雅黑" panose="020B0503020204020204" pitchFamily="34" charset="-122"/>
                <a:ea typeface="微软雅黑" panose="020B0503020204020204" pitchFamily="34" charset="-122"/>
              </a:rPr>
              <a:t>6b</a:t>
            </a:r>
            <a:r>
              <a:rPr lang="zh-CN" altLang="en-US" b="0" i="0" dirty="0">
                <a:solidFill>
                  <a:srgbClr val="000000"/>
                </a:solidFill>
                <a:effectLst/>
                <a:latin typeface="微软雅黑" panose="020B0503020204020204" pitchFamily="34" charset="-122"/>
                <a:ea typeface="微软雅黑" panose="020B0503020204020204" pitchFamily="34" charset="-122"/>
              </a:rPr>
              <a:t>中测试了编码器和解码器层的数量对实验结果的影响。实验中比较了六种组合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编码器，解码器</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3804825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是这篇论文的对比方法，</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种复合调度规则</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31085438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因此，我们首先将</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变压器与</a:t>
            </a:r>
            <a:r>
              <a:rPr lang="en-US" altLang="zh-CN" b="0" i="0" dirty="0">
                <a:solidFill>
                  <a:srgbClr val="000000"/>
                </a:solidFill>
                <a:effectLst/>
                <a:latin typeface="微软雅黑" panose="020B0503020204020204" pitchFamily="34" charset="-122"/>
                <a:ea typeface="微软雅黑" panose="020B0503020204020204" pitchFamily="34" charset="-122"/>
              </a:rPr>
              <a:t>16</a:t>
            </a:r>
            <a:r>
              <a:rPr lang="zh-CN" altLang="en-US" b="0" i="0" dirty="0">
                <a:solidFill>
                  <a:srgbClr val="000000"/>
                </a:solidFill>
                <a:effectLst/>
                <a:latin typeface="微软雅黑" panose="020B0503020204020204" pitchFamily="34" charset="-122"/>
                <a:ea typeface="微软雅黑" panose="020B0503020204020204" pitchFamily="34" charset="-122"/>
              </a:rPr>
              <a:t>种启发式调度规则</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包括组合规则</a:t>
            </a:r>
            <a:r>
              <a:rPr lang="en-US" altLang="zh-CN" b="0" i="0" dirty="0">
                <a:solidFill>
                  <a:srgbClr val="000000"/>
                </a:solidFill>
                <a:effectLst/>
                <a:latin typeface="微软雅黑" panose="020B0503020204020204" pitchFamily="34" charset="-122"/>
                <a:ea typeface="微软雅黑" panose="020B0503020204020204" pitchFamily="34" charset="-122"/>
              </a:rPr>
              <a:t>[17])</a:t>
            </a:r>
            <a:r>
              <a:rPr lang="zh-CN" altLang="en-US" b="0" i="0" dirty="0">
                <a:solidFill>
                  <a:srgbClr val="000000"/>
                </a:solidFill>
                <a:effectLst/>
                <a:latin typeface="微软雅黑" panose="020B0503020204020204" pitchFamily="34" charset="-122"/>
                <a:ea typeface="微软雅黑" panose="020B0503020204020204" pitchFamily="34" charset="-122"/>
              </a:rPr>
              <a:t>进行比较。比较的指标为</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en-US" altLang="zh-CN" b="0" i="0" dirty="0">
                <a:solidFill>
                  <a:srgbClr val="000000"/>
                </a:solidFill>
                <a:effectLst/>
                <a:latin typeface="微软雅黑" panose="020B0503020204020204" pitchFamily="34" charset="-122"/>
                <a:ea typeface="微软雅黑" panose="020B0503020204020204" pitchFamily="34" charset="-122"/>
              </a:rPr>
              <a:t>, DGERD</a:t>
            </a:r>
            <a:r>
              <a:rPr lang="zh-CN" altLang="en-US" b="0" i="0" dirty="0">
                <a:solidFill>
                  <a:srgbClr val="000000"/>
                </a:solidFill>
                <a:effectLst/>
                <a:latin typeface="微软雅黑" panose="020B0503020204020204" pitchFamily="34" charset="-122"/>
                <a:ea typeface="微软雅黑" panose="020B0503020204020204" pitchFamily="34" charset="-122"/>
              </a:rPr>
              <a:t>变压器的实验结果为</a:t>
            </a:r>
            <a:r>
              <a:rPr lang="en-US" altLang="zh-CN" b="0" i="0" dirty="0">
                <a:solidFill>
                  <a:srgbClr val="000000"/>
                </a:solidFill>
                <a:effectLst/>
                <a:latin typeface="微软雅黑" panose="020B0503020204020204" pitchFamily="34" charset="-122"/>
                <a:ea typeface="微软雅黑" panose="020B0503020204020204" pitchFamily="34" charset="-122"/>
              </a:rPr>
              <a:t>30</a:t>
            </a:r>
            <a:r>
              <a:rPr lang="zh-CN" altLang="en-US" b="0" i="0" dirty="0">
                <a:solidFill>
                  <a:srgbClr val="000000"/>
                </a:solidFill>
                <a:effectLst/>
                <a:latin typeface="微软雅黑" panose="020B0503020204020204" pitchFamily="34" charset="-122"/>
                <a:ea typeface="微软雅黑" panose="020B0503020204020204" pitchFamily="34" charset="-122"/>
              </a:rPr>
              <a:t>次重复实验的平均值。结果见表三</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其中最好的结果以粗体显示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结果表明，在大多数情况下，</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变压器优于所有启发式调度规则</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最小规模实例</a:t>
            </a:r>
            <a:r>
              <a:rPr lang="en-US" altLang="zh-CN" b="0" i="0" dirty="0">
                <a:solidFill>
                  <a:srgbClr val="000000"/>
                </a:solidFill>
                <a:effectLst/>
                <a:latin typeface="微软雅黑" panose="020B0503020204020204" pitchFamily="34" charset="-122"/>
                <a:ea typeface="微软雅黑" panose="020B0503020204020204" pitchFamily="34" charset="-122"/>
              </a:rPr>
              <a:t>ta01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ta02</a:t>
            </a:r>
            <a:r>
              <a:rPr lang="zh-CN" altLang="en-US" b="0" i="0" dirty="0">
                <a:solidFill>
                  <a:srgbClr val="000000"/>
                </a:solidFill>
                <a:effectLst/>
                <a:latin typeface="微软雅黑" panose="020B0503020204020204" pitchFamily="34" charset="-122"/>
                <a:ea typeface="微软雅黑" panose="020B0503020204020204" pitchFamily="34" charset="-122"/>
              </a:rPr>
              <a:t>除外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。与各实例的最佳规则相比，</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变压器的平均性能提高了</a:t>
            </a:r>
            <a:r>
              <a:rPr lang="en-US" altLang="zh-CN" b="0" i="0" dirty="0">
                <a:solidFill>
                  <a:srgbClr val="000000"/>
                </a:solidFill>
                <a:effectLst/>
                <a:latin typeface="微软雅黑" panose="020B0503020204020204" pitchFamily="34" charset="-122"/>
                <a:ea typeface="微软雅黑" panose="020B0503020204020204" pitchFamily="34" charset="-122"/>
              </a:rPr>
              <a:t>2.69%</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1068943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为了进一步测试</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转换器的性能，我们将其与元启发式算法</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禁忌搜索</a:t>
            </a:r>
            <a:r>
              <a:rPr lang="en-US" altLang="zh-CN" b="0" i="0" dirty="0">
                <a:solidFill>
                  <a:srgbClr val="000000"/>
                </a:solidFill>
                <a:effectLst/>
                <a:latin typeface="微软雅黑" panose="020B0503020204020204" pitchFamily="34" charset="-122"/>
                <a:ea typeface="微软雅黑" panose="020B0503020204020204" pitchFamily="34" charset="-122"/>
              </a:rPr>
              <a:t>(TS)[32]]</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Google OR-Tools</a:t>
            </a:r>
            <a:r>
              <a:rPr lang="zh-CN" altLang="en-US" b="0" i="0" dirty="0">
                <a:solidFill>
                  <a:srgbClr val="000000"/>
                </a:solidFill>
                <a:effectLst/>
                <a:latin typeface="微软雅黑" panose="020B0503020204020204" pitchFamily="34" charset="-122"/>
                <a:ea typeface="微软雅黑" panose="020B0503020204020204" pitchFamily="34" charset="-122"/>
              </a:rPr>
              <a:t>进行了比较。</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中得到了广泛的应用，但在解决大规模调度问题时需要多次迭代才能收敛。</a:t>
            </a:r>
            <a:r>
              <a:rPr lang="en-US" altLang="zh-CN" b="0" i="0" dirty="0">
                <a:solidFill>
                  <a:srgbClr val="000000"/>
                </a:solidFill>
                <a:effectLst/>
                <a:latin typeface="微软雅黑" panose="020B0503020204020204" pitchFamily="34" charset="-122"/>
                <a:ea typeface="微软雅黑" panose="020B0503020204020204" pitchFamily="34" charset="-122"/>
              </a:rPr>
              <a:t>OR-Tools</a:t>
            </a:r>
            <a:r>
              <a:rPr lang="zh-CN" altLang="en-US" b="0" i="0" dirty="0">
                <a:solidFill>
                  <a:srgbClr val="000000"/>
                </a:solidFill>
                <a:effectLst/>
                <a:latin typeface="微软雅黑" panose="020B0503020204020204" pitchFamily="34" charset="-122"/>
                <a:ea typeface="微软雅黑" panose="020B0503020204020204" pitchFamily="34" charset="-122"/>
              </a:rPr>
              <a:t>是一个快速而强大的组合优化软件。它使用最先进的算法来缩小搜索集，并找到最优</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或次优</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解决方案。考虑到在实际应用中，调度的要求往往不是在最短的时间内找到最优解，而是在尽可能短的时间内获得高质量的解，我们在执行时限内进行了对比实验</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，时限为</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变压器运行时间的</a:t>
            </a:r>
            <a:r>
              <a:rPr lang="en-US" altLang="zh-CN" b="0" i="0" dirty="0">
                <a:solidFill>
                  <a:srgbClr val="000000"/>
                </a:solidFill>
                <a:effectLst/>
                <a:latin typeface="微软雅黑" panose="020B0503020204020204" pitchFamily="34" charset="-122"/>
                <a:ea typeface="微软雅黑" panose="020B0503020204020204" pitchFamily="34" charset="-122"/>
              </a:rPr>
              <a:t>1.1</a:t>
            </a:r>
            <a:r>
              <a:rPr lang="zh-CN" altLang="en-US" b="0" i="0" dirty="0">
                <a:solidFill>
                  <a:srgbClr val="000000"/>
                </a:solidFill>
                <a:effectLst/>
                <a:latin typeface="微软雅黑" panose="020B0503020204020204" pitchFamily="34" charset="-122"/>
                <a:ea typeface="微软雅黑" panose="020B0503020204020204" pitchFamily="34" charset="-122"/>
              </a:rPr>
              <a:t>倍，结果以平均调度分数</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调度分数</a:t>
            </a:r>
            <a:r>
              <a:rPr lang="en-US" altLang="zh-CN" b="0" i="0" dirty="0">
                <a:solidFill>
                  <a:srgbClr val="000000"/>
                </a:solidFill>
                <a:effectLst/>
                <a:latin typeface="微软雅黑" panose="020B0503020204020204" pitchFamily="34" charset="-122"/>
                <a:ea typeface="微软雅黑" panose="020B0503020204020204" pitchFamily="34" charset="-122"/>
              </a:rPr>
              <a:t>= CLB/</a:t>
            </a:r>
            <a:r>
              <a:rPr lang="en-US" altLang="zh-CN" b="0" i="0" dirty="0" err="1">
                <a:solidFill>
                  <a:srgbClr val="000000"/>
                </a:solidFill>
                <a:effectLst/>
                <a:latin typeface="微软雅黑" panose="020B0503020204020204" pitchFamily="34" charset="-122"/>
                <a:ea typeface="微软雅黑" panose="020B0503020204020204" pitchFamily="34" charset="-122"/>
              </a:rPr>
              <a:t>Calg</a:t>
            </a:r>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a:solidFill>
                  <a:srgbClr val="000000"/>
                </a:solidFill>
                <a:effectLst/>
                <a:latin typeface="微软雅黑" panose="020B0503020204020204" pitchFamily="34" charset="-122"/>
                <a:ea typeface="微软雅黑" panose="020B0503020204020204" pitchFamily="34" charset="-122"/>
              </a:rPr>
              <a:t>CLB</a:t>
            </a:r>
            <a:r>
              <a:rPr lang="zh-CN" altLang="en-US" b="0" i="0" dirty="0">
                <a:solidFill>
                  <a:srgbClr val="000000"/>
                </a:solidFill>
                <a:effectLst/>
                <a:latin typeface="微软雅黑" panose="020B0503020204020204" pitchFamily="34" charset="-122"/>
                <a:ea typeface="微软雅黑" panose="020B0503020204020204" pitchFamily="34" charset="-122"/>
              </a:rPr>
              <a:t>是实例的下界，</a:t>
            </a:r>
            <a:r>
              <a:rPr lang="en-US" altLang="zh-CN" b="0" i="0" dirty="0" err="1">
                <a:solidFill>
                  <a:srgbClr val="000000"/>
                </a:solidFill>
                <a:effectLst/>
                <a:latin typeface="微软雅黑" panose="020B0503020204020204" pitchFamily="34" charset="-122"/>
                <a:ea typeface="微软雅黑" panose="020B0503020204020204" pitchFamily="34" charset="-122"/>
              </a:rPr>
              <a:t>Calg</a:t>
            </a:r>
            <a:r>
              <a:rPr lang="zh-CN" altLang="en-US" b="0" i="0" dirty="0">
                <a:solidFill>
                  <a:srgbClr val="000000"/>
                </a:solidFill>
                <a:effectLst/>
                <a:latin typeface="微软雅黑" panose="020B0503020204020204" pitchFamily="34" charset="-122"/>
                <a:ea typeface="微软雅黑" panose="020B0503020204020204" pitchFamily="34" charset="-122"/>
              </a:rPr>
              <a:t>是算法得到的最小</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中，实验结果表明</a:t>
            </a:r>
            <a:r>
              <a:rPr lang="en-US" altLang="zh-CN" b="0" i="0" dirty="0">
                <a:solidFill>
                  <a:srgbClr val="000000"/>
                </a:solidFill>
                <a:effectLst/>
                <a:latin typeface="微软雅黑" panose="020B0503020204020204" pitchFamily="34" charset="-122"/>
                <a:ea typeface="微软雅黑" panose="020B0503020204020204" pitchFamily="34" charset="-122"/>
              </a:rPr>
              <a:t>OR-Tools</a:t>
            </a:r>
            <a:r>
              <a:rPr lang="zh-CN" altLang="en-US" b="0" i="0" dirty="0">
                <a:solidFill>
                  <a:srgbClr val="000000"/>
                </a:solidFill>
                <a:effectLst/>
                <a:latin typeface="微软雅黑" panose="020B0503020204020204" pitchFamily="34" charset="-122"/>
                <a:ea typeface="微软雅黑" panose="020B0503020204020204" pitchFamily="34" charset="-122"/>
              </a:rPr>
              <a:t>是一个非常有竞争力的求解器。在大多数情况下，它都获得了出色的解决方案。对于小规模的情况</a:t>
            </a:r>
            <a:r>
              <a:rPr lang="en-US" altLang="zh-CN" b="0" i="0" dirty="0">
                <a:solidFill>
                  <a:srgbClr val="000000"/>
                </a:solidFill>
                <a:effectLst/>
                <a:latin typeface="微软雅黑" panose="020B0503020204020204" pitchFamily="34" charset="-122"/>
                <a:ea typeface="微软雅黑" panose="020B0503020204020204" pitchFamily="34" charset="-122"/>
              </a:rPr>
              <a:t>(ta01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ta02)</a:t>
            </a:r>
            <a:r>
              <a:rPr lang="zh-CN" altLang="en-US" b="0" i="0" dirty="0">
                <a:solidFill>
                  <a:srgbClr val="000000"/>
                </a:solidFill>
                <a:effectLst/>
                <a:latin typeface="微软雅黑" panose="020B0503020204020204" pitchFamily="34" charset="-122"/>
                <a:ea typeface="微软雅黑" panose="020B0503020204020204" pitchFamily="34" charset="-122"/>
              </a:rPr>
              <a:t>，它可以在限定时间内稳定地获得最优解</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调度分数</a:t>
            </a:r>
            <a:r>
              <a:rPr lang="en-US" altLang="zh-CN" b="0" i="0" dirty="0">
                <a:solidFill>
                  <a:srgbClr val="000000"/>
                </a:solidFill>
                <a:effectLst/>
                <a:latin typeface="微软雅黑" panose="020B0503020204020204" pitchFamily="34" charset="-122"/>
                <a:ea typeface="微软雅黑" panose="020B0503020204020204" pitchFamily="34" charset="-122"/>
              </a:rPr>
              <a:t>= 1)</a:t>
            </a:r>
            <a:r>
              <a:rPr lang="zh-CN" altLang="en-US" b="0" i="0" dirty="0">
                <a:solidFill>
                  <a:srgbClr val="000000"/>
                </a:solidFill>
                <a:effectLst/>
                <a:latin typeface="微软雅黑" panose="020B0503020204020204" pitchFamily="34" charset="-122"/>
                <a:ea typeface="微软雅黑" panose="020B0503020204020204" pitchFamily="34" charset="-122"/>
              </a:rPr>
              <a:t>，但随着问题规模的增大，</a:t>
            </a:r>
            <a:r>
              <a:rPr lang="en-US" altLang="zh-CN" b="0" i="0" dirty="0">
                <a:solidFill>
                  <a:srgbClr val="000000"/>
                </a:solidFill>
                <a:effectLst/>
                <a:latin typeface="微软雅黑" panose="020B0503020204020204" pitchFamily="34" charset="-122"/>
                <a:ea typeface="微软雅黑" panose="020B0503020204020204" pitchFamily="34" charset="-122"/>
              </a:rPr>
              <a:t>OR-Tools</a:t>
            </a:r>
            <a:r>
              <a:rPr lang="zh-CN" altLang="en-US" b="0" i="0" dirty="0">
                <a:solidFill>
                  <a:srgbClr val="000000"/>
                </a:solidFill>
                <a:effectLst/>
                <a:latin typeface="微软雅黑" panose="020B0503020204020204" pitchFamily="34" charset="-122"/>
                <a:ea typeface="微软雅黑" panose="020B0503020204020204" pitchFamily="34" charset="-122"/>
              </a:rPr>
              <a:t>的调度分数逐渐降低。</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的调度得分没有明显下降的趋势，但在有限的时间内得到的解质量并不理想，不如另外两种算法。在解决小规模问题时，</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变压器的性能不如</a:t>
            </a:r>
            <a:r>
              <a:rPr lang="en-US" altLang="zh-CN" b="0" i="0" dirty="0">
                <a:solidFill>
                  <a:srgbClr val="000000"/>
                </a:solidFill>
                <a:effectLst/>
                <a:latin typeface="微软雅黑" panose="020B0503020204020204" pitchFamily="34" charset="-122"/>
                <a:ea typeface="微软雅黑" panose="020B0503020204020204" pitchFamily="34" charset="-122"/>
              </a:rPr>
              <a:t>OR-Tools</a:t>
            </a:r>
            <a:r>
              <a:rPr lang="zh-CN" altLang="en-US" b="0" i="0" dirty="0">
                <a:solidFill>
                  <a:srgbClr val="000000"/>
                </a:solidFill>
                <a:effectLst/>
                <a:latin typeface="微软雅黑" panose="020B0503020204020204" pitchFamily="34" charset="-122"/>
                <a:ea typeface="微软雅黑" panose="020B0503020204020204" pitchFamily="34" charset="-122"/>
              </a:rPr>
              <a:t>，但随着问题规模的扩大，两者之间的差距逐渐缩小。当问题大小超过</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从</a:t>
            </a:r>
            <a:r>
              <a:rPr lang="en-US" altLang="zh-CN" b="0" i="0" dirty="0">
                <a:solidFill>
                  <a:srgbClr val="000000"/>
                </a:solidFill>
                <a:effectLst/>
                <a:latin typeface="微软雅黑" panose="020B0503020204020204" pitchFamily="34" charset="-122"/>
                <a:ea typeface="微软雅黑" panose="020B0503020204020204" pitchFamily="34" charset="-122"/>
              </a:rPr>
              <a:t>ta71</a:t>
            </a:r>
            <a:r>
              <a:rPr lang="zh-CN" altLang="en-US" b="0" i="0" dirty="0">
                <a:solidFill>
                  <a:srgbClr val="000000"/>
                </a:solidFill>
                <a:effectLst/>
                <a:latin typeface="微软雅黑" panose="020B0503020204020204" pitchFamily="34" charset="-122"/>
                <a:ea typeface="微软雅黑" panose="020B0503020204020204" pitchFamily="34" charset="-122"/>
              </a:rPr>
              <a:t>到</a:t>
            </a:r>
            <a:r>
              <a:rPr lang="en-US" altLang="zh-CN" b="0" i="0" dirty="0">
                <a:solidFill>
                  <a:srgbClr val="000000"/>
                </a:solidFill>
                <a:effectLst/>
                <a:latin typeface="微软雅黑" panose="020B0503020204020204" pitchFamily="34" charset="-122"/>
                <a:ea typeface="微软雅黑" panose="020B0503020204020204" pitchFamily="34" charset="-122"/>
              </a:rPr>
              <a:t>ta80)</a:t>
            </a:r>
            <a:r>
              <a:rPr lang="zh-CN" altLang="en-US" b="0" i="0" dirty="0">
                <a:solidFill>
                  <a:srgbClr val="000000"/>
                </a:solidFill>
                <a:effectLst/>
                <a:latin typeface="微软雅黑" panose="020B0503020204020204" pitchFamily="34" charset="-122"/>
                <a:ea typeface="微软雅黑" panose="020B0503020204020204" pitchFamily="34" charset="-122"/>
              </a:rPr>
              <a:t>时，</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变压器优于</a:t>
            </a:r>
            <a:r>
              <a:rPr lang="en-US" altLang="zh-CN" b="0" i="0" dirty="0">
                <a:solidFill>
                  <a:srgbClr val="000000"/>
                </a:solidFill>
                <a:effectLst/>
                <a:latin typeface="微软雅黑" panose="020B0503020204020204" pitchFamily="34" charset="-122"/>
                <a:ea typeface="微软雅黑" panose="020B0503020204020204" pitchFamily="34" charset="-122"/>
              </a:rPr>
              <a:t>OR-Tools</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extLst>
      <p:ext uri="{BB962C8B-B14F-4D97-AF65-F5344CB8AC3E}">
        <p14:creationId xmlns:p14="http://schemas.microsoft.com/office/powerpoint/2010/main" val="3390611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进一步添加了三种元启发式算法和一种精确算法来测试</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转换器在八组实例上的性能。前者包括量子粒子群优化</a:t>
            </a:r>
            <a:r>
              <a:rPr lang="en-US" altLang="zh-CN" b="0" i="0" dirty="0">
                <a:solidFill>
                  <a:srgbClr val="000000"/>
                </a:solidFill>
                <a:effectLst/>
                <a:latin typeface="微软雅黑" panose="020B0503020204020204" pitchFamily="34" charset="-122"/>
                <a:ea typeface="微软雅黑" panose="020B0503020204020204" pitchFamily="34" charset="-122"/>
              </a:rPr>
              <a:t>(QPSO)</a:t>
            </a:r>
            <a:r>
              <a:rPr lang="zh-CN" altLang="en-US" b="0" i="0" dirty="0">
                <a:solidFill>
                  <a:srgbClr val="000000"/>
                </a:solidFill>
                <a:effectLst/>
                <a:latin typeface="微软雅黑" panose="020B0503020204020204" pitchFamily="34" charset="-122"/>
                <a:ea typeface="微软雅黑" panose="020B0503020204020204" pitchFamily="34" charset="-122"/>
              </a:rPr>
              <a:t>算法</a:t>
            </a:r>
            <a:r>
              <a:rPr lang="en-US" altLang="zh-CN" b="0" i="0" dirty="0">
                <a:solidFill>
                  <a:srgbClr val="000000"/>
                </a:solidFill>
                <a:effectLst/>
                <a:latin typeface="微软雅黑" panose="020B0503020204020204" pitchFamily="34" charset="-122"/>
                <a:ea typeface="微软雅黑" panose="020B0503020204020204" pitchFamily="34" charset="-122"/>
              </a:rPr>
              <a:t>[33]</a:t>
            </a:r>
            <a:r>
              <a:rPr lang="zh-CN" altLang="en-US" b="0" i="0" dirty="0">
                <a:solidFill>
                  <a:srgbClr val="000000"/>
                </a:solidFill>
                <a:effectLst/>
                <a:latin typeface="微软雅黑" panose="020B0503020204020204" pitchFamily="34" charset="-122"/>
                <a:ea typeface="微软雅黑" panose="020B0503020204020204" pitchFamily="34" charset="-122"/>
              </a:rPr>
              <a:t>、人工鱼群算法</a:t>
            </a:r>
            <a:r>
              <a:rPr lang="en-US" altLang="zh-CN" b="0" i="0" dirty="0">
                <a:solidFill>
                  <a:srgbClr val="000000"/>
                </a:solidFill>
                <a:effectLst/>
                <a:latin typeface="微软雅黑" panose="020B0503020204020204" pitchFamily="34" charset="-122"/>
                <a:ea typeface="微软雅黑" panose="020B0503020204020204" pitchFamily="34" charset="-122"/>
              </a:rPr>
              <a:t>(AFSA)[34]</a:t>
            </a:r>
            <a:r>
              <a:rPr lang="zh-CN" altLang="en-US" b="0" i="0" dirty="0">
                <a:solidFill>
                  <a:srgbClr val="000000"/>
                </a:solidFill>
                <a:effectLst/>
                <a:latin typeface="微软雅黑" panose="020B0503020204020204" pitchFamily="34" charset="-122"/>
                <a:ea typeface="微软雅黑" panose="020B0503020204020204" pitchFamily="34" charset="-122"/>
              </a:rPr>
              <a:t>和差分进化</a:t>
            </a:r>
            <a:r>
              <a:rPr lang="en-US" altLang="zh-CN" b="0" i="0" dirty="0">
                <a:solidFill>
                  <a:srgbClr val="000000"/>
                </a:solidFill>
                <a:effectLst/>
                <a:latin typeface="微软雅黑" panose="020B0503020204020204" pitchFamily="34" charset="-122"/>
                <a:ea typeface="微软雅黑" panose="020B0503020204020204" pitchFamily="34" charset="-122"/>
              </a:rPr>
              <a:t>(DE)</a:t>
            </a:r>
            <a:r>
              <a:rPr lang="zh-CN" altLang="en-US" b="0" i="0" dirty="0">
                <a:solidFill>
                  <a:srgbClr val="000000"/>
                </a:solidFill>
                <a:effectLst/>
                <a:latin typeface="微软雅黑" panose="020B0503020204020204" pitchFamily="34" charset="-122"/>
                <a:ea typeface="微软雅黑" panose="020B0503020204020204" pitchFamily="34" charset="-122"/>
              </a:rPr>
              <a:t>算法</a:t>
            </a:r>
            <a:r>
              <a:rPr lang="en-US" altLang="zh-CN" b="0" i="0" dirty="0">
                <a:solidFill>
                  <a:srgbClr val="000000"/>
                </a:solidFill>
                <a:effectLst/>
                <a:latin typeface="微软雅黑" panose="020B0503020204020204" pitchFamily="34" charset="-122"/>
                <a:ea typeface="微软雅黑" panose="020B0503020204020204" pitchFamily="34" charset="-122"/>
              </a:rPr>
              <a:t>[35]</a:t>
            </a:r>
            <a:r>
              <a:rPr lang="zh-CN" altLang="en-US" b="0" i="0" dirty="0">
                <a:solidFill>
                  <a:srgbClr val="000000"/>
                </a:solidFill>
                <a:effectLst/>
                <a:latin typeface="微软雅黑" panose="020B0503020204020204" pitchFamily="34" charset="-122"/>
                <a:ea typeface="微软雅黑" panose="020B0503020204020204" pitchFamily="34" charset="-122"/>
              </a:rPr>
              <a:t>，这些算法在</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中表现良好。作为最著名的精确算法之一，本文还使用了针对</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开发的</a:t>
            </a:r>
            <a:r>
              <a:rPr lang="en-US" altLang="zh-CN" b="0" i="0" dirty="0">
                <a:solidFill>
                  <a:srgbClr val="000000"/>
                </a:solidFill>
                <a:effectLst/>
                <a:latin typeface="微软雅黑" panose="020B0503020204020204" pitchFamily="34" charset="-122"/>
                <a:ea typeface="微软雅黑" panose="020B0503020204020204" pitchFamily="34" charset="-122"/>
              </a:rPr>
              <a:t>B&amp;B (branch and bound)</a:t>
            </a:r>
            <a:r>
              <a:rPr lang="zh-CN" altLang="en-US" b="0" i="0" dirty="0">
                <a:solidFill>
                  <a:srgbClr val="000000"/>
                </a:solidFill>
                <a:effectLst/>
                <a:latin typeface="微软雅黑" panose="020B0503020204020204" pitchFamily="34" charset="-122"/>
                <a:ea typeface="微软雅黑" panose="020B0503020204020204" pitchFamily="34" charset="-122"/>
              </a:rPr>
              <a:t>算法</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进行比较。</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利用析取图对</a:t>
            </a:r>
            <a:r>
              <a:rPr lang="en-US" altLang="zh-CN" b="0" i="0" dirty="0">
                <a:solidFill>
                  <a:srgbClr val="000000"/>
                </a:solidFill>
                <a:effectLst/>
                <a:latin typeface="微软雅黑" panose="020B0503020204020204" pitchFamily="34" charset="-122"/>
                <a:ea typeface="微软雅黑" panose="020B0503020204020204" pitchFamily="34" charset="-122"/>
              </a:rPr>
              <a:t>JSSP</a:t>
            </a:r>
            <a:r>
              <a:rPr lang="zh-CN" altLang="en-US" b="0" i="0" dirty="0">
                <a:solidFill>
                  <a:srgbClr val="000000"/>
                </a:solidFill>
                <a:effectLst/>
                <a:latin typeface="微软雅黑" panose="020B0503020204020204" pitchFamily="34" charset="-122"/>
                <a:ea typeface="微软雅黑" panose="020B0503020204020204" pitchFamily="34" charset="-122"/>
              </a:rPr>
              <a:t>的解进行了优化。与之前的实验一样，我们在执行时限内进行了对比实验。</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变压器解决这</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组实验所需的运行时间分别为</a:t>
            </a:r>
            <a:r>
              <a:rPr lang="en-US" altLang="zh-CN" b="0" i="0" dirty="0">
                <a:solidFill>
                  <a:srgbClr val="000000"/>
                </a:solidFill>
                <a:effectLst/>
                <a:latin typeface="微软雅黑" panose="020B0503020204020204" pitchFamily="34" charset="-122"/>
                <a:ea typeface="微软雅黑" panose="020B0503020204020204" pitchFamily="34" charset="-122"/>
              </a:rPr>
              <a:t>9.8</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12.1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16.4</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20.4</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27.5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50.0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64.3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273.1 s</a:t>
            </a:r>
            <a:r>
              <a:rPr lang="zh-CN" altLang="en-US" b="0" i="0" dirty="0">
                <a:solidFill>
                  <a:srgbClr val="000000"/>
                </a:solidFill>
                <a:effectLst/>
                <a:latin typeface="微软雅黑" panose="020B0503020204020204" pitchFamily="34" charset="-122"/>
                <a:ea typeface="微软雅黑" panose="020B0503020204020204" pitchFamily="34" charset="-122"/>
              </a:rPr>
              <a:t>。限制时间设置为</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变压器运行时间的</a:t>
            </a:r>
            <a:r>
              <a:rPr lang="en-US" altLang="zh-CN" b="0" i="0" dirty="0">
                <a:solidFill>
                  <a:srgbClr val="000000"/>
                </a:solidFill>
                <a:effectLst/>
                <a:latin typeface="微软雅黑" panose="020B0503020204020204" pitchFamily="34" charset="-122"/>
                <a:ea typeface="微软雅黑" panose="020B0503020204020204" pitchFamily="34" charset="-122"/>
              </a:rPr>
              <a:t>1.1</a:t>
            </a:r>
            <a:r>
              <a:rPr lang="zh-CN" altLang="en-US" b="0" i="0" dirty="0">
                <a:solidFill>
                  <a:srgbClr val="000000"/>
                </a:solidFill>
                <a:effectLst/>
                <a:latin typeface="微软雅黑" panose="020B0503020204020204" pitchFamily="34" charset="-122"/>
                <a:ea typeface="微软雅黑" panose="020B0503020204020204" pitchFamily="34" charset="-122"/>
              </a:rPr>
              <a:t>倍。结果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表示为平均调度分数。</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从图</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可以看出，</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转换器和元启发式算法在不同情况下的性能都是稳定的。它们的标准差接近</a:t>
            </a:r>
            <a:r>
              <a:rPr lang="en-US" altLang="zh-CN" b="0" i="0" dirty="0">
                <a:solidFill>
                  <a:srgbClr val="000000"/>
                </a:solidFill>
                <a:effectLst/>
                <a:latin typeface="微软雅黑" panose="020B0503020204020204" pitchFamily="34" charset="-122"/>
                <a:ea typeface="微软雅黑" panose="020B0503020204020204" pitchFamily="34" charset="-122"/>
              </a:rPr>
              <a:t>0.04</a:t>
            </a:r>
            <a:r>
              <a:rPr lang="zh-CN" altLang="en-US" b="0" i="0" dirty="0">
                <a:solidFill>
                  <a:srgbClr val="000000"/>
                </a:solidFill>
                <a:effectLst/>
                <a:latin typeface="微软雅黑" panose="020B0503020204020204" pitchFamily="34" charset="-122"/>
                <a:ea typeface="微软雅黑" panose="020B0503020204020204" pitchFamily="34" charset="-122"/>
              </a:rPr>
              <a:t>，低于</a:t>
            </a:r>
            <a:r>
              <a:rPr lang="en-US" altLang="zh-CN" b="0" i="0" dirty="0">
                <a:solidFill>
                  <a:srgbClr val="000000"/>
                </a:solidFill>
                <a:effectLst/>
                <a:latin typeface="微软雅黑" panose="020B0503020204020204" pitchFamily="34" charset="-122"/>
                <a:ea typeface="微软雅黑" panose="020B0503020204020204" pitchFamily="34" charset="-122"/>
              </a:rPr>
              <a:t>OR-Tools</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0.06</a:t>
            </a:r>
            <a:r>
              <a:rPr lang="zh-CN" altLang="en-US" b="0" i="0" dirty="0">
                <a:solidFill>
                  <a:srgbClr val="000000"/>
                </a:solidFill>
                <a:effectLst/>
                <a:latin typeface="微软雅黑" panose="020B0503020204020204" pitchFamily="34" charset="-122"/>
                <a:ea typeface="微软雅黑" panose="020B0503020204020204" pitchFamily="34" charset="-122"/>
              </a:rPr>
              <a:t>和分支定界算法的</a:t>
            </a:r>
            <a:r>
              <a:rPr lang="en-US" altLang="zh-CN" b="0" i="0" dirty="0">
                <a:solidFill>
                  <a:srgbClr val="000000"/>
                </a:solidFill>
                <a:effectLst/>
                <a:latin typeface="微软雅黑" panose="020B0503020204020204" pitchFamily="34" charset="-122"/>
                <a:ea typeface="微软雅黑" panose="020B0503020204020204" pitchFamily="34" charset="-122"/>
              </a:rPr>
              <a:t>0.28</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这是因为尽管</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转换器在所有实例中使用了相同的参数，但模型已经在不同大小的实例上进行了训练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所以它在不同的测试集上是稳定的。这种稳定性依赖于</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变压器算法的强泛化性。与</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相比，其他三种元启发式算法都能在较短的计算时间内保证解的质量。与元启发式算法相比，</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转换算法在优化时取得了更好的效果实例大小大于</a:t>
            </a:r>
            <a:r>
              <a:rPr lang="en-US" altLang="zh-CN" b="0" i="0" dirty="0">
                <a:solidFill>
                  <a:srgbClr val="000000"/>
                </a:solidFill>
                <a:effectLst/>
                <a:latin typeface="微软雅黑" panose="020B0503020204020204" pitchFamily="34" charset="-122"/>
                <a:ea typeface="微软雅黑" panose="020B0503020204020204" pitchFamily="34" charset="-122"/>
              </a:rPr>
              <a:t>30 × 15</a:t>
            </a:r>
            <a:r>
              <a:rPr lang="zh-CN" altLang="en-US" b="0" i="0" dirty="0">
                <a:solidFill>
                  <a:srgbClr val="000000"/>
                </a:solidFill>
                <a:effectLst/>
                <a:latin typeface="微软雅黑" panose="020B0503020204020204" pitchFamily="34" charset="-122"/>
                <a:ea typeface="微软雅黑" panose="020B0503020204020204" pitchFamily="34" charset="-122"/>
              </a:rPr>
              <a:t>。分支定界算法在前三组实例中获得了较高的调度分数，但在之后的组中，随着问题规模的增加，其得分明显下降。这是因为大规模问题有太多的分支可能性。此外，分支定界算法非常占用内存。由于严重的内存溢出，无法解决大小大于</a:t>
            </a:r>
            <a:r>
              <a:rPr lang="en-US" altLang="zh-CN" b="0" i="0" dirty="0">
                <a:solidFill>
                  <a:srgbClr val="000000"/>
                </a:solidFill>
                <a:effectLst/>
                <a:latin typeface="微软雅黑" panose="020B0503020204020204" pitchFamily="34" charset="-122"/>
                <a:ea typeface="微软雅黑" panose="020B0503020204020204" pitchFamily="34" charset="-122"/>
              </a:rPr>
              <a:t>50 × 20</a:t>
            </a:r>
            <a:r>
              <a:rPr lang="zh-CN" altLang="en-US" b="0" i="0" dirty="0">
                <a:solidFill>
                  <a:srgbClr val="000000"/>
                </a:solidFill>
                <a:effectLst/>
                <a:latin typeface="微软雅黑" panose="020B0503020204020204" pitchFamily="34" charset="-122"/>
                <a:ea typeface="微软雅黑" panose="020B0503020204020204" pitchFamily="34" charset="-122"/>
              </a:rPr>
              <a:t>的实例。</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对于每组实例，计算</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变压器相对于其他算法的平均改进</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所示，红色折线</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。可以观察到，尽管</a:t>
            </a:r>
            <a:r>
              <a:rPr lang="en-US" altLang="zh-CN" b="0" i="0" dirty="0">
                <a:solidFill>
                  <a:srgbClr val="000000"/>
                </a:solidFill>
                <a:effectLst/>
                <a:latin typeface="微软雅黑" panose="020B0503020204020204" pitchFamily="34" charset="-122"/>
                <a:ea typeface="微软雅黑" panose="020B0503020204020204" pitchFamily="34" charset="-122"/>
              </a:rPr>
              <a:t>DGERD</a:t>
            </a:r>
            <a:r>
              <a:rPr lang="zh-CN" altLang="en-US" b="0" i="0" dirty="0">
                <a:solidFill>
                  <a:srgbClr val="000000"/>
                </a:solidFill>
                <a:effectLst/>
                <a:latin typeface="微软雅黑" panose="020B0503020204020204" pitchFamily="34" charset="-122"/>
                <a:ea typeface="微软雅黑" panose="020B0503020204020204" pitchFamily="34" charset="-122"/>
              </a:rPr>
              <a:t>转换器在第一组实例中表现不佳，但它的优势通常会随着问题规模的增加而增长。它在大规模问题上取得了显著的效果。对于最后一组实例，它的性能比其他算法高出</a:t>
            </a:r>
            <a:r>
              <a:rPr lang="en-US" altLang="zh-CN" b="0" i="0" dirty="0">
                <a:solidFill>
                  <a:srgbClr val="000000"/>
                </a:solidFill>
                <a:effectLst/>
                <a:latin typeface="微软雅黑" panose="020B0503020204020204" pitchFamily="34" charset="-122"/>
                <a:ea typeface="微软雅黑" panose="020B0503020204020204" pitchFamily="34" charset="-122"/>
              </a:rPr>
              <a:t>11.57%</a:t>
            </a:r>
            <a:r>
              <a:rPr lang="zh-CN" altLang="en-US" b="0" i="0" dirty="0">
                <a:solidFill>
                  <a:srgbClr val="000000"/>
                </a:solidFill>
                <a:effectLst/>
                <a:latin typeface="微软雅黑" panose="020B0503020204020204" pitchFamily="34" charset="-122"/>
                <a:ea typeface="微软雅黑" panose="020B0503020204020204" pitchFamily="34" charset="-122"/>
              </a:rPr>
              <a:t>。</a:t>
            </a:r>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3111661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3367788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本研究仅展示了图嵌入和注意机制在大规模</a:t>
            </a:r>
            <a:r>
              <a:rPr lang="en-US" altLang="zh-CN" b="0" i="0" dirty="0" err="1">
                <a:solidFill>
                  <a:srgbClr val="000000"/>
                </a:solidFill>
                <a:effectLst/>
                <a:latin typeface="微软雅黑" panose="020B0503020204020204" pitchFamily="34" charset="-122"/>
                <a:ea typeface="微软雅黑" panose="020B0503020204020204" pitchFamily="34" charset="-122"/>
              </a:rPr>
              <a:t>jsp</a:t>
            </a:r>
            <a:r>
              <a:rPr lang="zh-CN" altLang="en-US" b="0" i="0" dirty="0">
                <a:solidFill>
                  <a:srgbClr val="000000"/>
                </a:solidFill>
                <a:effectLst/>
                <a:latin typeface="微软雅黑" panose="020B0503020204020204" pitchFamily="34" charset="-122"/>
                <a:ea typeface="微软雅黑" panose="020B0503020204020204" pitchFamily="34" charset="-122"/>
              </a:rPr>
              <a:t>中的应用潜力。</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探索新的析取图嵌入策略，尝试不同的深度神经网络结构来进一步提高模型的性能和缩短响应时间，是一个值得进一步研究和探索的方向。</a:t>
            </a:r>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extLst>
      <p:ext uri="{BB962C8B-B14F-4D97-AF65-F5344CB8AC3E}">
        <p14:creationId xmlns:p14="http://schemas.microsoft.com/office/powerpoint/2010/main" val="3567992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2645220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292946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这篇论文结合图神经网络提出了一种端到端的强化学习算法来解决</a:t>
            </a:r>
            <a:r>
              <a:rPr lang="en-US" altLang="zh-CN" sz="1600" kern="1200" dirty="0">
                <a:solidFill>
                  <a:schemeClr val="tx1"/>
                </a:solidFill>
                <a:effectLst/>
                <a:latin typeface="微软雅黑" panose="020B0503020204020204" charset="-122"/>
                <a:ea typeface="微软雅黑" panose="020B0503020204020204" charset="-122"/>
                <a:cs typeface="+mn-cs"/>
              </a:rPr>
              <a:t>FJSP</a:t>
            </a:r>
            <a:r>
              <a:rPr lang="zh-CN" altLang="en-US" sz="1600" kern="1200" dirty="0">
                <a:solidFill>
                  <a:schemeClr val="tx1"/>
                </a:solidFill>
                <a:effectLst/>
                <a:latin typeface="微软雅黑" panose="020B0503020204020204" charset="-122"/>
                <a:ea typeface="微软雅黑" panose="020B0503020204020204" charset="-122"/>
                <a:cs typeface="+mn-cs"/>
              </a:rPr>
              <a:t>，引入了一种</a:t>
            </a:r>
            <a:r>
              <a:rPr lang="en-US" altLang="zh-CN" sz="1600" kern="1200" dirty="0">
                <a:solidFill>
                  <a:schemeClr val="tx1"/>
                </a:solidFill>
                <a:effectLst/>
                <a:latin typeface="微软雅黑" panose="020B0503020204020204" charset="-122"/>
                <a:ea typeface="微软雅黑" panose="020B0503020204020204" charset="-122"/>
                <a:cs typeface="+mn-cs"/>
              </a:rPr>
              <a:t>FJSP</a:t>
            </a:r>
            <a:r>
              <a:rPr lang="zh-CN" altLang="en-US" sz="1600" kern="1200" dirty="0">
                <a:solidFill>
                  <a:schemeClr val="tx1"/>
                </a:solidFill>
                <a:effectLst/>
                <a:latin typeface="微软雅黑" panose="020B0503020204020204" charset="-122"/>
                <a:ea typeface="微软雅黑" panose="020B0503020204020204" charset="-122"/>
                <a:cs typeface="+mn-cs"/>
              </a:rPr>
              <a:t>的析取图表征并利用图神经网络来嵌入本地状态，更详细地，这篇论文提出了一种多指针图网络架构和包含两个子策略的多</a:t>
            </a:r>
            <a:r>
              <a:rPr lang="en-US" altLang="zh-CN" sz="1600" kern="1200" dirty="0">
                <a:solidFill>
                  <a:schemeClr val="tx1"/>
                </a:solidFill>
                <a:effectLst/>
                <a:latin typeface="微软雅黑" panose="020B0503020204020204" charset="-122"/>
                <a:ea typeface="微软雅黑" panose="020B0503020204020204" charset="-122"/>
                <a:cs typeface="+mn-cs"/>
              </a:rPr>
              <a:t>PPO</a:t>
            </a:r>
            <a:r>
              <a:rPr lang="zh-CN" altLang="en-US" sz="1600" kern="1200" dirty="0">
                <a:solidFill>
                  <a:schemeClr val="tx1"/>
                </a:solidFill>
                <a:effectLst/>
                <a:latin typeface="微软雅黑" panose="020B0503020204020204" charset="-122"/>
                <a:ea typeface="微软雅黑" panose="020B0503020204020204" charset="-122"/>
                <a:cs typeface="+mn-cs"/>
              </a:rPr>
              <a:t>算法进行工件和机器分配</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2299369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智能车间是制造企业通过实时数据分析实现自组织生产，减少浪费，提高生产效率的有力工具。自动导引车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由于具有高度的自主性、灵活性和强大的端到端能力，能够应对多品种、小批量、大规模定制等生产模式下的物流任务，被广泛应用于智能车间的物料搬运。然而，智能作业车间环境的高度动态性、复杂性和不确定性使得在运输资源不足的情况下进行生产调度成为一个挑战。为此，本文研究了运输资源不足的动态柔性作业车间调度问题</a:t>
            </a:r>
            <a:r>
              <a:rPr lang="en-US" altLang="zh-CN" b="0" i="0" dirty="0">
                <a:solidFill>
                  <a:srgbClr val="000000"/>
                </a:solidFill>
                <a:effectLst/>
                <a:latin typeface="微软雅黑" panose="020B0503020204020204" pitchFamily="34" charset="-122"/>
                <a:ea typeface="微软雅黑" panose="020B0503020204020204" pitchFamily="34" charset="-122"/>
              </a:rPr>
              <a:t>(DFJSP-ITR)</a:t>
            </a:r>
            <a:r>
              <a:rPr lang="zh-CN" altLang="en-US" b="0" i="0" dirty="0">
                <a:solidFill>
                  <a:srgbClr val="000000"/>
                </a:solidFill>
                <a:effectLst/>
                <a:latin typeface="微软雅黑" panose="020B0503020204020204" pitchFamily="34" charset="-122"/>
                <a:ea typeface="微软雅黑" panose="020B0503020204020204" pitchFamily="34" charset="-122"/>
              </a:rPr>
              <a:t>，并通过提出的深度强化学习</a:t>
            </a:r>
            <a:r>
              <a:rPr lang="en-US" altLang="zh-CN" b="0" i="0" dirty="0">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方法学习端到端的高质量优先级调度规则</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以最小化</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。为了实现操作、机器和</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的一体化决策，提出了一种基于异构图神经网络</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的体系结构。考虑到不同的</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分配方式对调度目标的影响，对两种不同的</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分配方式进行了比较。实验表明，无论采用何种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分布策略，与现有的基于</a:t>
            </a:r>
            <a:r>
              <a:rPr lang="en-US" altLang="zh-CN" b="0" i="0" dirty="0" err="1">
                <a:solidFill>
                  <a:srgbClr val="000000"/>
                </a:solidFill>
                <a:effectLst/>
                <a:latin typeface="微软雅黑" panose="020B0503020204020204" pitchFamily="34" charset="-122"/>
                <a:ea typeface="微软雅黑" panose="020B0503020204020204" pitchFamily="34" charset="-122"/>
              </a:rPr>
              <a:t>pdrs</a:t>
            </a:r>
            <a:r>
              <a:rPr lang="zh-CN" altLang="en-US" b="0" i="0" dirty="0">
                <a:solidFill>
                  <a:srgbClr val="000000"/>
                </a:solidFill>
                <a:effectLst/>
                <a:latin typeface="微软雅黑" panose="020B0503020204020204" pitchFamily="34" charset="-122"/>
                <a:ea typeface="微软雅黑" panose="020B0503020204020204" pitchFamily="34" charset="-122"/>
              </a:rPr>
              <a:t>的方法相比，该方法都具有优越性和良好的泛化能力。</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33749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2035145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表</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是变量名称，表</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是调度环境中需要遵循的假设：</a:t>
            </a:r>
            <a:r>
              <a:rPr lang="zh-CN" altLang="en-US" b="0" i="0" dirty="0">
                <a:solidFill>
                  <a:srgbClr val="000000"/>
                </a:solidFill>
                <a:effectLst/>
                <a:latin typeface="微软雅黑" panose="020B0503020204020204" pitchFamily="34" charset="-122"/>
                <a:ea typeface="微软雅黑" panose="020B0503020204020204" pitchFamily="34" charset="-122"/>
              </a:rPr>
              <a:t>作业是独立的，所有机器和</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在时间零点都是可用的。</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每台机器或</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一次只能处理或运输一个作业。所有</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在任意两个任务地点之间的交付时间相同。</a:t>
            </a:r>
            <a:r>
              <a:rPr lang="en-US" altLang="zh-CN" b="0" i="0" dirty="0">
                <a:solidFill>
                  <a:srgbClr val="000000"/>
                </a:solidFill>
                <a:effectLst/>
                <a:latin typeface="微软雅黑" panose="020B0503020204020204" pitchFamily="34" charset="-122"/>
                <a:ea typeface="微软雅黑" panose="020B0503020204020204" pitchFamily="34" charset="-122"/>
              </a:rPr>
              <a:t>4 .</a:t>
            </a:r>
            <a:r>
              <a:rPr lang="zh-CN" altLang="en-US" b="0" i="0" dirty="0">
                <a:solidFill>
                  <a:srgbClr val="000000"/>
                </a:solidFill>
                <a:effectLst/>
                <a:latin typeface="微软雅黑" panose="020B0503020204020204" pitchFamily="34" charset="-122"/>
                <a:ea typeface="微软雅黑" panose="020B0503020204020204" pitchFamily="34" charset="-122"/>
              </a:rPr>
              <a:t>每次操作的装卸时间都包含在</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的交货时间中。所有</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在时间</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时在机库等待，所有</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以恒定速度行驶。</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每台</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向目标机下发一个作业后，返回机库等待下一个任务。</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8129033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柔性作业车间调度问题的析取图。一般来说，一个FJSP问题可以用析取图G = (O, C,D)来定义。</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O = {Oij|∀i, j}∪{S, T}是所有操作的集合，</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其中S和T是虚拟的开始操作和虚拟的结束操作，</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如图2 (a)和(b)所示。此外，C是一组合弧，表示同一作业的连续操作之间的优先约束。D是一组分离(无向)弧，在每条弧线都连接了一对可以由同一台机器处理的操作。</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图2 (a)和(b)分别给出了一个3 × 3 FJSP实例的析取图和可行解。在图2 (a)中，黑色箭头表示合取弧，彩色线条表示析取弧，它们对应于不同颜色的符合条件的机器团。在图2 (b)中，所有析取弧按表示机器上操作的加工顺序的方向分配。</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3674310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操作节点</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状态</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如果</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已调度，则状态为</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，否则为</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的兼容机器数量。</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的兼容</a:t>
            </a:r>
            <a:r>
              <a:rPr lang="en-US" altLang="zh-CN" sz="1600" kern="1200" dirty="0" err="1">
                <a:solidFill>
                  <a:schemeClr val="tx1"/>
                </a:solidFill>
                <a:effectLst/>
                <a:latin typeface="微软雅黑" panose="020B0503020204020204" charset="-122"/>
                <a:ea typeface="微软雅黑" panose="020B0503020204020204" charset="-122"/>
                <a:cs typeface="+mn-cs"/>
              </a:rPr>
              <a:t>agv</a:t>
            </a:r>
            <a:r>
              <a:rPr lang="zh-CN" altLang="en-US" sz="1600" kern="1200" dirty="0">
                <a:solidFill>
                  <a:schemeClr val="tx1"/>
                </a:solidFill>
                <a:effectLst/>
                <a:latin typeface="微软雅黑" panose="020B0503020204020204" charset="-122"/>
                <a:ea typeface="微软雅黑" panose="020B0503020204020204" charset="-122"/>
                <a:cs typeface="+mn-cs"/>
              </a:rPr>
              <a:t>数量。</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加工时间和交货时间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的加工时间和交货时间之和。</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开始时间</a:t>
            </a:r>
            <a:r>
              <a:rPr lang="en-US" altLang="zh-CN" sz="1600" kern="1200" dirty="0">
                <a:solidFill>
                  <a:schemeClr val="tx1"/>
                </a:solidFill>
                <a:effectLst/>
                <a:latin typeface="微软雅黑" panose="020B0503020204020204" charset="-122"/>
                <a:ea typeface="微软雅黑" panose="020B0503020204020204" charset="-122"/>
                <a:cs typeface="+mn-cs"/>
              </a:rPr>
              <a:t>:Oi</a:t>
            </a:r>
            <a:r>
              <a:rPr lang="zh-CN" altLang="en-US" sz="1600" kern="1200" dirty="0">
                <a:solidFill>
                  <a:schemeClr val="tx1"/>
                </a:solidFill>
                <a:effectLst/>
                <a:latin typeface="微软雅黑" panose="020B0503020204020204" charset="-122"/>
                <a:ea typeface="微软雅黑" panose="020B0503020204020204" charset="-122"/>
                <a:cs typeface="+mn-cs"/>
              </a:rPr>
              <a:t>的预计或实际开始时间。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作业中计划外操作的数量。</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工作完成时间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的预计或实际完成时间。</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机器：可用时间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机器</a:t>
            </a:r>
            <a:r>
              <a:rPr lang="en-US" altLang="zh-CN" sz="1600" kern="1200" dirty="0">
                <a:solidFill>
                  <a:schemeClr val="tx1"/>
                </a:solidFill>
                <a:effectLst/>
                <a:latin typeface="微软雅黑" panose="020B0503020204020204" charset="-122"/>
                <a:ea typeface="微软雅黑" panose="020B0503020204020204" charset="-122"/>
                <a:cs typeface="+mn-cs"/>
              </a:rPr>
              <a:t>Mk</a:t>
            </a:r>
            <a:r>
              <a:rPr lang="zh-CN" altLang="en-US" sz="1600" kern="1200" dirty="0">
                <a:solidFill>
                  <a:schemeClr val="tx1"/>
                </a:solidFill>
                <a:effectLst/>
                <a:latin typeface="微软雅黑" panose="020B0503020204020204" charset="-122"/>
                <a:ea typeface="微软雅黑" panose="020B0503020204020204" charset="-122"/>
                <a:cs typeface="+mn-cs"/>
              </a:rPr>
              <a:t>可以处理</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的时间。</a:t>
            </a:r>
            <a:r>
              <a:rPr lang="en-US" altLang="zh-CN" sz="1600" kern="1200" dirty="0">
                <a:solidFill>
                  <a:schemeClr val="tx1"/>
                </a:solidFill>
                <a:effectLst/>
                <a:latin typeface="微软雅黑" panose="020B0503020204020204" charset="-122"/>
                <a:ea typeface="微软雅黑" panose="020B0503020204020204" charset="-122"/>
                <a:cs typeface="+mn-cs"/>
              </a:rPr>
              <a:t>•Mk</a:t>
            </a:r>
            <a:r>
              <a:rPr lang="zh-CN" altLang="en-US" sz="1600" kern="1200" dirty="0">
                <a:solidFill>
                  <a:schemeClr val="tx1"/>
                </a:solidFill>
                <a:effectLst/>
                <a:latin typeface="微软雅黑" panose="020B0503020204020204" charset="-122"/>
                <a:ea typeface="微软雅黑" panose="020B0503020204020204" charset="-122"/>
                <a:cs typeface="+mn-cs"/>
              </a:rPr>
              <a:t>可以处理的</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数量。</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利用率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累计加工时间与总生产时间之比。</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AGV</a:t>
            </a:r>
            <a:r>
              <a:rPr lang="zh-CN" altLang="en-US" sz="1600" kern="1200" dirty="0">
                <a:solidFill>
                  <a:schemeClr val="tx1"/>
                </a:solidFill>
                <a:effectLst/>
                <a:latin typeface="微软雅黑" panose="020B0503020204020204" charset="-122"/>
                <a:ea typeface="微软雅黑" panose="020B0503020204020204" charset="-122"/>
                <a:cs typeface="+mn-cs"/>
              </a:rPr>
              <a:t>节点</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可用时间</a:t>
            </a:r>
            <a:r>
              <a:rPr lang="en-US" altLang="zh-CN" sz="1600" kern="1200" dirty="0">
                <a:solidFill>
                  <a:schemeClr val="tx1"/>
                </a:solidFill>
                <a:effectLst/>
                <a:latin typeface="微软雅黑" panose="020B0503020204020204" charset="-122"/>
                <a:ea typeface="微软雅黑" panose="020B0503020204020204" charset="-122"/>
                <a:cs typeface="+mn-cs"/>
              </a:rPr>
              <a:t>:AGV Al</a:t>
            </a:r>
            <a:r>
              <a:rPr lang="zh-CN" altLang="en-US" sz="1600" kern="1200" dirty="0">
                <a:solidFill>
                  <a:schemeClr val="tx1"/>
                </a:solidFill>
                <a:effectLst/>
                <a:latin typeface="微软雅黑" panose="020B0503020204020204" charset="-122"/>
                <a:ea typeface="微软雅黑" panose="020B0503020204020204" charset="-122"/>
                <a:cs typeface="+mn-cs"/>
              </a:rPr>
              <a:t>可以下发</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的时间。</a:t>
            </a:r>
            <a:r>
              <a:rPr lang="en-US" altLang="zh-CN" sz="1600" kern="1200" dirty="0">
                <a:solidFill>
                  <a:schemeClr val="tx1"/>
                </a:solidFill>
                <a:effectLst/>
                <a:latin typeface="微软雅黑" panose="020B0503020204020204" charset="-122"/>
                <a:ea typeface="微软雅黑" panose="020B0503020204020204" charset="-122"/>
                <a:cs typeface="+mn-cs"/>
              </a:rPr>
              <a:t>•ai</a:t>
            </a:r>
            <a:r>
              <a:rPr lang="zh-CN" altLang="en-US" sz="1600" kern="1200" dirty="0">
                <a:solidFill>
                  <a:schemeClr val="tx1"/>
                </a:solidFill>
                <a:effectLst/>
                <a:latin typeface="微软雅黑" panose="020B0503020204020204" charset="-122"/>
                <a:ea typeface="微软雅黑" panose="020B0503020204020204" charset="-122"/>
                <a:cs typeface="+mn-cs"/>
              </a:rPr>
              <a:t>可以交付的</a:t>
            </a:r>
            <a:r>
              <a:rPr lang="en-US" altLang="zh-CN" sz="1600" kern="1200" dirty="0" err="1">
                <a:solidFill>
                  <a:schemeClr val="tx1"/>
                </a:solidFill>
                <a:effectLst/>
                <a:latin typeface="微软雅黑" panose="020B0503020204020204" charset="-122"/>
                <a:ea typeface="微软雅黑" panose="020B0503020204020204" charset="-122"/>
                <a:cs typeface="+mn-cs"/>
              </a:rPr>
              <a:t>oj</a:t>
            </a:r>
            <a:r>
              <a:rPr lang="zh-CN" altLang="en-US" sz="1600" kern="1200" dirty="0">
                <a:solidFill>
                  <a:schemeClr val="tx1"/>
                </a:solidFill>
                <a:effectLst/>
                <a:latin typeface="微软雅黑" panose="020B0503020204020204" charset="-122"/>
                <a:ea typeface="微软雅黑" panose="020B0503020204020204" charset="-122"/>
                <a:cs typeface="+mn-cs"/>
              </a:rPr>
              <a:t>数量。</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利用率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人工智能的累计交付时间与总路由时间之比。</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O-M</a:t>
            </a:r>
            <a:r>
              <a:rPr lang="zh-CN" altLang="en-US" sz="1600" kern="1200" dirty="0">
                <a:solidFill>
                  <a:schemeClr val="tx1"/>
                </a:solidFill>
                <a:effectLst/>
                <a:latin typeface="微软雅黑" panose="020B0503020204020204" charset="-122"/>
                <a:ea typeface="微软雅黑" panose="020B0503020204020204" charset="-122"/>
                <a:cs typeface="+mn-cs"/>
              </a:rPr>
              <a:t>弧</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err="1">
                <a:solidFill>
                  <a:schemeClr val="tx1"/>
                </a:solidFill>
                <a:effectLst/>
                <a:latin typeface="微软雅黑" panose="020B0503020204020204" charset="-122"/>
                <a:ea typeface="微软雅黑" panose="020B0503020204020204" charset="-122"/>
                <a:cs typeface="+mn-cs"/>
              </a:rPr>
              <a:t>oj</a:t>
            </a: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Mk</a:t>
            </a:r>
            <a:r>
              <a:rPr lang="zh-CN" altLang="en-US" sz="1600" kern="1200" dirty="0">
                <a:solidFill>
                  <a:schemeClr val="tx1"/>
                </a:solidFill>
                <a:effectLst/>
                <a:latin typeface="微软雅黑" panose="020B0503020204020204" charset="-122"/>
                <a:ea typeface="微软雅黑" panose="020B0503020204020204" charset="-122"/>
                <a:cs typeface="+mn-cs"/>
              </a:rPr>
              <a:t>上的加工时间。</a:t>
            </a:r>
            <a:r>
              <a:rPr lang="en-US" altLang="zh-CN" sz="1600" kern="1200" dirty="0">
                <a:solidFill>
                  <a:schemeClr val="tx1"/>
                </a:solidFill>
                <a:effectLst/>
                <a:latin typeface="微软雅黑" panose="020B0503020204020204" charset="-122"/>
                <a:ea typeface="微软雅黑" panose="020B0503020204020204" charset="-122"/>
                <a:cs typeface="+mn-cs"/>
              </a:rPr>
              <a:t>O-A</a:t>
            </a:r>
            <a:r>
              <a:rPr lang="zh-CN" altLang="en-US" sz="1600" kern="1200" dirty="0">
                <a:solidFill>
                  <a:schemeClr val="tx1"/>
                </a:solidFill>
                <a:effectLst/>
                <a:latin typeface="微软雅黑" panose="020B0503020204020204" charset="-122"/>
                <a:ea typeface="微软雅黑" panose="020B0503020204020204" charset="-122"/>
                <a:cs typeface="+mn-cs"/>
              </a:rPr>
              <a:t>弧</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人工智能对</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的交付时间。注意，当</a:t>
            </a:r>
            <a:r>
              <a:rPr lang="en-US" altLang="zh-CN" sz="1600" kern="1200" dirty="0" err="1">
                <a:solidFill>
                  <a:schemeClr val="tx1"/>
                </a:solidFill>
                <a:effectLst/>
                <a:latin typeface="微软雅黑" panose="020B0503020204020204" charset="-122"/>
                <a:ea typeface="微软雅黑" panose="020B0503020204020204" charset="-122"/>
                <a:cs typeface="+mn-cs"/>
              </a:rPr>
              <a:t>Oij</a:t>
            </a:r>
            <a:r>
              <a:rPr lang="zh-CN" altLang="en-US" sz="1600" kern="1200" dirty="0">
                <a:solidFill>
                  <a:schemeClr val="tx1"/>
                </a:solidFill>
                <a:effectLst/>
                <a:latin typeface="微软雅黑" panose="020B0503020204020204" charset="-122"/>
                <a:ea typeface="微软雅黑" panose="020B0503020204020204" charset="-122"/>
                <a:cs typeface="+mn-cs"/>
              </a:rPr>
              <a:t>未被安排时，</a:t>
            </a:r>
            <a:r>
              <a:rPr lang="en-US" altLang="zh-CN" sz="1600" kern="1200" dirty="0">
                <a:solidFill>
                  <a:schemeClr val="tx1"/>
                </a:solidFill>
                <a:effectLst/>
                <a:latin typeface="微软雅黑" panose="020B0503020204020204" charset="-122"/>
                <a:ea typeface="微软雅黑" panose="020B0503020204020204" charset="-122"/>
                <a:cs typeface="+mn-cs"/>
              </a:rPr>
              <a:t>O-A</a:t>
            </a:r>
            <a:r>
              <a:rPr lang="zh-CN" altLang="en-US" sz="1600" kern="1200" dirty="0">
                <a:solidFill>
                  <a:schemeClr val="tx1"/>
                </a:solidFill>
                <a:effectLst/>
                <a:latin typeface="微软雅黑" panose="020B0503020204020204" charset="-122"/>
                <a:ea typeface="微软雅黑" panose="020B0503020204020204" charset="-122"/>
                <a:cs typeface="+mn-cs"/>
              </a:rPr>
              <a:t>弧表示根据所有可能的交付方式的交付时间计算的平均值。</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3584871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动作集</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由于</a:t>
            </a:r>
            <a:r>
              <a:rPr lang="en-US" altLang="zh-CN" b="0" i="0" dirty="0">
                <a:solidFill>
                  <a:srgbClr val="000000"/>
                </a:solidFill>
                <a:effectLst/>
                <a:latin typeface="微软雅黑" panose="020B0503020204020204" pitchFamily="34" charset="-122"/>
                <a:ea typeface="微软雅黑" panose="020B0503020204020204" pitchFamily="34" charset="-122"/>
              </a:rPr>
              <a:t>DFJSP-ITR</a:t>
            </a:r>
            <a:r>
              <a:rPr lang="zh-CN" altLang="en-US" b="0" i="0" dirty="0">
                <a:solidFill>
                  <a:srgbClr val="000000"/>
                </a:solidFill>
                <a:effectLst/>
                <a:latin typeface="微软雅黑" panose="020B0503020204020204" pitchFamily="34" charset="-122"/>
                <a:ea typeface="微软雅黑" panose="020B0503020204020204" pitchFamily="34" charset="-122"/>
              </a:rPr>
              <a:t>不仅需要选择处理作业的机器，还需要选择运输作业的</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。步骤</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的复合决策结果在∈</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处的动作定义为可行的</a:t>
            </a:r>
            <a:r>
              <a:rPr lang="en-US" altLang="zh-CN" b="0" i="0" dirty="0">
                <a:solidFill>
                  <a:srgbClr val="000000"/>
                </a:solidFill>
                <a:effectLst/>
                <a:latin typeface="微软雅黑" panose="020B0503020204020204" pitchFamily="34" charset="-122"/>
                <a:ea typeface="微软雅黑" panose="020B0503020204020204" pitchFamily="34" charset="-122"/>
              </a:rPr>
              <a:t>operation-machine-AGV pair (</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en-US" altLang="zh-CN" b="0" i="0" dirty="0">
                <a:solidFill>
                  <a:srgbClr val="000000"/>
                </a:solidFill>
                <a:effectLst/>
                <a:latin typeface="微软雅黑" panose="020B0503020204020204" pitchFamily="34" charset="-122"/>
                <a:ea typeface="微软雅黑" panose="020B0503020204020204" pitchFamily="34" charset="-122"/>
              </a:rPr>
              <a:t>, Mk, Al)</a:t>
            </a:r>
            <a:r>
              <a:rPr lang="zh-CN" altLang="en-US" b="0" i="0" dirty="0">
                <a:solidFill>
                  <a:srgbClr val="000000"/>
                </a:solidFill>
                <a:effectLst/>
                <a:latin typeface="微软雅黑" panose="020B0503020204020204" pitchFamily="34" charset="-122"/>
                <a:ea typeface="微软雅黑" panose="020B0503020204020204" pitchFamily="34" charset="-122"/>
              </a:rPr>
              <a:t>。具体来说，当</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的交付时间</a:t>
            </a:r>
            <a:r>
              <a:rPr lang="en-US" altLang="zh-CN" b="0" i="0" dirty="0" err="1">
                <a:solidFill>
                  <a:srgbClr val="000000"/>
                </a:solidFill>
                <a:effectLst/>
                <a:latin typeface="微软雅黑" panose="020B0503020204020204" pitchFamily="34" charset="-122"/>
                <a:ea typeface="微软雅黑" panose="020B0503020204020204" pitchFamily="34" charset="-122"/>
              </a:rPr>
              <a:t>rtijkl</a:t>
            </a:r>
            <a:r>
              <a:rPr lang="en-US" altLang="zh-CN" b="0" i="0" dirty="0">
                <a:solidFill>
                  <a:srgbClr val="000000"/>
                </a:solidFill>
                <a:effectLst/>
                <a:latin typeface="微软雅黑" panose="020B0503020204020204" pitchFamily="34" charset="-122"/>
                <a:ea typeface="微软雅黑" panose="020B0503020204020204" pitchFamily="34" charset="-122"/>
              </a:rPr>
              <a:t> = 0</a:t>
            </a:r>
            <a:r>
              <a:rPr lang="zh-CN" altLang="en-US" b="0" i="0" dirty="0">
                <a:solidFill>
                  <a:srgbClr val="000000"/>
                </a:solidFill>
                <a:effectLst/>
                <a:latin typeface="微软雅黑" panose="020B0503020204020204" pitchFamily="34" charset="-122"/>
                <a:ea typeface="微软雅黑" panose="020B0503020204020204" pitchFamily="34" charset="-122"/>
              </a:rPr>
              <a:t>时，</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实际上不需要</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进行交付，但为了保持动作的一致性，</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仍然选择</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进行交付。这意味着该</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节点不需要执行节点特性更新。</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1489240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新插入工件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11486659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三种节点和两种弧线的特征向量通过线性变换映射成</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维特征向量，其中</a:t>
            </a:r>
            <a:r>
              <a:rPr lang="en-US" altLang="zh-CN" b="0" i="0" dirty="0" err="1">
                <a:solidFill>
                  <a:srgbClr val="000000"/>
                </a:solidFill>
                <a:effectLst/>
                <a:latin typeface="微软雅黑" panose="020B0503020204020204" pitchFamily="34" charset="-122"/>
                <a:ea typeface="微软雅黑" panose="020B0503020204020204" pitchFamily="34" charset="-122"/>
              </a:rPr>
              <a:t>xij</a:t>
            </a:r>
            <a:r>
              <a:rPr lang="zh-CN" altLang="en-US" b="0" i="0" dirty="0">
                <a:solidFill>
                  <a:srgbClr val="000000"/>
                </a:solidFill>
                <a:effectLst/>
                <a:latin typeface="微软雅黑" panose="020B0503020204020204" pitchFamily="34" charset="-122"/>
                <a:ea typeface="微软雅黑" panose="020B0503020204020204" pitchFamily="34" charset="-122"/>
              </a:rPr>
              <a:t>为操作节点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的特征向量，</a:t>
            </a:r>
            <a:r>
              <a:rPr lang="en-US" altLang="zh-CN" b="0" i="0" dirty="0" err="1">
                <a:solidFill>
                  <a:srgbClr val="000000"/>
                </a:solidFill>
                <a:effectLst/>
                <a:latin typeface="微软雅黑" panose="020B0503020204020204" pitchFamily="34" charset="-122"/>
                <a:ea typeface="微软雅黑" panose="020B0503020204020204" pitchFamily="34" charset="-122"/>
              </a:rPr>
              <a:t>yk</a:t>
            </a:r>
            <a:r>
              <a:rPr lang="zh-CN" altLang="en-US" b="0" i="0" dirty="0">
                <a:solidFill>
                  <a:srgbClr val="000000"/>
                </a:solidFill>
                <a:effectLst/>
                <a:latin typeface="微软雅黑" panose="020B0503020204020204" pitchFamily="34" charset="-122"/>
                <a:ea typeface="微软雅黑" panose="020B0503020204020204" pitchFamily="34" charset="-122"/>
              </a:rPr>
              <a:t>为机器节点</a:t>
            </a:r>
            <a:r>
              <a:rPr lang="en-US" altLang="zh-CN" b="0" i="0" dirty="0">
                <a:solidFill>
                  <a:srgbClr val="000000"/>
                </a:solidFill>
                <a:effectLst/>
                <a:latin typeface="微软雅黑" panose="020B0503020204020204" pitchFamily="34" charset="-122"/>
                <a:ea typeface="微软雅黑" panose="020B0503020204020204" pitchFamily="34" charset="-122"/>
              </a:rPr>
              <a:t>Mk</a:t>
            </a:r>
            <a:r>
              <a:rPr lang="zh-CN" altLang="en-US" b="0" i="0" dirty="0">
                <a:solidFill>
                  <a:srgbClr val="000000"/>
                </a:solidFill>
                <a:effectLst/>
                <a:latin typeface="微软雅黑" panose="020B0503020204020204" pitchFamily="34" charset="-122"/>
                <a:ea typeface="微软雅黑" panose="020B0503020204020204" pitchFamily="34" charset="-122"/>
              </a:rPr>
              <a:t>的特征向量，</a:t>
            </a:r>
            <a:r>
              <a:rPr lang="en-US" altLang="zh-CN" b="0" i="0" dirty="0" err="1">
                <a:solidFill>
                  <a:srgbClr val="000000"/>
                </a:solidFill>
                <a:effectLst/>
                <a:latin typeface="微软雅黑" panose="020B0503020204020204" pitchFamily="34" charset="-122"/>
                <a:ea typeface="微软雅黑" panose="020B0503020204020204" pitchFamily="34" charset="-122"/>
              </a:rPr>
              <a:t>zl</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a:t>
            </a:r>
            <a:r>
              <a:rPr lang="en-US" altLang="zh-CN" b="0" i="0" dirty="0">
                <a:solidFill>
                  <a:srgbClr val="000000"/>
                </a:solidFill>
                <a:effectLst/>
                <a:latin typeface="微软雅黑" panose="020B0503020204020204" pitchFamily="34" charset="-122"/>
                <a:ea typeface="微软雅黑" panose="020B0503020204020204" pitchFamily="34" charset="-122"/>
              </a:rPr>
              <a:t>Al</a:t>
            </a:r>
            <a:r>
              <a:rPr lang="zh-CN" altLang="en-US" b="0" i="0" dirty="0">
                <a:solidFill>
                  <a:srgbClr val="000000"/>
                </a:solidFill>
                <a:effectLst/>
                <a:latin typeface="微软雅黑" panose="020B0503020204020204" pitchFamily="34" charset="-122"/>
                <a:ea typeface="微软雅黑" panose="020B0503020204020204" pitchFamily="34" charset="-122"/>
              </a:rPr>
              <a:t>的特征向量，</a:t>
            </a:r>
            <a:r>
              <a:rPr lang="en-US" altLang="zh-CN" b="0" i="0" dirty="0" err="1">
                <a:solidFill>
                  <a:srgbClr val="000000"/>
                </a:solidFill>
                <a:effectLst/>
                <a:latin typeface="微软雅黑" panose="020B0503020204020204" pitchFamily="34" charset="-122"/>
                <a:ea typeface="微软雅黑" panose="020B0503020204020204" pitchFamily="34" charset="-122"/>
              </a:rPr>
              <a:t>uijk</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O-M</a:t>
            </a:r>
            <a:r>
              <a:rPr lang="zh-CN" altLang="en-US" b="0" i="0" dirty="0">
                <a:solidFill>
                  <a:srgbClr val="000000"/>
                </a:solidFill>
                <a:effectLst/>
                <a:latin typeface="微软雅黑" panose="020B0503020204020204" pitchFamily="34" charset="-122"/>
                <a:ea typeface="微软雅黑" panose="020B0503020204020204" pitchFamily="34" charset="-122"/>
              </a:rPr>
              <a:t>弧线的特征向量。</a:t>
            </a:r>
            <a:r>
              <a:rPr lang="en-US" altLang="zh-CN" b="0" i="0" dirty="0" err="1">
                <a:solidFill>
                  <a:srgbClr val="000000"/>
                </a:solidFill>
                <a:effectLst/>
                <a:latin typeface="微软雅黑" panose="020B0503020204020204" pitchFamily="34" charset="-122"/>
                <a:ea typeface="微软雅黑" panose="020B0503020204020204" pitchFamily="34" charset="-122"/>
              </a:rPr>
              <a:t>vijl</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O-A</a:t>
            </a:r>
            <a:r>
              <a:rPr lang="zh-CN" altLang="en-US" b="0" i="0" dirty="0">
                <a:solidFill>
                  <a:srgbClr val="000000"/>
                </a:solidFill>
                <a:effectLst/>
                <a:latin typeface="微软雅黑" panose="020B0503020204020204" pitchFamily="34" charset="-122"/>
                <a:ea typeface="微软雅黑" panose="020B0503020204020204" pitchFamily="34" charset="-122"/>
              </a:rPr>
              <a:t>弧的特征向量。然后计算三类节点之间的关注系数。</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a:t>
            </a:r>
            <a:r>
              <a:rPr lang="en-US" altLang="zh-CN" b="0" i="0" dirty="0">
                <a:solidFill>
                  <a:srgbClr val="000000"/>
                </a:solidFill>
                <a:effectLst/>
                <a:latin typeface="微软雅黑" panose="020B0503020204020204" pitchFamily="34" charset="-122"/>
                <a:ea typeface="微软雅黑" panose="020B0503020204020204" pitchFamily="34" charset="-122"/>
              </a:rPr>
              <a:t>Al</a:t>
            </a:r>
            <a:r>
              <a:rPr lang="zh-CN" altLang="en-US" b="0" i="0" dirty="0">
                <a:solidFill>
                  <a:srgbClr val="000000"/>
                </a:solidFill>
                <a:effectLst/>
                <a:latin typeface="微软雅黑" panose="020B0503020204020204" pitchFamily="34" charset="-122"/>
                <a:ea typeface="微软雅黑" panose="020B0503020204020204" pitchFamily="34" charset="-122"/>
              </a:rPr>
              <a:t>对操作节点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的注意系数计算公式如下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3394014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是连接操作。操作节点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Omn</a:t>
            </a:r>
            <a:r>
              <a:rPr lang="zh-CN" altLang="en-US" b="0" i="0" dirty="0">
                <a:solidFill>
                  <a:srgbClr val="000000"/>
                </a:solidFill>
                <a:effectLst/>
                <a:latin typeface="微软雅黑" panose="020B0503020204020204" pitchFamily="34" charset="-122"/>
                <a:ea typeface="微软雅黑" panose="020B0503020204020204" pitchFamily="34" charset="-122"/>
              </a:rPr>
              <a:t>对操作节点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的注意系数计算公式如下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对机器节点</a:t>
            </a:r>
            <a:r>
              <a:rPr lang="en-US" altLang="zh-CN" b="0" i="0" dirty="0">
                <a:solidFill>
                  <a:srgbClr val="000000"/>
                </a:solidFill>
                <a:effectLst/>
                <a:latin typeface="微软雅黑" panose="020B0503020204020204" pitchFamily="34" charset="-122"/>
                <a:ea typeface="微软雅黑" panose="020B0503020204020204" pitchFamily="34" charset="-122"/>
              </a:rPr>
              <a:t>Mk</a:t>
            </a:r>
            <a:r>
              <a:rPr lang="zh-CN" altLang="en-US" b="0" i="0" dirty="0">
                <a:solidFill>
                  <a:srgbClr val="000000"/>
                </a:solidFill>
                <a:effectLst/>
                <a:latin typeface="微软雅黑" panose="020B0503020204020204" pitchFamily="34" charset="-122"/>
                <a:ea typeface="微软雅黑" panose="020B0503020204020204" pitchFamily="34" charset="-122"/>
              </a:rPr>
              <a:t>的注意系数计算公式如下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机器节点</a:t>
            </a:r>
            <a:r>
              <a:rPr lang="en-US" altLang="zh-CN" b="0" i="0" dirty="0" err="1">
                <a:solidFill>
                  <a:srgbClr val="000000"/>
                </a:solidFill>
                <a:effectLst/>
                <a:latin typeface="微软雅黑" panose="020B0503020204020204" pitchFamily="34" charset="-122"/>
                <a:ea typeface="微软雅黑" panose="020B0503020204020204" pitchFamily="34" charset="-122"/>
              </a:rPr>
              <a:t>Ml</a:t>
            </a:r>
            <a:r>
              <a:rPr lang="zh-CN" altLang="en-US" b="0" i="0" dirty="0">
                <a:solidFill>
                  <a:srgbClr val="000000"/>
                </a:solidFill>
                <a:effectLst/>
                <a:latin typeface="微软雅黑" panose="020B0503020204020204" pitchFamily="34" charset="-122"/>
                <a:ea typeface="微软雅黑" panose="020B0503020204020204" pitchFamily="34" charset="-122"/>
              </a:rPr>
              <a:t>对机器节点</a:t>
            </a:r>
            <a:r>
              <a:rPr lang="en-US" altLang="zh-CN" b="0" i="0" dirty="0">
                <a:solidFill>
                  <a:srgbClr val="000000"/>
                </a:solidFill>
                <a:effectLst/>
                <a:latin typeface="微软雅黑" panose="020B0503020204020204" pitchFamily="34" charset="-122"/>
                <a:ea typeface="微软雅黑" panose="020B0503020204020204" pitchFamily="34" charset="-122"/>
              </a:rPr>
              <a:t>Mk</a:t>
            </a:r>
            <a:r>
              <a:rPr lang="zh-CN" altLang="en-US" b="0" i="0" dirty="0">
                <a:solidFill>
                  <a:srgbClr val="000000"/>
                </a:solidFill>
                <a:effectLst/>
                <a:latin typeface="微软雅黑" panose="020B0503020204020204" pitchFamily="34" charset="-122"/>
                <a:ea typeface="微软雅黑" panose="020B0503020204020204" pitchFamily="34" charset="-122"/>
              </a:rPr>
              <a:t>的注意系数计算公式如下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35247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是一个</a:t>
            </a:r>
            <a:r>
              <a:rPr lang="en-US" altLang="zh-CN" b="0" i="0" dirty="0">
                <a:solidFill>
                  <a:srgbClr val="000000"/>
                </a:solidFill>
                <a:effectLst/>
                <a:latin typeface="微软雅黑" panose="020B0503020204020204" pitchFamily="34" charset="-122"/>
                <a:ea typeface="微软雅黑" panose="020B0503020204020204" pitchFamily="34" charset="-122"/>
              </a:rPr>
              <a:t>16</a:t>
            </a:r>
            <a:r>
              <a:rPr lang="zh-CN" altLang="en-US" b="0" i="0" dirty="0">
                <a:solidFill>
                  <a:srgbClr val="000000"/>
                </a:solidFill>
                <a:effectLst/>
                <a:latin typeface="微软雅黑" panose="020B0503020204020204" pitchFamily="34" charset="-122"/>
                <a:ea typeface="微软雅黑" panose="020B0503020204020204" pitchFamily="34" charset="-122"/>
              </a:rPr>
              <a:t>维向量。利用</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函数对两组的注意系数进行归一化，可以得到相应的注意系数</a:t>
            </a:r>
            <a:r>
              <a:rPr lang="en-US" altLang="zh-CN" b="0" i="0" dirty="0">
                <a:solidFill>
                  <a:srgbClr val="000000"/>
                </a:solidFill>
                <a:effectLst/>
                <a:latin typeface="微软雅黑" panose="020B0503020204020204" pitchFamily="34" charset="-122"/>
                <a:ea typeface="微软雅黑" panose="020B0503020204020204" pitchFamily="34" charset="-122"/>
              </a:rPr>
              <a:t>(α</a:t>
            </a:r>
            <a:r>
              <a:rPr lang="en-US" altLang="zh-CN" b="0" i="0" dirty="0" err="1">
                <a:solidFill>
                  <a:srgbClr val="000000"/>
                </a:solidFill>
                <a:effectLst/>
                <a:latin typeface="微软雅黑" panose="020B0503020204020204" pitchFamily="34" charset="-122"/>
                <a:ea typeface="微软雅黑" panose="020B0503020204020204" pitchFamily="34" charset="-122"/>
              </a:rPr>
              <a:t>ijl</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α</a:t>
            </a:r>
            <a:r>
              <a:rPr lang="en-US" altLang="zh-CN" b="0" i="0" dirty="0" err="1">
                <a:solidFill>
                  <a:srgbClr val="000000"/>
                </a:solidFill>
                <a:effectLst/>
                <a:latin typeface="微软雅黑" panose="020B0503020204020204" pitchFamily="34" charset="-122"/>
                <a:ea typeface="微软雅黑" panose="020B0503020204020204" pitchFamily="34" charset="-122"/>
              </a:rPr>
              <a:t>ij</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(α</a:t>
            </a:r>
            <a:r>
              <a:rPr lang="en-US" altLang="zh-CN" b="0" i="0" dirty="0" err="1">
                <a:solidFill>
                  <a:srgbClr val="000000"/>
                </a:solidFill>
                <a:effectLst/>
                <a:latin typeface="微软雅黑" panose="020B0503020204020204" pitchFamily="34" charset="-122"/>
                <a:ea typeface="微软雅黑" panose="020B0503020204020204" pitchFamily="34" charset="-122"/>
              </a:rPr>
              <a:t>ijk</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αk)</a:t>
            </a:r>
            <a:r>
              <a:rPr lang="zh-CN" altLang="en-US" b="0" i="0" dirty="0">
                <a:solidFill>
                  <a:srgbClr val="000000"/>
                </a:solidFill>
                <a:effectLst/>
                <a:latin typeface="微软雅黑" panose="020B0503020204020204" pitchFamily="34" charset="-122"/>
                <a:ea typeface="微软雅黑" panose="020B0503020204020204" pitchFamily="34" charset="-122"/>
              </a:rPr>
              <a:t>。最后，将整合了</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节点特征和机器节点特征的操作节点特征进行整合，得到机器节点嵌入。整合</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节点特征的操作节点嵌入计算如下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9361887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err="1">
                <a:solidFill>
                  <a:srgbClr val="000000"/>
                </a:solidFill>
                <a:effectLst/>
                <a:latin typeface="微软雅黑" panose="020B0503020204020204" pitchFamily="34" charset="-122"/>
                <a:ea typeface="微软雅黑" panose="020B0503020204020204" pitchFamily="34" charset="-122"/>
              </a:rPr>
              <a:t>Nt</a:t>
            </a:r>
            <a:r>
              <a:rPr lang="en-US" altLang="zh-CN" b="0" i="0" dirty="0">
                <a:solidFill>
                  <a:srgbClr val="000000"/>
                </a:solidFill>
                <a:effectLst/>
                <a:latin typeface="微软雅黑" panose="020B0503020204020204" pitchFamily="34" charset="-122"/>
                <a:ea typeface="微软雅黑" panose="020B0503020204020204" pitchFamily="34" charset="-122"/>
              </a:rPr>
              <a:t>(Al)</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的兼容</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数，</a:t>
            </a:r>
            <a:r>
              <a:rPr lang="en-US" altLang="zh-CN" b="0" i="0" dirty="0">
                <a:solidFill>
                  <a:srgbClr val="000000"/>
                </a:solidFill>
                <a:effectLst/>
                <a:latin typeface="微软雅黑" panose="020B0503020204020204" pitchFamily="34" charset="-122"/>
                <a:ea typeface="微软雅黑" panose="020B0503020204020204" pitchFamily="34" charset="-122"/>
              </a:rPr>
              <a:t>σ</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型函数。机器节点的嵌入计算如下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err="1">
                <a:solidFill>
                  <a:srgbClr val="000000"/>
                </a:solidFill>
                <a:effectLst/>
                <a:latin typeface="微软雅黑" panose="020B0503020204020204" pitchFamily="34" charset="-122"/>
                <a:ea typeface="微软雅黑" panose="020B0503020204020204" pitchFamily="34" charset="-122"/>
              </a:rPr>
              <a:t>Nt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Oijk</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是</a:t>
            </a:r>
            <a:r>
              <a:rPr lang="en-US" altLang="zh-CN" b="0" i="0" dirty="0">
                <a:solidFill>
                  <a:srgbClr val="000000"/>
                </a:solidFill>
                <a:effectLst/>
                <a:latin typeface="微软雅黑" panose="020B0503020204020204" pitchFamily="34" charset="-122"/>
                <a:ea typeface="微软雅黑" panose="020B0503020204020204" pitchFamily="34" charset="-122"/>
              </a:rPr>
              <a:t>Mk</a:t>
            </a:r>
            <a:r>
              <a:rPr lang="zh-CN" altLang="en-US" b="0" i="0" dirty="0">
                <a:solidFill>
                  <a:srgbClr val="000000"/>
                </a:solidFill>
                <a:effectLst/>
                <a:latin typeface="微软雅黑" panose="020B0503020204020204" pitchFamily="34" charset="-122"/>
                <a:ea typeface="微软雅黑" panose="020B0503020204020204" pitchFamily="34" charset="-122"/>
              </a:rPr>
              <a:t>可以处理的</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个数。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3785543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由于本文提出的异构图包含操作节点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，机器节点</a:t>
            </a:r>
            <a:r>
              <a:rPr lang="en-US" altLang="zh-CN" b="0" i="0" dirty="0">
                <a:solidFill>
                  <a:srgbClr val="000000"/>
                </a:solidFill>
                <a:effectLst/>
                <a:latin typeface="微软雅黑" panose="020B0503020204020204" pitchFamily="34" charset="-122"/>
                <a:ea typeface="微软雅黑" panose="020B0503020204020204" pitchFamily="34" charset="-122"/>
              </a:rPr>
              <a:t>Mk, AGV</a:t>
            </a:r>
            <a:r>
              <a:rPr lang="zh-CN" altLang="en-US" b="0" i="0" dirty="0">
                <a:solidFill>
                  <a:srgbClr val="000000"/>
                </a:solidFill>
                <a:effectLst/>
                <a:latin typeface="微软雅黑" panose="020B0503020204020204" pitchFamily="34" charset="-122"/>
                <a:ea typeface="微软雅黑" panose="020B0503020204020204" pitchFamily="34" charset="-122"/>
              </a:rPr>
              <a:t>节点</a:t>
            </a:r>
            <a:r>
              <a:rPr lang="en-US" altLang="zh-CN" b="0" i="0" dirty="0">
                <a:solidFill>
                  <a:srgbClr val="000000"/>
                </a:solidFill>
                <a:effectLst/>
                <a:latin typeface="微软雅黑" panose="020B0503020204020204" pitchFamily="34" charset="-122"/>
                <a:ea typeface="微软雅黑" panose="020B0503020204020204" pitchFamily="34" charset="-122"/>
              </a:rPr>
              <a:t>Al</a:t>
            </a:r>
            <a:r>
              <a:rPr lang="zh-CN" altLang="en-US" b="0" i="0" dirty="0">
                <a:solidFill>
                  <a:srgbClr val="000000"/>
                </a:solidFill>
                <a:effectLst/>
                <a:latin typeface="微软雅黑" panose="020B0503020204020204" pitchFamily="34" charset="-122"/>
                <a:ea typeface="微软雅黑" panose="020B0503020204020204" pitchFamily="34" charset="-122"/>
              </a:rPr>
              <a:t>，连接操作节点和机器节点的</a:t>
            </a:r>
            <a:r>
              <a:rPr lang="en-US" altLang="zh-CN" b="0" i="0" dirty="0">
                <a:solidFill>
                  <a:srgbClr val="000000"/>
                </a:solidFill>
                <a:effectLst/>
                <a:latin typeface="微软雅黑" panose="020B0503020204020204" pitchFamily="34" charset="-122"/>
                <a:ea typeface="微软雅黑" panose="020B0503020204020204" pitchFamily="34" charset="-122"/>
              </a:rPr>
              <a:t>O-M</a:t>
            </a:r>
            <a:r>
              <a:rPr lang="zh-CN" altLang="en-US" b="0" i="0" dirty="0">
                <a:solidFill>
                  <a:srgbClr val="000000"/>
                </a:solidFill>
                <a:effectLst/>
                <a:latin typeface="微软雅黑" panose="020B0503020204020204" pitchFamily="34" charset="-122"/>
                <a:ea typeface="微软雅黑" panose="020B0503020204020204" pitchFamily="34" charset="-122"/>
              </a:rPr>
              <a:t>弧，连接操作节点和</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节点的</a:t>
            </a:r>
            <a:r>
              <a:rPr lang="en-US" altLang="zh-CN" b="0" i="0" dirty="0">
                <a:solidFill>
                  <a:srgbClr val="000000"/>
                </a:solidFill>
                <a:effectLst/>
                <a:latin typeface="微软雅黑" panose="020B0503020204020204" pitchFamily="34" charset="-122"/>
                <a:ea typeface="微软雅黑" panose="020B0503020204020204" pitchFamily="34" charset="-122"/>
              </a:rPr>
              <a:t>O-A</a:t>
            </a:r>
            <a:r>
              <a:rPr lang="zh-CN" altLang="en-US" b="0" i="0" dirty="0">
                <a:solidFill>
                  <a:srgbClr val="000000"/>
                </a:solidFill>
                <a:effectLst/>
                <a:latin typeface="微软雅黑" panose="020B0503020204020204" pitchFamily="34" charset="-122"/>
                <a:ea typeface="微软雅黑" panose="020B0503020204020204" pitchFamily="34" charset="-122"/>
              </a:rPr>
              <a:t>弧，为了将异构图的结构和特征信息充分融入到最终的机器节点特征向量中，机器节点需要有效地整合一阶邻域</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操作节点</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和二阶邻域</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的特征信息。</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5925460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将计算得到的</a:t>
            </a:r>
            <a:r>
              <a:rPr lang="en-US" altLang="zh-CN" b="0" i="0" dirty="0" err="1">
                <a:solidFill>
                  <a:srgbClr val="000000"/>
                </a:solidFill>
                <a:effectLst/>
                <a:latin typeface="微软雅黑" panose="020B0503020204020204" pitchFamily="34" charset="-122"/>
                <a:ea typeface="微软雅黑" panose="020B0503020204020204" pitchFamily="34" charset="-122"/>
              </a:rPr>
              <a:t>fijk</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fij</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fijl</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fl</a:t>
            </a:r>
            <a:r>
              <a:rPr lang="zh-CN" altLang="en-US" b="0" i="0" dirty="0">
                <a:solidFill>
                  <a:srgbClr val="000000"/>
                </a:solidFill>
                <a:effectLst/>
                <a:latin typeface="微软雅黑" panose="020B0503020204020204" pitchFamily="34" charset="-122"/>
                <a:ea typeface="微软雅黑" panose="020B0503020204020204" pitchFamily="34" charset="-122"/>
              </a:rPr>
              <a:t>进行两组归一化，得到两组注意系数</a:t>
            </a:r>
            <a:r>
              <a:rPr lang="en-US" altLang="zh-CN" b="0" i="0" dirty="0">
                <a:solidFill>
                  <a:srgbClr val="000000"/>
                </a:solidFill>
                <a:effectLst/>
                <a:latin typeface="微软雅黑" panose="020B0503020204020204" pitchFamily="34" charset="-122"/>
                <a:ea typeface="微软雅黑" panose="020B0503020204020204" pitchFamily="34" charset="-122"/>
              </a:rPr>
              <a:t>(β</a:t>
            </a:r>
            <a:r>
              <a:rPr lang="en-US" altLang="zh-CN" b="0" i="0" dirty="0" err="1">
                <a:solidFill>
                  <a:srgbClr val="000000"/>
                </a:solidFill>
                <a:effectLst/>
                <a:latin typeface="微软雅黑" panose="020B0503020204020204" pitchFamily="34" charset="-122"/>
                <a:ea typeface="微软雅黑" panose="020B0503020204020204" pitchFamily="34" charset="-122"/>
              </a:rPr>
              <a:t>ijk</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β</a:t>
            </a:r>
            <a:r>
              <a:rPr lang="en-US" altLang="zh-CN" b="0" i="0" dirty="0" err="1">
                <a:solidFill>
                  <a:srgbClr val="000000"/>
                </a:solidFill>
                <a:effectLst/>
                <a:latin typeface="微软雅黑" panose="020B0503020204020204" pitchFamily="34" charset="-122"/>
                <a:ea typeface="微软雅黑" panose="020B0503020204020204" pitchFamily="34" charset="-122"/>
              </a:rPr>
              <a:t>ij</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(β</a:t>
            </a:r>
            <a:r>
              <a:rPr lang="en-US" altLang="zh-CN" b="0" i="0" dirty="0" err="1">
                <a:solidFill>
                  <a:srgbClr val="000000"/>
                </a:solidFill>
                <a:effectLst/>
                <a:latin typeface="微软雅黑" panose="020B0503020204020204" pitchFamily="34" charset="-122"/>
                <a:ea typeface="微软雅黑" panose="020B0503020204020204" pitchFamily="34" charset="-122"/>
              </a:rPr>
              <a:t>ijl</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βl)</a:t>
            </a:r>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err="1">
                <a:solidFill>
                  <a:srgbClr val="000000"/>
                </a:solidFill>
                <a:effectLst/>
                <a:latin typeface="微软雅黑" panose="020B0503020204020204" pitchFamily="34" charset="-122"/>
                <a:ea typeface="微软雅黑" panose="020B0503020204020204" pitchFamily="34" charset="-122"/>
              </a:rPr>
              <a:t>fijk</a:t>
            </a:r>
            <a:r>
              <a:rPr lang="zh-CN" altLang="en-US" b="0" i="0" dirty="0">
                <a:solidFill>
                  <a:srgbClr val="000000"/>
                </a:solidFill>
                <a:effectLst/>
                <a:latin typeface="微软雅黑" panose="020B0503020204020204" pitchFamily="34" charset="-122"/>
                <a:ea typeface="微软雅黑" panose="020B0503020204020204" pitchFamily="34" charset="-122"/>
              </a:rPr>
              <a:t>为机器节点对操作节点的注意系数，</a:t>
            </a:r>
            <a:r>
              <a:rPr lang="en-US" altLang="zh-CN" b="0" i="0" dirty="0" err="1">
                <a:solidFill>
                  <a:srgbClr val="000000"/>
                </a:solidFill>
                <a:effectLst/>
                <a:latin typeface="微软雅黑" panose="020B0503020204020204" pitchFamily="34" charset="-122"/>
                <a:ea typeface="微软雅黑" panose="020B0503020204020204" pitchFamily="34" charset="-122"/>
              </a:rPr>
              <a:t>fij</a:t>
            </a:r>
            <a:r>
              <a:rPr lang="zh-CN" altLang="en-US" b="0" i="0" dirty="0">
                <a:solidFill>
                  <a:srgbClr val="000000"/>
                </a:solidFill>
                <a:effectLst/>
                <a:latin typeface="微软雅黑" panose="020B0503020204020204" pitchFamily="34" charset="-122"/>
                <a:ea typeface="微软雅黑" panose="020B0503020204020204" pitchFamily="34" charset="-122"/>
              </a:rPr>
              <a:t>为操作节点间的注意系数，</a:t>
            </a:r>
            <a:r>
              <a:rPr lang="en-US" altLang="zh-CN" b="0" i="0" dirty="0" err="1">
                <a:solidFill>
                  <a:srgbClr val="000000"/>
                </a:solidFill>
                <a:effectLst/>
                <a:latin typeface="微软雅黑" panose="020B0503020204020204" pitchFamily="34" charset="-122"/>
                <a:ea typeface="微软雅黑" panose="020B0503020204020204" pitchFamily="34" charset="-122"/>
              </a:rPr>
              <a:t>fijl</a:t>
            </a:r>
            <a:r>
              <a:rPr lang="zh-CN" altLang="en-US" b="0" i="0" dirty="0">
                <a:solidFill>
                  <a:srgbClr val="000000"/>
                </a:solidFill>
                <a:effectLst/>
                <a:latin typeface="微软雅黑" panose="020B0503020204020204" pitchFamily="34" charset="-122"/>
                <a:ea typeface="微软雅黑" panose="020B0503020204020204" pitchFamily="34" charset="-122"/>
              </a:rPr>
              <a:t>为操作节点对</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节点的注意系数，</a:t>
            </a:r>
            <a:r>
              <a:rPr lang="en-US" altLang="zh-CN" b="0" i="0" dirty="0" err="1">
                <a:solidFill>
                  <a:srgbClr val="000000"/>
                </a:solidFill>
                <a:effectLst/>
                <a:latin typeface="微软雅黑" panose="020B0503020204020204" pitchFamily="34" charset="-122"/>
                <a:ea typeface="微软雅黑" panose="020B0503020204020204" pitchFamily="34" charset="-122"/>
              </a:rPr>
              <a:t>fl</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节点间的注意系数。因此，整合机器节点特征的操作节点嵌入计算如下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式中</a:t>
            </a:r>
            <a:r>
              <a:rPr lang="en-US" altLang="zh-CN" b="0" i="0" dirty="0" err="1">
                <a:solidFill>
                  <a:srgbClr val="000000"/>
                </a:solidFill>
                <a:effectLst/>
                <a:latin typeface="微软雅黑" panose="020B0503020204020204" pitchFamily="34" charset="-122"/>
                <a:ea typeface="微软雅黑" panose="020B0503020204020204" pitchFamily="34" charset="-122"/>
              </a:rPr>
              <a:t>Nt</a:t>
            </a:r>
            <a:r>
              <a:rPr lang="en-US" altLang="zh-CN" b="0" i="0" dirty="0">
                <a:solidFill>
                  <a:srgbClr val="000000"/>
                </a:solidFill>
                <a:effectLst/>
                <a:latin typeface="微软雅黑" panose="020B0503020204020204" pitchFamily="34" charset="-122"/>
                <a:ea typeface="微软雅黑" panose="020B0503020204020204" pitchFamily="34" charset="-122"/>
              </a:rPr>
              <a:t>(Mk)</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的兼容机数。</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节点的嵌入计算如下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err="1">
                <a:solidFill>
                  <a:srgbClr val="000000"/>
                </a:solidFill>
                <a:effectLst/>
                <a:latin typeface="微软雅黑" panose="020B0503020204020204" pitchFamily="34" charset="-122"/>
                <a:ea typeface="微软雅黑" panose="020B0503020204020204" pitchFamily="34" charset="-122"/>
              </a:rPr>
              <a:t>Nt</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ai</a:t>
            </a:r>
            <a:r>
              <a:rPr lang="zh-CN" altLang="en-US" b="0" i="0" dirty="0">
                <a:solidFill>
                  <a:srgbClr val="000000"/>
                </a:solidFill>
                <a:effectLst/>
                <a:latin typeface="微软雅黑" panose="020B0503020204020204" pitchFamily="34" charset="-122"/>
                <a:ea typeface="微软雅黑" panose="020B0503020204020204" pitchFamily="34" charset="-122"/>
              </a:rPr>
              <a:t>可以运输的</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的数量。</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475674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由于连接到操作节点的弧和节点的异质性，基于注意力的操作节点嵌入机制不是很有用</a:t>
            </a:r>
            <a:r>
              <a:rPr lang="en-US" altLang="zh-CN" b="0" i="0" dirty="0">
                <a:solidFill>
                  <a:srgbClr val="000000"/>
                </a:solidFill>
                <a:effectLst/>
                <a:latin typeface="微软雅黑" panose="020B0503020204020204" pitchFamily="34" charset="-122"/>
                <a:ea typeface="微软雅黑" panose="020B0503020204020204" pitchFamily="34" charset="-122"/>
              </a:rPr>
              <a:t>(Song et al .</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2023)</a:t>
            </a:r>
            <a:r>
              <a:rPr lang="zh-CN" altLang="en-US" b="0" i="0" dirty="0">
                <a:solidFill>
                  <a:srgbClr val="000000"/>
                </a:solidFill>
                <a:effectLst/>
                <a:latin typeface="微软雅黑" panose="020B0503020204020204" pitchFamily="34" charset="-122"/>
                <a:ea typeface="微软雅黑" panose="020B0503020204020204" pitchFamily="34" charset="-122"/>
              </a:rPr>
              <a:t>。因此，将使用多层感知器</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进行操作节点嵌入，类似于</a:t>
            </a:r>
            <a:r>
              <a:rPr lang="en-US" altLang="zh-CN" b="0" i="0" dirty="0">
                <a:solidFill>
                  <a:srgbClr val="000000"/>
                </a:solidFill>
                <a:effectLst/>
                <a:latin typeface="微软雅黑" panose="020B0503020204020204" pitchFamily="34" charset="-122"/>
                <a:ea typeface="微软雅黑" panose="020B0503020204020204" pitchFamily="34" charset="-122"/>
              </a:rPr>
              <a:t>(Song et al .</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2023)</a:t>
            </a:r>
            <a:r>
              <a:rPr lang="zh-CN" altLang="en-US" b="0" i="0" dirty="0">
                <a:solidFill>
                  <a:srgbClr val="000000"/>
                </a:solidFill>
                <a:effectLst/>
                <a:latin typeface="微软雅黑" panose="020B0503020204020204" pitchFamily="34" charset="-122"/>
                <a:ea typeface="微软雅黑" panose="020B0503020204020204" pitchFamily="34" charset="-122"/>
              </a:rPr>
              <a:t>。每个</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由两个</a:t>
            </a:r>
            <a:r>
              <a:rPr lang="en-US" altLang="zh-CN" b="0" i="0" dirty="0">
                <a:solidFill>
                  <a:srgbClr val="000000"/>
                </a:solidFill>
                <a:effectLst/>
                <a:latin typeface="微软雅黑" panose="020B0503020204020204" pitchFamily="34" charset="-122"/>
                <a:ea typeface="微软雅黑" panose="020B0503020204020204" pitchFamily="34" charset="-122"/>
              </a:rPr>
              <a:t>128</a:t>
            </a:r>
            <a:r>
              <a:rPr lang="zh-CN" altLang="en-US" b="0" i="0" dirty="0">
                <a:solidFill>
                  <a:srgbClr val="000000"/>
                </a:solidFill>
                <a:effectLst/>
                <a:latin typeface="微软雅黑" panose="020B0503020204020204" pitchFamily="34" charset="-122"/>
                <a:ea typeface="微软雅黑" panose="020B0503020204020204" pitchFamily="34" charset="-122"/>
              </a:rPr>
              <a:t>维隐藏层和指数线性单元</a:t>
            </a:r>
            <a:r>
              <a:rPr lang="en-US" altLang="zh-CN" b="0" i="0" dirty="0">
                <a:solidFill>
                  <a:srgbClr val="000000"/>
                </a:solidFill>
                <a:effectLst/>
                <a:latin typeface="微软雅黑" panose="020B0503020204020204" pitchFamily="34" charset="-122"/>
                <a:ea typeface="微软雅黑" panose="020B0503020204020204" pitchFamily="34" charset="-122"/>
              </a:rPr>
              <a:t>(ELU)</a:t>
            </a:r>
            <a:r>
              <a:rPr lang="zh-CN" altLang="en-US" b="0" i="0" dirty="0">
                <a:solidFill>
                  <a:srgbClr val="000000"/>
                </a:solidFill>
                <a:effectLst/>
                <a:latin typeface="微软雅黑" panose="020B0503020204020204" pitchFamily="34" charset="-122"/>
                <a:ea typeface="微软雅黑" panose="020B0503020204020204" pitchFamily="34" charset="-122"/>
              </a:rPr>
              <a:t>激活组成。分别对</a:t>
            </a:r>
            <a:r>
              <a:rPr lang="en-US" altLang="zh-CN" b="0" i="0" dirty="0">
                <a:solidFill>
                  <a:srgbClr val="000000"/>
                </a:solidFill>
                <a:effectLst/>
                <a:latin typeface="微软雅黑" panose="020B0503020204020204" pitchFamily="34" charset="-122"/>
                <a:ea typeface="微软雅黑" panose="020B0503020204020204" pitchFamily="34" charset="-122"/>
              </a:rPr>
              <a:t>xi,j¶1,xi,j, xi,j+1, y ' 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z ' 1</a:t>
            </a:r>
            <a:r>
              <a:rPr lang="zh-CN" altLang="en-US" b="0" i="0" dirty="0">
                <a:solidFill>
                  <a:srgbClr val="000000"/>
                </a:solidFill>
                <a:effectLst/>
                <a:latin typeface="微软雅黑" panose="020B0503020204020204" pitchFamily="34" charset="-122"/>
                <a:ea typeface="微软雅黑" panose="020B0503020204020204" pitchFamily="34" charset="-122"/>
              </a:rPr>
              <a:t>进行</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处理后，将它们串联在一起，得到一个</a:t>
            </a:r>
            <a:r>
              <a:rPr lang="en-US" altLang="zh-CN" b="0" i="0" dirty="0">
                <a:solidFill>
                  <a:srgbClr val="000000"/>
                </a:solidFill>
                <a:effectLst/>
                <a:latin typeface="微软雅黑" panose="020B0503020204020204" pitchFamily="34" charset="-122"/>
                <a:ea typeface="微软雅黑" panose="020B0503020204020204" pitchFamily="34" charset="-122"/>
              </a:rPr>
              <a:t>40</a:t>
            </a:r>
            <a:r>
              <a:rPr lang="zh-CN" altLang="en-US" b="0" i="0" dirty="0">
                <a:solidFill>
                  <a:srgbClr val="000000"/>
                </a:solidFill>
                <a:effectLst/>
                <a:latin typeface="微软雅黑" panose="020B0503020204020204" pitchFamily="34" charset="-122"/>
                <a:ea typeface="微软雅黑" panose="020B0503020204020204" pitchFamily="34" charset="-122"/>
              </a:rPr>
              <a:t>维向量</a:t>
            </a:r>
            <a:r>
              <a:rPr lang="en-US" altLang="zh-CN" b="0" i="0" dirty="0">
                <a:solidFill>
                  <a:srgbClr val="000000"/>
                </a:solidFill>
                <a:effectLst/>
                <a:latin typeface="微软雅黑" panose="020B0503020204020204" pitchFamily="34" charset="-122"/>
                <a:ea typeface="微软雅黑" panose="020B0503020204020204" pitchFamily="34" charset="-122"/>
              </a:rPr>
              <a:t>Ft</a:t>
            </a:r>
            <a:r>
              <a:rPr lang="zh-CN" altLang="en-US" b="0" i="0" dirty="0">
                <a:solidFill>
                  <a:srgbClr val="000000"/>
                </a:solidFill>
                <a:effectLst/>
                <a:latin typeface="微软雅黑" panose="020B0503020204020204" pitchFamily="34" charset="-122"/>
                <a:ea typeface="微软雅黑" panose="020B0503020204020204" pitchFamily="34" charset="-122"/>
              </a:rPr>
              <a:t>。计算</a:t>
            </a:r>
            <a:r>
              <a:rPr lang="en-US" altLang="zh-CN" b="0" i="0" dirty="0">
                <a:solidFill>
                  <a:srgbClr val="000000"/>
                </a:solidFill>
                <a:effectLst/>
                <a:latin typeface="微软雅黑" panose="020B0503020204020204" pitchFamily="34" charset="-122"/>
                <a:ea typeface="微软雅黑" panose="020B0503020204020204" pitchFamily="34" charset="-122"/>
              </a:rPr>
              <a:t>Ft</a:t>
            </a:r>
            <a:r>
              <a:rPr lang="zh-CN" altLang="en-US" b="0" i="0" dirty="0">
                <a:solidFill>
                  <a:srgbClr val="000000"/>
                </a:solidFill>
                <a:effectLst/>
                <a:latin typeface="微软雅黑" panose="020B0503020204020204" pitchFamily="34" charset="-122"/>
                <a:ea typeface="微软雅黑" panose="020B0503020204020204" pitchFamily="34" charset="-122"/>
              </a:rPr>
              <a:t>的串联函数如下</a:t>
            </a:r>
            <a:r>
              <a:rPr lang="en-US" altLang="zh-CN" b="0" i="0" dirty="0">
                <a:solidFill>
                  <a:srgbClr val="000000"/>
                </a:solidFill>
                <a:effectLst/>
                <a:latin typeface="微软雅黑" panose="020B0503020204020204" pitchFamily="34" charset="-122"/>
                <a:ea typeface="微软雅黑" panose="020B0503020204020204" pitchFamily="34" charset="-122"/>
              </a:rPr>
              <a:t>:Ft = MLP2(xi,j¶1)‖MLP3(xi,j+1)‖MLP4(y ' k)‖MLP5(z ' l)‖MLP6(</a:t>
            </a:r>
            <a:r>
              <a:rPr lang="en-US" altLang="zh-CN" b="0" i="0" dirty="0" err="1">
                <a:solidFill>
                  <a:srgbClr val="000000"/>
                </a:solidFill>
                <a:effectLst/>
                <a:latin typeface="微软雅黑" panose="020B0503020204020204" pitchFamily="34" charset="-122"/>
                <a:ea typeface="微软雅黑" panose="020B0503020204020204" pitchFamily="34" charset="-122"/>
              </a:rPr>
              <a:t>xij</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a:solidFill>
                  <a:srgbClr val="000000"/>
                </a:solidFill>
                <a:effectLst/>
                <a:latin typeface="微软雅黑" panose="020B0503020204020204" pitchFamily="34" charset="-122"/>
                <a:ea typeface="微软雅黑" panose="020B0503020204020204" pitchFamily="34" charset="-122"/>
              </a:rPr>
              <a:t>xi,j¶1,xij</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xi,j+1</a:t>
            </a:r>
            <a:r>
              <a:rPr lang="zh-CN" altLang="en-US" b="0" i="0" dirty="0">
                <a:solidFill>
                  <a:srgbClr val="000000"/>
                </a:solidFill>
                <a:effectLst/>
                <a:latin typeface="微软雅黑" panose="020B0503020204020204" pitchFamily="34" charset="-122"/>
                <a:ea typeface="微软雅黑" panose="020B0503020204020204" pitchFamily="34" charset="-122"/>
              </a:rPr>
              <a:t>分别为线性变换映射后的操作节点</a:t>
            </a:r>
            <a:r>
              <a:rPr lang="en-US" altLang="zh-CN" b="0" i="0" dirty="0">
                <a:solidFill>
                  <a:srgbClr val="000000"/>
                </a:solidFill>
                <a:effectLst/>
                <a:latin typeface="微软雅黑" panose="020B0503020204020204" pitchFamily="34" charset="-122"/>
                <a:ea typeface="微软雅黑" panose="020B0503020204020204" pitchFamily="34" charset="-122"/>
              </a:rPr>
              <a:t>Oi,j¶1,Oi,j</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Oi,j+1</a:t>
            </a:r>
            <a:r>
              <a:rPr lang="zh-CN" altLang="en-US" b="0" i="0" dirty="0">
                <a:solidFill>
                  <a:srgbClr val="000000"/>
                </a:solidFill>
                <a:effectLst/>
                <a:latin typeface="微软雅黑" panose="020B0503020204020204" pitchFamily="34" charset="-122"/>
                <a:ea typeface="微软雅黑" panose="020B0503020204020204" pitchFamily="34" charset="-122"/>
              </a:rPr>
              <a:t>的节点特征。</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然后依次对向量</a:t>
            </a:r>
            <a:r>
              <a:rPr lang="en-US" altLang="zh-CN" b="0" i="0" dirty="0">
                <a:solidFill>
                  <a:srgbClr val="000000"/>
                </a:solidFill>
                <a:effectLst/>
                <a:latin typeface="微软雅黑" panose="020B0503020204020204" pitchFamily="34" charset="-122"/>
                <a:ea typeface="微软雅黑" panose="020B0503020204020204" pitchFamily="34" charset="-122"/>
              </a:rPr>
              <a:t>Ft</a:t>
            </a:r>
            <a:r>
              <a:rPr lang="zh-CN" altLang="en-US" b="0" i="0" dirty="0">
                <a:solidFill>
                  <a:srgbClr val="000000"/>
                </a:solidFill>
                <a:effectLst/>
                <a:latin typeface="微软雅黑" panose="020B0503020204020204" pitchFamily="34" charset="-122"/>
                <a:ea typeface="微软雅黑" panose="020B0503020204020204" pitchFamily="34" charset="-122"/>
              </a:rPr>
              <a:t>进行</a:t>
            </a:r>
            <a:r>
              <a:rPr lang="en-US" altLang="zh-CN" b="0" i="0" dirty="0">
                <a:solidFill>
                  <a:srgbClr val="000000"/>
                </a:solidFill>
                <a:effectLst/>
                <a:latin typeface="微软雅黑" panose="020B0503020204020204" pitchFamily="34" charset="-122"/>
                <a:ea typeface="微软雅黑" panose="020B0503020204020204" pitchFamily="34" charset="-122"/>
              </a:rPr>
              <a:t>ELU</a:t>
            </a:r>
            <a:r>
              <a:rPr lang="zh-CN" altLang="en-US" b="0" i="0" dirty="0">
                <a:solidFill>
                  <a:srgbClr val="000000"/>
                </a:solidFill>
                <a:effectLst/>
                <a:latin typeface="微软雅黑" panose="020B0503020204020204" pitchFamily="34" charset="-122"/>
                <a:ea typeface="微软雅黑" panose="020B0503020204020204" pitchFamily="34" charset="-122"/>
              </a:rPr>
              <a:t>激活和</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处理，最终得到操作节点</a:t>
            </a:r>
            <a:r>
              <a:rPr lang="en-US" altLang="zh-CN" b="0" i="0" dirty="0" err="1">
                <a:solidFill>
                  <a:srgbClr val="000000"/>
                </a:solidFill>
                <a:effectLst/>
                <a:latin typeface="微软雅黑" panose="020B0503020204020204" pitchFamily="34" charset="-122"/>
                <a:ea typeface="微软雅黑" panose="020B0503020204020204" pitchFamily="34" charset="-122"/>
              </a:rPr>
              <a:t>Oi,j</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维嵌入向量。操作节点的嵌入计算如下</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2465051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通过叠加两个嵌入层来构建</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，得到最终嵌入</a:t>
            </a:r>
            <a:r>
              <a:rPr lang="en-US" altLang="zh-CN" b="0" i="0" dirty="0" err="1">
                <a:solidFill>
                  <a:srgbClr val="000000"/>
                </a:solidFill>
                <a:effectLst/>
                <a:latin typeface="微软雅黑" panose="020B0503020204020204" pitchFamily="34" charset="-122"/>
                <a:ea typeface="微软雅黑" panose="020B0503020204020204" pitchFamily="34" charset="-122"/>
              </a:rPr>
              <a:t>x″ij,y″k</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z″l</a:t>
            </a:r>
            <a:r>
              <a:rPr lang="zh-CN" altLang="en-US" b="0" i="0" dirty="0">
                <a:solidFill>
                  <a:srgbClr val="000000"/>
                </a:solidFill>
                <a:effectLst/>
                <a:latin typeface="微软雅黑" panose="020B0503020204020204" pitchFamily="34" charset="-122"/>
                <a:ea typeface="微软雅黑" panose="020B0503020204020204" pitchFamily="34" charset="-122"/>
              </a:rPr>
              <a:t>的节点。将得到的三种类型的节点嵌入平均池化，然后将三种类型的节点嵌入与池化的节点嵌入</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x″ij</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y″k</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z″l</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拼接成一个</a:t>
            </a:r>
            <a:r>
              <a:rPr lang="en-US" altLang="zh-CN" b="0" i="0" dirty="0">
                <a:solidFill>
                  <a:srgbClr val="000000"/>
                </a:solidFill>
                <a:effectLst/>
                <a:latin typeface="微软雅黑" panose="020B0503020204020204" pitchFamily="34" charset="-122"/>
                <a:ea typeface="微软雅黑" panose="020B0503020204020204" pitchFamily="34" charset="-122"/>
              </a:rPr>
              <a:t>48</a:t>
            </a:r>
            <a:r>
              <a:rPr lang="zh-CN" altLang="en-US" b="0" i="0" dirty="0">
                <a:solidFill>
                  <a:srgbClr val="000000"/>
                </a:solidFill>
                <a:effectLst/>
                <a:latin typeface="微软雅黑" panose="020B0503020204020204" pitchFamily="34" charset="-122"/>
                <a:ea typeface="微软雅黑" panose="020B0503020204020204" pitchFamily="34" charset="-122"/>
              </a:rPr>
              <a:t>维向量</a:t>
            </a:r>
            <a:r>
              <a:rPr lang="en-US" altLang="zh-CN" b="0" i="0" dirty="0">
                <a:solidFill>
                  <a:srgbClr val="000000"/>
                </a:solidFill>
                <a:effectLst/>
                <a:latin typeface="微软雅黑" panose="020B0503020204020204" pitchFamily="34" charset="-122"/>
                <a:ea typeface="微软雅黑" panose="020B0503020204020204" pitchFamily="34" charset="-122"/>
              </a:rPr>
              <a:t>Qt</a:t>
            </a:r>
            <a:r>
              <a:rPr lang="zh-CN" altLang="en-US" b="0" i="0" dirty="0">
                <a:solidFill>
                  <a:srgbClr val="000000"/>
                </a:solidFill>
                <a:effectLst/>
                <a:latin typeface="微软雅黑" panose="020B0503020204020204" pitchFamily="34" charset="-122"/>
                <a:ea typeface="微软雅黑" panose="020B0503020204020204" pitchFamily="34" charset="-122"/>
              </a:rPr>
              <a:t>作为策略网络</a:t>
            </a:r>
            <a:r>
              <a:rPr lang="en-US" altLang="zh-CN" b="0" i="0" dirty="0">
                <a:solidFill>
                  <a:srgbClr val="000000"/>
                </a:solidFill>
                <a:effectLst/>
                <a:latin typeface="微软雅黑" panose="020B0503020204020204" pitchFamily="34" charset="-122"/>
                <a:ea typeface="微软雅黑" panose="020B0503020204020204" pitchFamily="34" charset="-122"/>
              </a:rPr>
              <a:t>π(</a:t>
            </a:r>
            <a:r>
              <a:rPr lang="en-US" altLang="zh-CN" b="0" i="0" dirty="0" err="1">
                <a:solidFill>
                  <a:srgbClr val="000000"/>
                </a:solidFill>
                <a:effectLst/>
                <a:latin typeface="微软雅黑" panose="020B0503020204020204" pitchFamily="34" charset="-122"/>
                <a:ea typeface="微软雅黑" panose="020B0503020204020204" pitchFamily="34" charset="-122"/>
              </a:rPr>
              <a:t>at|st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的输入。</a:t>
            </a:r>
            <a:r>
              <a:rPr lang="en-US" altLang="zh-CN" b="0" i="0" dirty="0">
                <a:solidFill>
                  <a:srgbClr val="000000"/>
                </a:solidFill>
                <a:effectLst/>
                <a:latin typeface="微软雅黑" panose="020B0503020204020204" pitchFamily="34" charset="-122"/>
                <a:ea typeface="微软雅黑" panose="020B0503020204020204" pitchFamily="34" charset="-122"/>
              </a:rPr>
              <a:t>Qt</a:t>
            </a:r>
            <a:r>
              <a:rPr lang="zh-CN" altLang="en-US" b="0" i="0" dirty="0">
                <a:solidFill>
                  <a:srgbClr val="000000"/>
                </a:solidFill>
                <a:effectLst/>
                <a:latin typeface="微软雅黑" panose="020B0503020204020204" pitchFamily="34" charset="-122"/>
                <a:ea typeface="微软雅黑" panose="020B0503020204020204" pitchFamily="34" charset="-122"/>
              </a:rPr>
              <a:t>如下所示</a:t>
            </a:r>
            <a:r>
              <a:rPr lang="en-US" altLang="zh-CN" b="0" i="0" dirty="0">
                <a:solidFill>
                  <a:srgbClr val="000000"/>
                </a:solidFill>
                <a:effectLst/>
                <a:latin typeface="微软雅黑" panose="020B0503020204020204" pitchFamily="34" charset="-122"/>
                <a:ea typeface="微软雅黑" panose="020B0503020204020204" pitchFamily="34" charset="-122"/>
              </a:rPr>
              <a:t>:</a:t>
            </a:r>
          </a:p>
          <a:p>
            <a:r>
              <a:rPr lang="zh-CN" altLang="en-US" dirty="0"/>
              <a:t>选择每个动作的概率可以计算为</a:t>
            </a:r>
            <a:br>
              <a:rPr lang="zh-CN" altLang="en-US" dirty="0"/>
            </a:br>
            <a:r>
              <a:rPr lang="zh-CN" altLang="en-US" b="0" i="0" dirty="0">
                <a:solidFill>
                  <a:srgbClr val="000000"/>
                </a:solidFill>
                <a:effectLst/>
                <a:latin typeface="微软雅黑" panose="020B0503020204020204" pitchFamily="34" charset="-122"/>
                <a:ea typeface="微软雅黑" panose="020B0503020204020204" pitchFamily="34" charset="-122"/>
              </a:rPr>
              <a:t>其中</a:t>
            </a:r>
            <a:r>
              <a:rPr lang="en-US" altLang="zh-CN" b="0" i="0" dirty="0">
                <a:solidFill>
                  <a:srgbClr val="000000"/>
                </a:solidFill>
                <a:effectLst/>
                <a:latin typeface="微软雅黑" panose="020B0503020204020204" pitchFamily="34" charset="-122"/>
                <a:ea typeface="微软雅黑" panose="020B0503020204020204" pitchFamily="34" charset="-122"/>
              </a:rPr>
              <a:t>P(</a:t>
            </a:r>
            <a:r>
              <a:rPr lang="en-US" altLang="zh-CN" b="0" i="0" dirty="0" err="1">
                <a:solidFill>
                  <a:srgbClr val="000000"/>
                </a:solidFill>
                <a:effectLst/>
                <a:latin typeface="微软雅黑" panose="020B0503020204020204" pitchFamily="34" charset="-122"/>
                <a:ea typeface="微软雅黑" panose="020B0503020204020204" pitchFamily="34" charset="-122"/>
              </a:rPr>
              <a:t>at,st</a:t>
            </a:r>
            <a:r>
              <a:rPr lang="en-US" altLang="zh-CN" b="0" i="0" dirty="0">
                <a:solidFill>
                  <a:srgbClr val="000000"/>
                </a:solidFill>
                <a:effectLst/>
                <a:latin typeface="微软雅黑" panose="020B0503020204020204" pitchFamily="34" charset="-122"/>
                <a:ea typeface="微软雅黑" panose="020B0503020204020204" pitchFamily="34" charset="-122"/>
              </a:rPr>
              <a:t>) = MLP7 (Qt)</a:t>
            </a:r>
            <a:r>
              <a:rPr lang="zh-CN" altLang="en-US" b="0" i="0" dirty="0">
                <a:solidFill>
                  <a:srgbClr val="000000"/>
                </a:solidFill>
                <a:effectLst/>
                <a:latin typeface="微软雅黑" panose="020B0503020204020204" pitchFamily="34" charset="-122"/>
                <a:ea typeface="微软雅黑" panose="020B0503020204020204" pitchFamily="34" charset="-122"/>
              </a:rPr>
              <a:t>，类似于</a:t>
            </a:r>
            <a:r>
              <a:rPr lang="en-US" altLang="zh-CN" b="0" i="0" dirty="0">
                <a:solidFill>
                  <a:srgbClr val="000000"/>
                </a:solidFill>
                <a:effectLst/>
                <a:latin typeface="微软雅黑" panose="020B0503020204020204" pitchFamily="34" charset="-122"/>
                <a:ea typeface="微软雅黑" panose="020B0503020204020204" pitchFamily="34" charset="-122"/>
              </a:rPr>
              <a:t>(Song et al .</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2023)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MLP7</a:t>
            </a:r>
            <a:r>
              <a:rPr lang="zh-CN" altLang="en-US" b="0" i="0" dirty="0">
                <a:solidFill>
                  <a:srgbClr val="000000"/>
                </a:solidFill>
                <a:effectLst/>
                <a:latin typeface="微软雅黑" panose="020B0503020204020204" pitchFamily="34" charset="-122"/>
                <a:ea typeface="微软雅黑" panose="020B0503020204020204" pitchFamily="34" charset="-122"/>
              </a:rPr>
              <a:t>具有两个</a:t>
            </a:r>
            <a:r>
              <a:rPr lang="en-US" altLang="zh-CN" b="0" i="0" dirty="0">
                <a:solidFill>
                  <a:srgbClr val="000000"/>
                </a:solidFill>
                <a:effectLst/>
                <a:latin typeface="微软雅黑" panose="020B0503020204020204" pitchFamily="34" charset="-122"/>
                <a:ea typeface="微软雅黑" panose="020B0503020204020204" pitchFamily="34" charset="-122"/>
              </a:rPr>
              <a:t>96</a:t>
            </a:r>
            <a:r>
              <a:rPr lang="zh-CN" altLang="en-US" b="0" i="0" dirty="0">
                <a:solidFill>
                  <a:srgbClr val="000000"/>
                </a:solidFill>
                <a:effectLst/>
                <a:latin typeface="微软雅黑" panose="020B0503020204020204" pitchFamily="34" charset="-122"/>
                <a:ea typeface="微软雅黑" panose="020B0503020204020204" pitchFamily="34" charset="-122"/>
              </a:rPr>
              <a:t>维隐藏层和双曲正切激活。</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3559037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32704919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8258831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个结果如表</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所示。第</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组的超参数下</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是最小的，所以用于后续实验。</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在这些超参数中，对性能影响最大的是引导图嵌入的</a:t>
            </a:r>
            <a:r>
              <a:rPr lang="en-US" altLang="zh-CN" b="0" i="0" dirty="0">
                <a:solidFill>
                  <a:srgbClr val="000000"/>
                </a:solidFill>
                <a:effectLst/>
                <a:latin typeface="微软雅黑" panose="020B0503020204020204" pitchFamily="34" charset="-122"/>
                <a:ea typeface="微软雅黑" panose="020B0503020204020204" pitchFamily="34" charset="-122"/>
              </a:rPr>
              <a:t>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。在图</a:t>
            </a:r>
            <a:r>
              <a:rPr lang="en-US" altLang="zh-CN" b="0" i="0" dirty="0">
                <a:solidFill>
                  <a:srgbClr val="000000"/>
                </a:solidFill>
                <a:effectLst/>
                <a:latin typeface="微软雅黑" panose="020B0503020204020204" pitchFamily="34" charset="-122"/>
                <a:ea typeface="微软雅黑" panose="020B0503020204020204" pitchFamily="34" charset="-122"/>
              </a:rPr>
              <a:t>6a</a:t>
            </a:r>
            <a:r>
              <a:rPr lang="zh-CN" altLang="en-US" b="0" i="0" dirty="0">
                <a:solidFill>
                  <a:srgbClr val="000000"/>
                </a:solidFill>
                <a:effectLst/>
                <a:latin typeface="微软雅黑" panose="020B0503020204020204" pitchFamily="34" charset="-122"/>
                <a:ea typeface="微软雅黑" panose="020B0503020204020204" pitchFamily="34" charset="-122"/>
              </a:rPr>
              <a:t>中测试了不同组</a:t>
            </a:r>
            <a:r>
              <a:rPr lang="en-US" altLang="zh-CN" b="0" i="0" dirty="0">
                <a:solidFill>
                  <a:srgbClr val="000000"/>
                </a:solidFill>
                <a:effectLst/>
                <a:latin typeface="微软雅黑" panose="020B0503020204020204" pitchFamily="34" charset="-122"/>
                <a:ea typeface="微软雅黑" panose="020B0503020204020204" pitchFamily="34" charset="-122"/>
              </a:rPr>
              <a:t>(p, q) </a:t>
            </a:r>
            <a:r>
              <a:rPr lang="zh-CN" altLang="en-US" b="0" i="0" dirty="0">
                <a:solidFill>
                  <a:srgbClr val="000000"/>
                </a:solidFill>
                <a:effectLst/>
                <a:latin typeface="微软雅黑" panose="020B0503020204020204" pitchFamily="34" charset="-122"/>
                <a:ea typeface="微软雅黑" panose="020B0503020204020204" pitchFamily="34" charset="-122"/>
              </a:rPr>
              <a:t>，除了</a:t>
            </a:r>
            <a:r>
              <a:rPr lang="en-US" altLang="zh-CN" b="0" i="0" dirty="0">
                <a:solidFill>
                  <a:srgbClr val="000000"/>
                </a:solidFill>
                <a:effectLst/>
                <a:latin typeface="微软雅黑" panose="020B0503020204020204" pitchFamily="34" charset="-122"/>
                <a:ea typeface="微软雅黑" panose="020B0503020204020204" pitchFamily="34" charset="-122"/>
              </a:rPr>
              <a:t>(2,4)</a:t>
            </a:r>
            <a:r>
              <a:rPr lang="zh-CN" altLang="en-US" b="0" i="0" dirty="0">
                <a:solidFill>
                  <a:srgbClr val="000000"/>
                </a:solidFill>
                <a:effectLst/>
                <a:latin typeface="微软雅黑" panose="020B0503020204020204" pitchFamily="34" charset="-122"/>
                <a:ea typeface="微软雅黑" panose="020B0503020204020204" pitchFamily="34" charset="-122"/>
              </a:rPr>
              <a:t>之外，所有组合都使模型收敛，但解的质量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，越小越好</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差异很大，可以看出，</a:t>
            </a:r>
            <a:r>
              <a:rPr lang="en-US" altLang="zh-CN" b="0" i="0" dirty="0">
                <a:solidFill>
                  <a:srgbClr val="000000"/>
                </a:solidFill>
                <a:effectLst/>
                <a:latin typeface="微软雅黑" panose="020B0503020204020204" pitchFamily="34" charset="-122"/>
                <a:ea typeface="微软雅黑" panose="020B0503020204020204" pitchFamily="34" charset="-122"/>
              </a:rPr>
              <a:t>(1,0.5)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(0.5,1)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a:t>
            </a:r>
            <a:r>
              <a:rPr lang="zh-CN" altLang="en-US" b="0" i="0" dirty="0">
                <a:solidFill>
                  <a:srgbClr val="000000"/>
                </a:solidFill>
                <a:effectLst/>
                <a:latin typeface="微软雅黑" panose="020B0503020204020204" pitchFamily="34" charset="-122"/>
                <a:ea typeface="微软雅黑" panose="020B0503020204020204" pitchFamily="34" charset="-122"/>
              </a:rPr>
              <a:t>组合不会产生质量可靠的析取嵌入，调度性能不稳定。</a:t>
            </a:r>
            <a:r>
              <a:rPr lang="en-US" altLang="zh-CN" b="0" i="0" dirty="0">
                <a:solidFill>
                  <a:srgbClr val="000000"/>
                </a:solidFill>
                <a:effectLst/>
                <a:latin typeface="微软雅黑" panose="020B0503020204020204" pitchFamily="34" charset="-122"/>
                <a:ea typeface="微软雅黑" panose="020B0503020204020204" pitchFamily="34" charset="-122"/>
              </a:rPr>
              <a:t>(2,1)</a:t>
            </a:r>
            <a:r>
              <a:rPr lang="zh-CN" altLang="en-US" b="0" i="0" dirty="0">
                <a:solidFill>
                  <a:srgbClr val="000000"/>
                </a:solidFill>
                <a:effectLst/>
                <a:latin typeface="微软雅黑" panose="020B0503020204020204" pitchFamily="34" charset="-122"/>
                <a:ea typeface="微软雅黑" panose="020B0503020204020204" pitchFamily="34" charset="-122"/>
              </a:rPr>
              <a:t>的组合效果最好，且最稳定。因为合理的策略鼓励适度的探索</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返回参数</a:t>
            </a:r>
            <a:r>
              <a:rPr lang="en-US" altLang="zh-CN" b="0" i="0" dirty="0">
                <a:solidFill>
                  <a:srgbClr val="000000"/>
                </a:solidFill>
                <a:effectLst/>
                <a:latin typeface="微软雅黑" panose="020B0503020204020204" pitchFamily="34" charset="-122"/>
                <a:ea typeface="微软雅黑" panose="020B0503020204020204" pitchFamily="34" charset="-122"/>
              </a:rPr>
              <a:t>p = 2)</a:t>
            </a:r>
            <a:r>
              <a:rPr lang="zh-CN" altLang="en-US" b="0" i="0" dirty="0">
                <a:solidFill>
                  <a:srgbClr val="000000"/>
                </a:solidFill>
                <a:effectLst/>
                <a:latin typeface="微软雅黑" panose="020B0503020204020204" pitchFamily="34" charset="-122"/>
                <a:ea typeface="微软雅黑" panose="020B0503020204020204" pitchFamily="34" charset="-122"/>
              </a:rPr>
              <a:t>，并重视搜索的广度和深度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输入</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输出参数</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Q = 1)</a:t>
            </a:r>
            <a:r>
              <a:rPr lang="zh-CN" altLang="en-US" b="0" i="0" dirty="0">
                <a:solidFill>
                  <a:srgbClr val="000000"/>
                </a:solidFill>
                <a:effectLst/>
                <a:latin typeface="微软雅黑" panose="020B0503020204020204" pitchFamily="34" charset="-122"/>
                <a:ea typeface="微软雅黑" panose="020B0503020204020204" pitchFamily="34" charset="-122"/>
              </a:rPr>
              <a:t>在解析析取图时稳定地得到高质量的嵌入。在图</a:t>
            </a:r>
            <a:r>
              <a:rPr lang="en-US" altLang="zh-CN" b="0" i="0" dirty="0">
                <a:solidFill>
                  <a:srgbClr val="000000"/>
                </a:solidFill>
                <a:effectLst/>
                <a:latin typeface="微软雅黑" panose="020B0503020204020204" pitchFamily="34" charset="-122"/>
                <a:ea typeface="微软雅黑" panose="020B0503020204020204" pitchFamily="34" charset="-122"/>
              </a:rPr>
              <a:t>6b</a:t>
            </a:r>
            <a:r>
              <a:rPr lang="zh-CN" altLang="en-US" b="0" i="0" dirty="0">
                <a:solidFill>
                  <a:srgbClr val="000000"/>
                </a:solidFill>
                <a:effectLst/>
                <a:latin typeface="微软雅黑" panose="020B0503020204020204" pitchFamily="34" charset="-122"/>
                <a:ea typeface="微软雅黑" panose="020B0503020204020204" pitchFamily="34" charset="-122"/>
              </a:rPr>
              <a:t>中测试了编码器和解码器层的数量对实验结果的影响。实验中比较了六种组合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编码器，解码器</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13014075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与本文提出的</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分配策略相结合，生成</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个基线</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。当有多台机器可用于操作时，选择处理时间最少的机器。当采用第一种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分配策略时，如果同时有多台</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可用，则选择可用时间最少的</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374130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使用三个指标</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平均</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、平均</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的相对差距、运行时间</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来评估</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个不同大小的实例，每个大小包括</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个测试实例。实验结果如表</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所示。在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个不同尺寸</a:t>
            </a:r>
            <a:r>
              <a:rPr lang="en-US" altLang="zh-CN" b="0" i="0" dirty="0">
                <a:solidFill>
                  <a:srgbClr val="000000"/>
                </a:solidFill>
                <a:effectLst/>
                <a:latin typeface="微软雅黑" panose="020B0503020204020204" pitchFamily="34" charset="-122"/>
                <a:ea typeface="微软雅黑" panose="020B0503020204020204" pitchFamily="34" charset="-122"/>
              </a:rPr>
              <a:t>(10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的测试实例上的结果表明，无论采用哪种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分布策略，该方法都显著优于所有基线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。此外，对于六个不同大小的测试实例，第一种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分发策略表现更好。这可能是因为第二种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分发策略对</a:t>
            </a:r>
            <a:r>
              <a:rPr lang="en-US" altLang="zh-CN" b="0" i="0" dirty="0">
                <a:solidFill>
                  <a:srgbClr val="000000"/>
                </a:solidFill>
                <a:effectLst/>
                <a:latin typeface="微软雅黑" panose="020B0503020204020204" pitchFamily="34" charset="-122"/>
                <a:ea typeface="微软雅黑" panose="020B0503020204020204" pitchFamily="34" charset="-122"/>
              </a:rPr>
              <a:t>DFJSP-ITR</a:t>
            </a:r>
            <a:r>
              <a:rPr lang="zh-CN" altLang="en-US" b="0" i="0" dirty="0">
                <a:solidFill>
                  <a:srgbClr val="000000"/>
                </a:solidFill>
                <a:effectLst/>
                <a:latin typeface="微软雅黑" panose="020B0503020204020204" pitchFamily="34" charset="-122"/>
                <a:ea typeface="微软雅黑" panose="020B0503020204020204" pitchFamily="34" charset="-122"/>
              </a:rPr>
              <a:t>的约束较多，导致调度性能较差。可以看到，在</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的测试实例上，所提出的方法相对于基线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的改善相对较小，这与</a:t>
            </a:r>
            <a:r>
              <a:rPr lang="en-US" altLang="zh-CN" b="0" i="0" dirty="0">
                <a:solidFill>
                  <a:srgbClr val="000000"/>
                </a:solidFill>
                <a:effectLst/>
                <a:latin typeface="微软雅黑" panose="020B0503020204020204" pitchFamily="34" charset="-122"/>
                <a:ea typeface="微软雅黑" panose="020B0503020204020204" pitchFamily="34" charset="-122"/>
              </a:rPr>
              <a:t>(Song et al .</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2023)</a:t>
            </a:r>
            <a:r>
              <a:rPr lang="zh-CN" altLang="en-US" b="0" i="0" dirty="0">
                <a:solidFill>
                  <a:srgbClr val="000000"/>
                </a:solidFill>
                <a:effectLst/>
                <a:latin typeface="微软雅黑" panose="020B0503020204020204" pitchFamily="34" charset="-122"/>
                <a:ea typeface="微软雅黑" panose="020B0503020204020204" pitchFamily="34" charset="-122"/>
              </a:rPr>
              <a:t>的结果相似。这可能是由于在</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实例中，连接到每个操作节点的机器节点和</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节点较少，在训练时难以有效捕获这两类节点与操作节点之间的关系。为了更直观地进行比较，我们给出了使用该方法求解</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个实例得到的甘特图和最佳基线</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，这两种方法都使用了第一种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分布策略。从图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中可以明显看出，本文提出的方法优于所有基线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为了进一步分析，基于</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个测试实例的</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，我们计算了每个基线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与建议方法的相对差距。由于</a:t>
            </a:r>
            <a:r>
              <a:rPr lang="en-US" altLang="zh-CN" b="0" i="0" dirty="0">
                <a:solidFill>
                  <a:srgbClr val="000000"/>
                </a:solidFill>
                <a:effectLst/>
                <a:latin typeface="微软雅黑" panose="020B0503020204020204" pitchFamily="34" charset="-122"/>
                <a:ea typeface="微软雅黑" panose="020B0503020204020204" pitchFamily="34" charset="-122"/>
              </a:rPr>
              <a:t>SPT</a:t>
            </a:r>
            <a:r>
              <a:rPr lang="zh-CN" altLang="en-US" b="0" i="0" dirty="0">
                <a:solidFill>
                  <a:srgbClr val="000000"/>
                </a:solidFill>
                <a:effectLst/>
                <a:latin typeface="微软雅黑" panose="020B0503020204020204" pitchFamily="34" charset="-122"/>
                <a:ea typeface="微软雅黑" panose="020B0503020204020204" pitchFamily="34" charset="-122"/>
              </a:rPr>
              <a:t>的性能较差，本文在基线方法中省略了它们。如图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和图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所示，无论使用哪种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种不同规模的实例中，所提出的方法在</a:t>
            </a:r>
            <a:r>
              <a:rPr lang="en-US" altLang="zh-CN" b="0" i="0" dirty="0">
                <a:solidFill>
                  <a:srgbClr val="000000"/>
                </a:solidFill>
                <a:effectLst/>
                <a:latin typeface="微软雅黑" panose="020B0503020204020204" pitchFamily="34" charset="-122"/>
                <a:ea typeface="微软雅黑" panose="020B0503020204020204" pitchFamily="34" charset="-122"/>
              </a:rPr>
              <a:t>75%</a:t>
            </a:r>
            <a:r>
              <a:rPr lang="zh-CN" altLang="en-US" b="0" i="0" dirty="0">
                <a:solidFill>
                  <a:srgbClr val="000000"/>
                </a:solidFill>
                <a:effectLst/>
                <a:latin typeface="微软雅黑" panose="020B0503020204020204" pitchFamily="34" charset="-122"/>
                <a:ea typeface="微软雅黑" panose="020B0503020204020204" pitchFamily="34" charset="-122"/>
              </a:rPr>
              <a:t>以上的实例中优于所有基线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为了验证训练策略的泛化能力，将</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规模训练的策略直接运行在</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个中等规模</a:t>
            </a:r>
            <a:r>
              <a:rPr lang="en-US" altLang="zh-CN" b="0" i="0" dirty="0">
                <a:solidFill>
                  <a:srgbClr val="000000"/>
                </a:solidFill>
                <a:effectLst/>
                <a:latin typeface="微软雅黑" panose="020B0503020204020204" pitchFamily="34" charset="-122"/>
                <a:ea typeface="微软雅黑" panose="020B0503020204020204" pitchFamily="34" charset="-122"/>
              </a:rPr>
              <a:t>(20 × 10 × 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40 × 10 × 3)</a:t>
            </a:r>
            <a:r>
              <a:rPr lang="zh-CN" altLang="en-US" b="0" i="0" dirty="0">
                <a:solidFill>
                  <a:srgbClr val="000000"/>
                </a:solidFill>
                <a:effectLst/>
                <a:latin typeface="微软雅黑" panose="020B0503020204020204" pitchFamily="34" charset="-122"/>
                <a:ea typeface="微软雅黑" panose="020B0503020204020204" pitchFamily="34" charset="-122"/>
              </a:rPr>
              <a:t>的实例上，结果表明本文方法仍然优于所有基线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，因此基于本文方法训练的调度策略不仅质量高，而且具有良好的泛化性能。在不同大小的实例上，所建议方法的运行时间比所有基线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都要长，但它们都是可以接受的。本文方法的训练时间在</a:t>
            </a:r>
            <a:r>
              <a:rPr lang="en-US" altLang="zh-CN" b="0" i="0" dirty="0">
                <a:solidFill>
                  <a:srgbClr val="000000"/>
                </a:solidFill>
                <a:effectLst/>
                <a:latin typeface="微软雅黑" panose="020B0503020204020204" pitchFamily="34" charset="-122"/>
                <a:ea typeface="微软雅黑" panose="020B0503020204020204" pitchFamily="34" charset="-122"/>
              </a:rPr>
              <a:t>10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3 6</a:t>
            </a:r>
            <a:r>
              <a:rPr lang="zh-CN" altLang="en-US" b="0" i="0" dirty="0">
                <a:solidFill>
                  <a:srgbClr val="000000"/>
                </a:solidFill>
                <a:effectLst/>
                <a:latin typeface="微软雅黑" panose="020B0503020204020204" pitchFamily="34" charset="-122"/>
                <a:ea typeface="微软雅黑" panose="020B0503020204020204" pitchFamily="34" charset="-122"/>
              </a:rPr>
              <a:t>个尺度下均可接受，分别需要</a:t>
            </a:r>
            <a:r>
              <a:rPr lang="en-US" altLang="zh-CN" b="0" i="0" dirty="0">
                <a:solidFill>
                  <a:srgbClr val="000000"/>
                </a:solidFill>
                <a:effectLst/>
                <a:latin typeface="微软雅黑" panose="020B0503020204020204" pitchFamily="34" charset="-122"/>
                <a:ea typeface="微软雅黑" panose="020B0503020204020204" pitchFamily="34" charset="-122"/>
              </a:rPr>
              <a:t>0.40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1.41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2.08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2.16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4.76 h</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9.84 h</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41615258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使用三个指标</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平均</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、平均</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的相对差距、运行时间</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来评估</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个不同大小的实例，每个大小包括</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个测试实例。实验结果如表</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所示。在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个不同尺寸</a:t>
            </a:r>
            <a:r>
              <a:rPr lang="en-US" altLang="zh-CN" b="0" i="0" dirty="0">
                <a:solidFill>
                  <a:srgbClr val="000000"/>
                </a:solidFill>
                <a:effectLst/>
                <a:latin typeface="微软雅黑" panose="020B0503020204020204" pitchFamily="34" charset="-122"/>
                <a:ea typeface="微软雅黑" panose="020B0503020204020204" pitchFamily="34" charset="-122"/>
              </a:rPr>
              <a:t>(10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的测试实例上的结果表明，无论采用哪种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分布策略，该方法都显著优于所有基线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。此外，对于六个不同大小的测试实例，第一种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分发策略表现更好。这可能是因为第二种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分发策略对</a:t>
            </a:r>
            <a:r>
              <a:rPr lang="en-US" altLang="zh-CN" b="0" i="0" dirty="0">
                <a:solidFill>
                  <a:srgbClr val="000000"/>
                </a:solidFill>
                <a:effectLst/>
                <a:latin typeface="微软雅黑" panose="020B0503020204020204" pitchFamily="34" charset="-122"/>
                <a:ea typeface="微软雅黑" panose="020B0503020204020204" pitchFamily="34" charset="-122"/>
              </a:rPr>
              <a:t>DFJSP-ITR</a:t>
            </a:r>
            <a:r>
              <a:rPr lang="zh-CN" altLang="en-US" b="0" i="0" dirty="0">
                <a:solidFill>
                  <a:srgbClr val="000000"/>
                </a:solidFill>
                <a:effectLst/>
                <a:latin typeface="微软雅黑" panose="020B0503020204020204" pitchFamily="34" charset="-122"/>
                <a:ea typeface="微软雅黑" panose="020B0503020204020204" pitchFamily="34" charset="-122"/>
              </a:rPr>
              <a:t>的约束较多，导致调度性能较差。可以看到，在</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的测试实例上，所提出的方法相对于基线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的改善相对较小，这与</a:t>
            </a:r>
            <a:r>
              <a:rPr lang="en-US" altLang="zh-CN" b="0" i="0" dirty="0">
                <a:solidFill>
                  <a:srgbClr val="000000"/>
                </a:solidFill>
                <a:effectLst/>
                <a:latin typeface="微软雅黑" panose="020B0503020204020204" pitchFamily="34" charset="-122"/>
                <a:ea typeface="微软雅黑" panose="020B0503020204020204" pitchFamily="34" charset="-122"/>
              </a:rPr>
              <a:t>(Song et al .</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2023)</a:t>
            </a:r>
            <a:r>
              <a:rPr lang="zh-CN" altLang="en-US" b="0" i="0" dirty="0">
                <a:solidFill>
                  <a:srgbClr val="000000"/>
                </a:solidFill>
                <a:effectLst/>
                <a:latin typeface="微软雅黑" panose="020B0503020204020204" pitchFamily="34" charset="-122"/>
                <a:ea typeface="微软雅黑" panose="020B0503020204020204" pitchFamily="34" charset="-122"/>
              </a:rPr>
              <a:t>的结果相似。这可能是由于在</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实例中，连接到每个操作节点的机器节点和</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节点较少，在训练时难以有效捕获这两类节点与操作节点之间的关系。为了更直观地进行比较，我们给出了使用该方法求解</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个实例得到的甘特图和最佳基线</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，这两种方法都使用了第一种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分布策略。从图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中可以明显看出，本文提出的方法优于所有基线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为了进一步分析，基于</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个测试实例的</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，我们计算了每个基线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与建议方法的相对差距。由于</a:t>
            </a:r>
            <a:r>
              <a:rPr lang="en-US" altLang="zh-CN" b="0" i="0" dirty="0">
                <a:solidFill>
                  <a:srgbClr val="000000"/>
                </a:solidFill>
                <a:effectLst/>
                <a:latin typeface="微软雅黑" panose="020B0503020204020204" pitchFamily="34" charset="-122"/>
                <a:ea typeface="微软雅黑" panose="020B0503020204020204" pitchFamily="34" charset="-122"/>
              </a:rPr>
              <a:t>SPT</a:t>
            </a:r>
            <a:r>
              <a:rPr lang="zh-CN" altLang="en-US" b="0" i="0" dirty="0">
                <a:solidFill>
                  <a:srgbClr val="000000"/>
                </a:solidFill>
                <a:effectLst/>
                <a:latin typeface="微软雅黑" panose="020B0503020204020204" pitchFamily="34" charset="-122"/>
                <a:ea typeface="微软雅黑" panose="020B0503020204020204" pitchFamily="34" charset="-122"/>
              </a:rPr>
              <a:t>的性能较差，本文在基线方法中省略了它们。如图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和图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所示，无论使用哪种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种不同规模的实例中，所提出的方法在</a:t>
            </a:r>
            <a:r>
              <a:rPr lang="en-US" altLang="zh-CN" b="0" i="0" dirty="0">
                <a:solidFill>
                  <a:srgbClr val="000000"/>
                </a:solidFill>
                <a:effectLst/>
                <a:latin typeface="微软雅黑" panose="020B0503020204020204" pitchFamily="34" charset="-122"/>
                <a:ea typeface="微软雅黑" panose="020B0503020204020204" pitchFamily="34" charset="-122"/>
              </a:rPr>
              <a:t>75%</a:t>
            </a:r>
            <a:r>
              <a:rPr lang="zh-CN" altLang="en-US" b="0" i="0" dirty="0">
                <a:solidFill>
                  <a:srgbClr val="000000"/>
                </a:solidFill>
                <a:effectLst/>
                <a:latin typeface="微软雅黑" panose="020B0503020204020204" pitchFamily="34" charset="-122"/>
                <a:ea typeface="微软雅黑" panose="020B0503020204020204" pitchFamily="34" charset="-122"/>
              </a:rPr>
              <a:t>以上的实例中优于所有基线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为了验证训练策略的泛化能力，将</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规模训练的策略直接运行在</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个中等规模</a:t>
            </a:r>
            <a:r>
              <a:rPr lang="en-US" altLang="zh-CN" b="0" i="0" dirty="0">
                <a:solidFill>
                  <a:srgbClr val="000000"/>
                </a:solidFill>
                <a:effectLst/>
                <a:latin typeface="微软雅黑" panose="020B0503020204020204" pitchFamily="34" charset="-122"/>
                <a:ea typeface="微软雅黑" panose="020B0503020204020204" pitchFamily="34" charset="-122"/>
              </a:rPr>
              <a:t>(20 × 10 × 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40 × 10 × 3)</a:t>
            </a:r>
            <a:r>
              <a:rPr lang="zh-CN" altLang="en-US" b="0" i="0" dirty="0">
                <a:solidFill>
                  <a:srgbClr val="000000"/>
                </a:solidFill>
                <a:effectLst/>
                <a:latin typeface="微软雅黑" panose="020B0503020204020204" pitchFamily="34" charset="-122"/>
                <a:ea typeface="微软雅黑" panose="020B0503020204020204" pitchFamily="34" charset="-122"/>
              </a:rPr>
              <a:t>的实例上，结果表明本文方法仍然优于所有基线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，因此基于本文方法训练的调度策略不仅质量高，而且具有良好的泛化性能。在不同大小的实例上，所建议方法的运行时间比所有基线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都要长，但它们都是可以接受的。本文方法的训练时间在</a:t>
            </a:r>
            <a:r>
              <a:rPr lang="en-US" altLang="zh-CN" b="0" i="0" dirty="0">
                <a:solidFill>
                  <a:srgbClr val="000000"/>
                </a:solidFill>
                <a:effectLst/>
                <a:latin typeface="微软雅黑" panose="020B0503020204020204" pitchFamily="34" charset="-122"/>
                <a:ea typeface="微软雅黑" panose="020B0503020204020204" pitchFamily="34" charset="-122"/>
              </a:rPr>
              <a:t>10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3 6</a:t>
            </a:r>
            <a:r>
              <a:rPr lang="zh-CN" altLang="en-US" b="0" i="0" dirty="0">
                <a:solidFill>
                  <a:srgbClr val="000000"/>
                </a:solidFill>
                <a:effectLst/>
                <a:latin typeface="微软雅黑" panose="020B0503020204020204" pitchFamily="34" charset="-122"/>
                <a:ea typeface="微软雅黑" panose="020B0503020204020204" pitchFamily="34" charset="-122"/>
              </a:rPr>
              <a:t>个尺度下均可接受，分别需要</a:t>
            </a:r>
            <a:r>
              <a:rPr lang="en-US" altLang="zh-CN" b="0" i="0" dirty="0">
                <a:solidFill>
                  <a:srgbClr val="000000"/>
                </a:solidFill>
                <a:effectLst/>
                <a:latin typeface="微软雅黑" panose="020B0503020204020204" pitchFamily="34" charset="-122"/>
                <a:ea typeface="微软雅黑" panose="020B0503020204020204" pitchFamily="34" charset="-122"/>
              </a:rPr>
              <a:t>0.40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1.41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2.08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2.16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4.76 h</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9.84 h</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17870241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为了更直观地进行比较，我们给出了使用该方法求解</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个实例得到的甘特图和最佳基线</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，这两种方法都使用了第一种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分布策略。从图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中可以明显看出，本文提出的方法优于所有基线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3605273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为了进一步分析，基于</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个测试实例的</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，我们计算了每个基线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与建议方法的相对差距。由于</a:t>
            </a:r>
            <a:r>
              <a:rPr lang="en-US" altLang="zh-CN" b="0" i="0" dirty="0">
                <a:solidFill>
                  <a:srgbClr val="000000"/>
                </a:solidFill>
                <a:effectLst/>
                <a:latin typeface="微软雅黑" panose="020B0503020204020204" pitchFamily="34" charset="-122"/>
                <a:ea typeface="微软雅黑" panose="020B0503020204020204" pitchFamily="34" charset="-122"/>
              </a:rPr>
              <a:t>SPT</a:t>
            </a:r>
            <a:r>
              <a:rPr lang="zh-CN" altLang="en-US" b="0" i="0" dirty="0">
                <a:solidFill>
                  <a:srgbClr val="000000"/>
                </a:solidFill>
                <a:effectLst/>
                <a:latin typeface="微软雅黑" panose="020B0503020204020204" pitchFamily="34" charset="-122"/>
                <a:ea typeface="微软雅黑" panose="020B0503020204020204" pitchFamily="34" charset="-122"/>
              </a:rPr>
              <a:t>的性能较差，本文在基线方法中省略了它们。如图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和图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所示，无论使用哪种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种不同规模的实例中，所提出的方法在</a:t>
            </a:r>
            <a:r>
              <a:rPr lang="en-US" altLang="zh-CN" b="0" i="0" dirty="0">
                <a:solidFill>
                  <a:srgbClr val="000000"/>
                </a:solidFill>
                <a:effectLst/>
                <a:latin typeface="微软雅黑" panose="020B0503020204020204" pitchFamily="34" charset="-122"/>
                <a:ea typeface="微软雅黑" panose="020B0503020204020204" pitchFamily="34" charset="-122"/>
              </a:rPr>
              <a:t>75%</a:t>
            </a:r>
            <a:r>
              <a:rPr lang="zh-CN" altLang="en-US" b="0" i="0" dirty="0">
                <a:solidFill>
                  <a:srgbClr val="000000"/>
                </a:solidFill>
                <a:effectLst/>
                <a:latin typeface="微软雅黑" panose="020B0503020204020204" pitchFamily="34" charset="-122"/>
                <a:ea typeface="微软雅黑" panose="020B0503020204020204" pitchFamily="34" charset="-122"/>
              </a:rPr>
              <a:t>以上的实例中优于所有基线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为了验证训练策略的泛化能力，将</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规模训练的策略直接运行在</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个中等规模</a:t>
            </a:r>
            <a:r>
              <a:rPr lang="en-US" altLang="zh-CN" b="0" i="0" dirty="0">
                <a:solidFill>
                  <a:srgbClr val="000000"/>
                </a:solidFill>
                <a:effectLst/>
                <a:latin typeface="微软雅黑" panose="020B0503020204020204" pitchFamily="34" charset="-122"/>
                <a:ea typeface="微软雅黑" panose="020B0503020204020204" pitchFamily="34" charset="-122"/>
              </a:rPr>
              <a:t>(20 × 10 × 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40 × 10 × 3)</a:t>
            </a:r>
            <a:r>
              <a:rPr lang="zh-CN" altLang="en-US" b="0" i="0" dirty="0">
                <a:solidFill>
                  <a:srgbClr val="000000"/>
                </a:solidFill>
                <a:effectLst/>
                <a:latin typeface="微软雅黑" panose="020B0503020204020204" pitchFamily="34" charset="-122"/>
                <a:ea typeface="微软雅黑" panose="020B0503020204020204" pitchFamily="34" charset="-122"/>
              </a:rPr>
              <a:t>的实例上，结果表明本文方法仍然优于所有基线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，因此基于本文方法训练的调度策略不仅质量高，而且具有良好的泛化性能。在不同大小的实例上，所建议方法的运行时间比所有基线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都要长，但它们都是可以接受的。本文方法的训练时间在</a:t>
            </a:r>
            <a:r>
              <a:rPr lang="en-US" altLang="zh-CN" b="0" i="0" dirty="0">
                <a:solidFill>
                  <a:srgbClr val="000000"/>
                </a:solidFill>
                <a:effectLst/>
                <a:latin typeface="微软雅黑" panose="020B0503020204020204" pitchFamily="34" charset="-122"/>
                <a:ea typeface="微软雅黑" panose="020B0503020204020204" pitchFamily="34" charset="-122"/>
              </a:rPr>
              <a:t>10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3 6</a:t>
            </a:r>
            <a:r>
              <a:rPr lang="zh-CN" altLang="en-US" b="0" i="0" dirty="0">
                <a:solidFill>
                  <a:srgbClr val="000000"/>
                </a:solidFill>
                <a:effectLst/>
                <a:latin typeface="微软雅黑" panose="020B0503020204020204" pitchFamily="34" charset="-122"/>
                <a:ea typeface="微软雅黑" panose="020B0503020204020204" pitchFamily="34" charset="-122"/>
              </a:rPr>
              <a:t>个尺度下均可接受，分别需要</a:t>
            </a:r>
            <a:r>
              <a:rPr lang="en-US" altLang="zh-CN" b="0" i="0" dirty="0">
                <a:solidFill>
                  <a:srgbClr val="000000"/>
                </a:solidFill>
                <a:effectLst/>
                <a:latin typeface="微软雅黑" panose="020B0503020204020204" pitchFamily="34" charset="-122"/>
                <a:ea typeface="微软雅黑" panose="020B0503020204020204" pitchFamily="34" charset="-122"/>
              </a:rPr>
              <a:t>0.40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1.41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2.08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2.16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4.76 h</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9.84 h</a:t>
            </a:r>
            <a:r>
              <a:rPr lang="zh-CN" altLang="en-US" b="0" i="0" dirty="0">
                <a:solidFill>
                  <a:srgbClr val="000000"/>
                </a:solidFill>
                <a:effectLst/>
                <a:latin typeface="微软雅黑" panose="020B0503020204020204" pitchFamily="34" charset="-122"/>
                <a:ea typeface="微软雅黑" panose="020B0503020204020204" pitchFamily="34" charset="-122"/>
              </a:rPr>
              <a:t>。</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15023266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为了进一步分析，基于</a:t>
            </a:r>
            <a:r>
              <a:rPr lang="en-US" altLang="zh-CN" b="0" i="0" dirty="0">
                <a:solidFill>
                  <a:srgbClr val="000000"/>
                </a:solidFill>
                <a:effectLst/>
                <a:latin typeface="微软雅黑" panose="020B0503020204020204" pitchFamily="34" charset="-122"/>
                <a:ea typeface="微软雅黑" panose="020B0503020204020204" pitchFamily="34" charset="-122"/>
              </a:rPr>
              <a:t>100</a:t>
            </a:r>
            <a:r>
              <a:rPr lang="zh-CN" altLang="en-US" b="0" i="0" dirty="0">
                <a:solidFill>
                  <a:srgbClr val="000000"/>
                </a:solidFill>
                <a:effectLst/>
                <a:latin typeface="微软雅黑" panose="020B0503020204020204" pitchFamily="34" charset="-122"/>
                <a:ea typeface="微软雅黑" panose="020B0503020204020204" pitchFamily="34" charset="-122"/>
              </a:rPr>
              <a:t>个测试实例的</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，我们计算了每个基线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与建议方法的相对差距。由于</a:t>
            </a:r>
            <a:r>
              <a:rPr lang="en-US" altLang="zh-CN" b="0" i="0" dirty="0">
                <a:solidFill>
                  <a:srgbClr val="000000"/>
                </a:solidFill>
                <a:effectLst/>
                <a:latin typeface="微软雅黑" panose="020B0503020204020204" pitchFamily="34" charset="-122"/>
                <a:ea typeface="微软雅黑" panose="020B0503020204020204" pitchFamily="34" charset="-122"/>
              </a:rPr>
              <a:t>SPT</a:t>
            </a:r>
            <a:r>
              <a:rPr lang="zh-CN" altLang="en-US" b="0" i="0" dirty="0">
                <a:solidFill>
                  <a:srgbClr val="000000"/>
                </a:solidFill>
                <a:effectLst/>
                <a:latin typeface="微软雅黑" panose="020B0503020204020204" pitchFamily="34" charset="-122"/>
                <a:ea typeface="微软雅黑" panose="020B0503020204020204" pitchFamily="34" charset="-122"/>
              </a:rPr>
              <a:t>的性能较差，本文在基线方法中省略了它们。如图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和图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所示，无论使用哪种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种不同规模的实例中，所提出的方法在</a:t>
            </a:r>
            <a:r>
              <a:rPr lang="en-US" altLang="zh-CN" b="0" i="0" dirty="0">
                <a:solidFill>
                  <a:srgbClr val="000000"/>
                </a:solidFill>
                <a:effectLst/>
                <a:latin typeface="微软雅黑" panose="020B0503020204020204" pitchFamily="34" charset="-122"/>
                <a:ea typeface="微软雅黑" panose="020B0503020204020204" pitchFamily="34" charset="-122"/>
              </a:rPr>
              <a:t>75%</a:t>
            </a:r>
            <a:r>
              <a:rPr lang="zh-CN" altLang="en-US" b="0" i="0" dirty="0">
                <a:solidFill>
                  <a:srgbClr val="000000"/>
                </a:solidFill>
                <a:effectLst/>
                <a:latin typeface="微软雅黑" panose="020B0503020204020204" pitchFamily="34" charset="-122"/>
                <a:ea typeface="微软雅黑" panose="020B0503020204020204" pitchFamily="34" charset="-122"/>
              </a:rPr>
              <a:t>以上的实例中优于所有基线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为了验证训练策略的泛化能力，将</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规模训练的策略直接运行在</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个中等规模</a:t>
            </a:r>
            <a:r>
              <a:rPr lang="en-US" altLang="zh-CN" b="0" i="0" dirty="0">
                <a:solidFill>
                  <a:srgbClr val="000000"/>
                </a:solidFill>
                <a:effectLst/>
                <a:latin typeface="微软雅黑" panose="020B0503020204020204" pitchFamily="34" charset="-122"/>
                <a:ea typeface="微软雅黑" panose="020B0503020204020204" pitchFamily="34" charset="-122"/>
              </a:rPr>
              <a:t>(20 × 10 × 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30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40 × 10 × 3)</a:t>
            </a:r>
            <a:r>
              <a:rPr lang="zh-CN" altLang="en-US" b="0" i="0" dirty="0">
                <a:solidFill>
                  <a:srgbClr val="000000"/>
                </a:solidFill>
                <a:effectLst/>
                <a:latin typeface="微软雅黑" panose="020B0503020204020204" pitchFamily="34" charset="-122"/>
                <a:ea typeface="微软雅黑" panose="020B0503020204020204" pitchFamily="34" charset="-122"/>
              </a:rPr>
              <a:t>的实例上，结果表明本文方法仍然优于所有基线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，因此基于本文方法训练的调度策略不仅质量高，而且具有良好的泛化性能。在不同大小的实例上，所建议方法的运行时间比所有基线</a:t>
            </a:r>
            <a:r>
              <a:rPr lang="en-US" altLang="zh-CN" b="0" i="0" dirty="0" err="1">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都要长，但它们都是可以接受的。本文方法的训练时间在</a:t>
            </a:r>
            <a:r>
              <a:rPr lang="en-US" altLang="zh-CN" b="0" i="0" dirty="0">
                <a:solidFill>
                  <a:srgbClr val="000000"/>
                </a:solidFill>
                <a:effectLst/>
                <a:latin typeface="微软雅黑" panose="020B0503020204020204" pitchFamily="34" charset="-122"/>
                <a:ea typeface="微软雅黑" panose="020B0503020204020204" pitchFamily="34" charset="-122"/>
              </a:rPr>
              <a:t>10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 × 5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10 × 10 × 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 × 10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3 6</a:t>
            </a:r>
            <a:r>
              <a:rPr lang="zh-CN" altLang="en-US" b="0" i="0" dirty="0">
                <a:solidFill>
                  <a:srgbClr val="000000"/>
                </a:solidFill>
                <a:effectLst/>
                <a:latin typeface="微软雅黑" panose="020B0503020204020204" pitchFamily="34" charset="-122"/>
                <a:ea typeface="微软雅黑" panose="020B0503020204020204" pitchFamily="34" charset="-122"/>
              </a:rPr>
              <a:t>个尺度下均可接受，分别需要</a:t>
            </a:r>
            <a:r>
              <a:rPr lang="en-US" altLang="zh-CN" b="0" i="0" dirty="0">
                <a:solidFill>
                  <a:srgbClr val="000000"/>
                </a:solidFill>
                <a:effectLst/>
                <a:latin typeface="微软雅黑" panose="020B0503020204020204" pitchFamily="34" charset="-122"/>
                <a:ea typeface="微软雅黑" panose="020B0503020204020204" pitchFamily="34" charset="-122"/>
              </a:rPr>
              <a:t>0.40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1.41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2.08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2.16 h</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4.76 h</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9.84 h</a:t>
            </a:r>
            <a:r>
              <a:rPr lang="zh-CN" altLang="en-US" b="0" i="0" dirty="0">
                <a:solidFill>
                  <a:srgbClr val="000000"/>
                </a:solidFill>
                <a:effectLst/>
                <a:latin typeface="微软雅黑" panose="020B0503020204020204" pitchFamily="34" charset="-122"/>
                <a:ea typeface="微软雅黑" panose="020B0503020204020204" pitchFamily="34" charset="-122"/>
              </a:rPr>
              <a:t>。</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33658970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中的</a:t>
            </a:r>
            <a:r>
              <a:rPr lang="en-US" altLang="zh-CN" b="0" i="0" dirty="0" err="1">
                <a:solidFill>
                  <a:srgbClr val="000000"/>
                </a:solidFill>
                <a:effectLst/>
                <a:latin typeface="微软雅黑" panose="020B0503020204020204" pitchFamily="34" charset="-122"/>
                <a:ea typeface="微软雅黑" panose="020B0503020204020204" pitchFamily="34" charset="-122"/>
              </a:rPr>
              <a:t>Cmax</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Time</a:t>
            </a:r>
            <a:r>
              <a:rPr lang="zh-CN" altLang="en-US" b="0" i="0" dirty="0">
                <a:solidFill>
                  <a:srgbClr val="000000"/>
                </a:solidFill>
                <a:effectLst/>
                <a:latin typeface="微软雅黑" panose="020B0503020204020204" pitchFamily="34" charset="-122"/>
                <a:ea typeface="微软雅黑" panose="020B0503020204020204" pitchFamily="34" charset="-122"/>
              </a:rPr>
              <a:t>表示</a:t>
            </a:r>
            <a:r>
              <a:rPr lang="en-US" altLang="zh-CN" b="0" i="0" dirty="0">
                <a:solidFill>
                  <a:srgbClr val="000000"/>
                </a:solidFill>
                <a:effectLst/>
                <a:latin typeface="微软雅黑" panose="020B0503020204020204" pitchFamily="34" charset="-122"/>
                <a:ea typeface="微软雅黑" panose="020B0503020204020204" pitchFamily="34" charset="-122"/>
              </a:rPr>
              <a:t>40</a:t>
            </a:r>
            <a:r>
              <a:rPr lang="zh-CN" altLang="en-US" b="0" i="0" dirty="0">
                <a:solidFill>
                  <a:srgbClr val="000000"/>
                </a:solidFill>
                <a:effectLst/>
                <a:latin typeface="微软雅黑" panose="020B0503020204020204" pitchFamily="34" charset="-122"/>
                <a:ea typeface="微软雅黑" panose="020B0503020204020204" pitchFamily="34" charset="-122"/>
              </a:rPr>
              <a:t>个实例的平均完工时间和平均</a:t>
            </a:r>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运行时间。由于我们只在</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个规模实例上进行训练，因此在</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规模上训练的策略直接在两个中等规模</a:t>
            </a:r>
            <a:r>
              <a:rPr lang="en-US" altLang="zh-CN" b="0" i="0" dirty="0">
                <a:solidFill>
                  <a:srgbClr val="000000"/>
                </a:solidFill>
                <a:effectLst/>
                <a:latin typeface="微软雅黑" panose="020B0503020204020204" pitchFamily="34" charset="-122"/>
                <a:ea typeface="微软雅黑" panose="020B0503020204020204" pitchFamily="34" charset="-122"/>
              </a:rPr>
              <a:t>(20 × 10 × 2</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 × 10 × 2)</a:t>
            </a:r>
            <a:r>
              <a:rPr lang="zh-CN" altLang="en-US" b="0" i="0" dirty="0">
                <a:solidFill>
                  <a:srgbClr val="000000"/>
                </a:solidFill>
                <a:effectLst/>
                <a:latin typeface="微软雅黑" panose="020B0503020204020204" pitchFamily="34" charset="-122"/>
                <a:ea typeface="微软雅黑" panose="020B0503020204020204" pitchFamily="34" charset="-122"/>
              </a:rPr>
              <a:t>实例上运行。我们将使用六种不同的训练策略分别测试相应的六种大小的基准实例</a:t>
            </a:r>
            <a:r>
              <a:rPr lang="en-US" altLang="zh-CN" b="0" i="0" dirty="0">
                <a:solidFill>
                  <a:srgbClr val="000000"/>
                </a:solidFill>
                <a:effectLst/>
                <a:latin typeface="微软雅黑" panose="020B0503020204020204" pitchFamily="34" charset="-122"/>
                <a:ea typeface="微软雅黑" panose="020B0503020204020204" pitchFamily="34" charset="-122"/>
              </a:rPr>
              <a:t>(10 × 5 × 2,15 × 5 × 2,20 × 5 × 2,10 × 10 × 2,15 × 10 × 2</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15 × 15 × 2)</a:t>
            </a:r>
            <a:r>
              <a:rPr lang="zh-CN" altLang="en-US" b="0" i="0" dirty="0">
                <a:solidFill>
                  <a:srgbClr val="000000"/>
                </a:solidFill>
                <a:effectLst/>
                <a:latin typeface="微软雅黑" panose="020B0503020204020204" pitchFamily="34" charset="-122"/>
                <a:ea typeface="微软雅黑" panose="020B0503020204020204" pitchFamily="34" charset="-122"/>
              </a:rPr>
              <a:t>的方法命名为</a:t>
            </a:r>
            <a:r>
              <a:rPr lang="en-US" altLang="zh-CN" b="0" i="0" dirty="0">
                <a:solidFill>
                  <a:srgbClr val="000000"/>
                </a:solidFill>
                <a:effectLst/>
                <a:latin typeface="微软雅黑" panose="020B0503020204020204" pitchFamily="34" charset="-122"/>
                <a:ea typeface="微软雅黑" panose="020B0503020204020204" pitchFamily="34" charset="-122"/>
              </a:rPr>
              <a:t>Greedy1</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Greedy2</a:t>
            </a:r>
            <a:r>
              <a:rPr lang="zh-CN" altLang="en-US" b="0" i="0" dirty="0">
                <a:solidFill>
                  <a:srgbClr val="000000"/>
                </a:solidFill>
                <a:effectLst/>
                <a:latin typeface="微软雅黑" panose="020B0503020204020204" pitchFamily="34" charset="-122"/>
                <a:ea typeface="微软雅黑" panose="020B0503020204020204" pitchFamily="34" charset="-122"/>
              </a:rPr>
              <a:t>意味着所有基准测试实例都使用在</a:t>
            </a:r>
            <a:r>
              <a:rPr lang="en-US" altLang="zh-CN" b="0" i="0" dirty="0">
                <a:solidFill>
                  <a:srgbClr val="000000"/>
                </a:solidFill>
                <a:effectLst/>
                <a:latin typeface="微软雅黑" panose="020B0503020204020204" pitchFamily="34" charset="-122"/>
                <a:ea typeface="微软雅黑" panose="020B0503020204020204" pitchFamily="34" charset="-122"/>
              </a:rPr>
              <a:t>15 × 15 × 3</a:t>
            </a:r>
            <a:r>
              <a:rPr lang="zh-CN" altLang="en-US" b="0" i="0" dirty="0">
                <a:solidFill>
                  <a:srgbClr val="000000"/>
                </a:solidFill>
                <a:effectLst/>
                <a:latin typeface="微软雅黑" panose="020B0503020204020204" pitchFamily="34" charset="-122"/>
                <a:ea typeface="微软雅黑" panose="020B0503020204020204" pitchFamily="34" charset="-122"/>
              </a:rPr>
              <a:t>规模上训练的策略进行测试。可以看出，我们提出的方法在数据和数据上的性能明显优于</a:t>
            </a:r>
            <a:r>
              <a:rPr lang="en-US" altLang="zh-CN" b="0" i="0" dirty="0">
                <a:solidFill>
                  <a:srgbClr val="000000"/>
                </a:solidFill>
                <a:effectLst/>
                <a:latin typeface="微软雅黑" panose="020B0503020204020204" pitchFamily="34" charset="-122"/>
                <a:ea typeface="微软雅黑" panose="020B0503020204020204" pitchFamily="34" charset="-122"/>
              </a:rPr>
              <a:t>CP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，而在</a:t>
            </a:r>
            <a:r>
              <a:rPr lang="en-US" altLang="zh-CN" b="0" i="0" dirty="0" err="1">
                <a:solidFill>
                  <a:srgbClr val="000000"/>
                </a:solidFill>
                <a:effectLst/>
                <a:latin typeface="微软雅黑" panose="020B0503020204020204" pitchFamily="34" charset="-122"/>
                <a:ea typeface="微软雅黑" panose="020B0503020204020204" pitchFamily="34" charset="-122"/>
              </a:rPr>
              <a:t>rdata</a:t>
            </a:r>
            <a:r>
              <a:rPr lang="zh-CN" altLang="en-US" b="0" i="0" dirty="0">
                <a:solidFill>
                  <a:srgbClr val="000000"/>
                </a:solidFill>
                <a:effectLst/>
                <a:latin typeface="微软雅黑" panose="020B0503020204020204" pitchFamily="34" charset="-122"/>
                <a:ea typeface="微软雅黑" panose="020B0503020204020204" pitchFamily="34" charset="-122"/>
              </a:rPr>
              <a:t>上的性能与</a:t>
            </a:r>
            <a:r>
              <a:rPr lang="en-US" altLang="zh-CN" b="0" i="0" dirty="0">
                <a:solidFill>
                  <a:srgbClr val="000000"/>
                </a:solidFill>
                <a:effectLst/>
                <a:latin typeface="微软雅黑" panose="020B0503020204020204" pitchFamily="34" charset="-122"/>
                <a:ea typeface="微软雅黑" panose="020B0503020204020204" pitchFamily="34" charset="-122"/>
              </a:rPr>
              <a:t>CP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相差不大，在平均</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的相对差距上，</a:t>
            </a:r>
            <a:r>
              <a:rPr lang="en-US" altLang="zh-CN" b="0" i="0" dirty="0">
                <a:solidFill>
                  <a:srgbClr val="000000"/>
                </a:solidFill>
                <a:effectLst/>
                <a:latin typeface="微软雅黑" panose="020B0503020204020204" pitchFamily="34" charset="-122"/>
                <a:ea typeface="微软雅黑" panose="020B0503020204020204" pitchFamily="34" charset="-122"/>
              </a:rPr>
              <a:t>CP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的结果仅超过</a:t>
            </a:r>
            <a:r>
              <a:rPr lang="en-US" altLang="zh-CN" b="0" i="0" dirty="0">
                <a:solidFill>
                  <a:srgbClr val="000000"/>
                </a:solidFill>
                <a:effectLst/>
                <a:latin typeface="微软雅黑" panose="020B0503020204020204" pitchFamily="34" charset="-122"/>
                <a:ea typeface="微软雅黑" panose="020B0503020204020204" pitchFamily="34" charset="-122"/>
              </a:rPr>
              <a:t>Greedy1 4.79%</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4.07%</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err="1">
                <a:solidFill>
                  <a:srgbClr val="000000"/>
                </a:solidFill>
                <a:effectLst/>
                <a:latin typeface="微软雅黑" panose="020B0503020204020204" pitchFamily="34" charset="-122"/>
                <a:ea typeface="微软雅黑" panose="020B0503020204020204" pitchFamily="34" charset="-122"/>
              </a:rPr>
              <a:t>rdata</a:t>
            </a:r>
            <a:r>
              <a:rPr lang="zh-CN" altLang="en-US" b="0" i="0" dirty="0">
                <a:solidFill>
                  <a:srgbClr val="000000"/>
                </a:solidFill>
                <a:effectLst/>
                <a:latin typeface="微软雅黑" panose="020B0503020204020204" pitchFamily="34" charset="-122"/>
                <a:ea typeface="微软雅黑" panose="020B0503020204020204" pitchFamily="34" charset="-122"/>
              </a:rPr>
              <a:t>上。本文方法在</a:t>
            </a:r>
            <a:r>
              <a:rPr lang="en-US" altLang="zh-CN" b="0" i="0" dirty="0" err="1">
                <a:solidFill>
                  <a:srgbClr val="000000"/>
                </a:solidFill>
                <a:effectLst/>
                <a:latin typeface="微软雅黑" panose="020B0503020204020204" pitchFamily="34" charset="-122"/>
                <a:ea typeface="微软雅黑" panose="020B0503020204020204" pitchFamily="34" charset="-122"/>
              </a:rPr>
              <a:t>vdata</a:t>
            </a:r>
            <a:r>
              <a:rPr lang="zh-CN" altLang="en-US" b="0" i="0" dirty="0">
                <a:solidFill>
                  <a:srgbClr val="000000"/>
                </a:solidFill>
                <a:effectLst/>
                <a:latin typeface="微软雅黑" panose="020B0503020204020204" pitchFamily="34" charset="-122"/>
                <a:ea typeface="微软雅黑" panose="020B0503020204020204" pitchFamily="34" charset="-122"/>
              </a:rPr>
              <a:t>上的性能较差可能是由于</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数量较少，因此在训练过程中难以有效捕获</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节点与操作节点之间的复杂关系。尽管</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方法在</a:t>
            </a:r>
            <a:r>
              <a:rPr lang="en-US" altLang="zh-CN" b="0" i="0" dirty="0" err="1">
                <a:solidFill>
                  <a:srgbClr val="000000"/>
                </a:solidFill>
                <a:effectLst/>
                <a:latin typeface="微软雅黑" panose="020B0503020204020204" pitchFamily="34" charset="-122"/>
                <a:ea typeface="微软雅黑" panose="020B0503020204020204" pitchFamily="34" charset="-122"/>
              </a:rPr>
              <a:t>rdata</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vdata</a:t>
            </a:r>
            <a:r>
              <a:rPr lang="zh-CN" altLang="en-US" b="0" i="0" dirty="0">
                <a:solidFill>
                  <a:srgbClr val="000000"/>
                </a:solidFill>
                <a:effectLst/>
                <a:latin typeface="微软雅黑" panose="020B0503020204020204" pitchFamily="34" charset="-122"/>
                <a:ea typeface="微软雅黑" panose="020B0503020204020204" pitchFamily="34" charset="-122"/>
              </a:rPr>
              <a:t>上的平均</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结果超过了我们的方法，但该方法的平均运行时间远小于</a:t>
            </a:r>
            <a:r>
              <a:rPr lang="en-US" altLang="zh-CN" b="0" i="0" dirty="0">
                <a:solidFill>
                  <a:srgbClr val="000000"/>
                </a:solidFill>
                <a:effectLst/>
                <a:latin typeface="微软雅黑" panose="020B0503020204020204" pitchFamily="34" charset="-122"/>
                <a:ea typeface="微软雅黑" panose="020B0503020204020204" pitchFamily="34" charset="-122"/>
              </a:rPr>
              <a:t>TS</a:t>
            </a:r>
            <a:r>
              <a:rPr lang="zh-CN" altLang="en-US" b="0" i="0" dirty="0">
                <a:solidFill>
                  <a:srgbClr val="000000"/>
                </a:solidFill>
                <a:effectLst/>
                <a:latin typeface="微软雅黑" panose="020B0503020204020204" pitchFamily="34" charset="-122"/>
                <a:ea typeface="微软雅黑" panose="020B0503020204020204" pitchFamily="34" charset="-122"/>
              </a:rPr>
              <a:t>方法。</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extLst>
      <p:ext uri="{BB962C8B-B14F-4D97-AF65-F5344CB8AC3E}">
        <p14:creationId xmlns:p14="http://schemas.microsoft.com/office/powerpoint/2010/main" val="35981376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雷达微波模块作业车间属于批量混线生产，产品种类繁多。本文只选取其中一条生产线生产的三种产品</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产品</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进行实验分析。每个产品可以分批加工，产品</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的批次分别为</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产品</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的批量大小为</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，表示加工产品</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的每个加工单元可同时加工</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个产品</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，三种产品的具体加工信息如表</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extLst>
      <p:ext uri="{BB962C8B-B14F-4D97-AF65-F5344CB8AC3E}">
        <p14:creationId xmlns:p14="http://schemas.microsoft.com/office/powerpoint/2010/main" val="8648376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GV</a:t>
            </a:r>
            <a:r>
              <a:rPr lang="zh-CN" altLang="en-US" b="0" i="0" dirty="0">
                <a:solidFill>
                  <a:srgbClr val="000000"/>
                </a:solidFill>
                <a:effectLst/>
                <a:latin typeface="微软雅黑" panose="020B0503020204020204" pitchFamily="34" charset="-122"/>
                <a:ea typeface="微软雅黑" panose="020B0503020204020204" pitchFamily="34" charset="-122"/>
              </a:rPr>
              <a:t>在机库、缓冲器</a:t>
            </a:r>
            <a:r>
              <a:rPr lang="en-US" altLang="zh-CN" b="0" i="0" dirty="0">
                <a:solidFill>
                  <a:srgbClr val="000000"/>
                </a:solidFill>
                <a:effectLst/>
                <a:latin typeface="微软雅黑" panose="020B0503020204020204" pitchFamily="34" charset="-122"/>
                <a:ea typeface="微软雅黑" panose="020B0503020204020204" pitchFamily="34" charset="-122"/>
              </a:rPr>
              <a:t>(BF)</a:t>
            </a:r>
            <a:r>
              <a:rPr lang="zh-CN" altLang="en-US" b="0" i="0" dirty="0">
                <a:solidFill>
                  <a:srgbClr val="000000"/>
                </a:solidFill>
                <a:effectLst/>
                <a:latin typeface="微软雅黑" panose="020B0503020204020204" pitchFamily="34" charset="-122"/>
                <a:ea typeface="微软雅黑" panose="020B0503020204020204" pitchFamily="34" charset="-122"/>
              </a:rPr>
              <a:t>和处理机之间的运输时间见附件。在表</a:t>
            </a:r>
            <a:r>
              <a:rPr lang="en-US" altLang="zh-CN" b="0" i="0" dirty="0">
                <a:solidFill>
                  <a:srgbClr val="000000"/>
                </a:solidFill>
                <a:effectLst/>
                <a:latin typeface="微软雅黑" panose="020B0503020204020204" pitchFamily="34" charset="-122"/>
                <a:ea typeface="微软雅黑" panose="020B0503020204020204" pitchFamily="34" charset="-122"/>
              </a:rPr>
              <a:t>11</a:t>
            </a:r>
            <a:r>
              <a:rPr lang="zh-CN" altLang="en-US" b="0" i="0" dirty="0">
                <a:solidFill>
                  <a:srgbClr val="000000"/>
                </a:solidFill>
                <a:effectLst/>
                <a:latin typeface="微软雅黑" panose="020B0503020204020204" pitchFamily="34" charset="-122"/>
                <a:ea typeface="微软雅黑" panose="020B0503020204020204" pitchFamily="34" charset="-122"/>
              </a:rPr>
              <a:t>中，我们分别使用</a:t>
            </a:r>
            <a:r>
              <a:rPr lang="en-US" altLang="zh-CN" b="0" i="0" dirty="0">
                <a:solidFill>
                  <a:srgbClr val="000000"/>
                </a:solidFill>
                <a:effectLst/>
                <a:latin typeface="微软雅黑" panose="020B0503020204020204" pitchFamily="34" charset="-122"/>
                <a:ea typeface="微软雅黑" panose="020B0503020204020204" pitchFamily="34" charset="-122"/>
              </a:rPr>
              <a:t>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Mi</a:t>
            </a:r>
            <a:r>
              <a:rPr lang="zh-CN" altLang="en-US" b="0" i="0" dirty="0">
                <a:solidFill>
                  <a:srgbClr val="000000"/>
                </a:solidFill>
                <a:effectLst/>
                <a:latin typeface="微软雅黑" panose="020B0503020204020204" pitchFamily="34" charset="-122"/>
                <a:ea typeface="微软雅黑" panose="020B0503020204020204" pitchFamily="34" charset="-122"/>
              </a:rPr>
              <a:t>来表示车库和第</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个处理单元。</a:t>
            </a:r>
            <a:r>
              <a:rPr lang="en-US" altLang="zh-CN" b="0" i="0" dirty="0">
                <a:solidFill>
                  <a:srgbClr val="000000"/>
                </a:solidFill>
                <a:effectLst/>
                <a:latin typeface="微软雅黑" panose="020B0503020204020204" pitchFamily="34" charset="-122"/>
                <a:ea typeface="微软雅黑" panose="020B0503020204020204" pitchFamily="34" charset="-122"/>
              </a:rPr>
              <a:t>BF</a:t>
            </a:r>
            <a:r>
              <a:rPr lang="zh-CN" altLang="en-US" b="0" i="0" dirty="0">
                <a:solidFill>
                  <a:srgbClr val="000000"/>
                </a:solidFill>
                <a:effectLst/>
                <a:latin typeface="微软雅黑" panose="020B0503020204020204" pitchFamily="34" charset="-122"/>
                <a:ea typeface="微软雅黑" panose="020B0503020204020204" pitchFamily="34" charset="-122"/>
              </a:rPr>
              <a:t>为三种产品原料的存放地点，</a:t>
            </a:r>
            <a:r>
              <a:rPr lang="en-US" altLang="zh-CN" b="0" i="0" dirty="0">
                <a:solidFill>
                  <a:srgbClr val="000000"/>
                </a:solidFill>
                <a:effectLst/>
                <a:latin typeface="微软雅黑" panose="020B0503020204020204" pitchFamily="34" charset="-122"/>
                <a:ea typeface="微软雅黑" panose="020B0503020204020204" pitchFamily="34" charset="-122"/>
              </a:rPr>
              <a:t>carport</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完成运输任务后的初始出发地点和等待地点。不考虑每件产品全部操作完成后的运输时间。注意机器加工时间和</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运输时间的单位为分钟。</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extLst>
      <p:ext uri="{BB962C8B-B14F-4D97-AF65-F5344CB8AC3E}">
        <p14:creationId xmlns:p14="http://schemas.microsoft.com/office/powerpoint/2010/main" val="17811654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假设一个订单需要加工这三种产品各</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件，那么这三种产品的批次分别为</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，由</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个工件</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a:solidFill>
                  <a:srgbClr val="000000"/>
                </a:solidFill>
                <a:effectLst/>
                <a:latin typeface="微软雅黑" panose="020B0503020204020204" pitchFamily="34" charset="-122"/>
                <a:ea typeface="微软雅黑" panose="020B0503020204020204" pitchFamily="34" charset="-122"/>
              </a:rPr>
              <a:t>job1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a:solidFill>
                  <a:srgbClr val="000000"/>
                </a:solidFill>
                <a:effectLst/>
                <a:latin typeface="微软雅黑" panose="020B0503020204020204" pitchFamily="34" charset="-122"/>
                <a:ea typeface="微软雅黑" panose="020B0503020204020204" pitchFamily="34" charset="-122"/>
              </a:rPr>
              <a:t>job2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个</a:t>
            </a:r>
            <a:r>
              <a:rPr lang="en-US" altLang="zh-CN" b="0" i="0" dirty="0">
                <a:solidFill>
                  <a:srgbClr val="000000"/>
                </a:solidFill>
                <a:effectLst/>
                <a:latin typeface="微软雅黑" panose="020B0503020204020204" pitchFamily="34" charset="-122"/>
                <a:ea typeface="微软雅黑" panose="020B0503020204020204" pitchFamily="34" charset="-122"/>
              </a:rPr>
              <a:t>job3)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229</a:t>
            </a:r>
            <a:r>
              <a:rPr lang="zh-CN" altLang="en-US" b="0" i="0" dirty="0">
                <a:solidFill>
                  <a:srgbClr val="000000"/>
                </a:solidFill>
                <a:effectLst/>
                <a:latin typeface="微软雅黑" panose="020B0503020204020204" pitchFamily="34" charset="-122"/>
                <a:ea typeface="微软雅黑" panose="020B0503020204020204" pitchFamily="34" charset="-122"/>
              </a:rPr>
              <a:t>次操作组成。为了平衡订单的生产时间和</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的效率，我们进行了实验分析通过改变</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的数量来订购不同大小的订单。从表</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可以看出，随着</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数量的增加，</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在得到少量改进后反而变大了。</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这是由于每次操作的处理时间远远大于其传输时间，导致</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长时间处于等待状态。因此，当订单量较大时，可以考虑</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台</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，否则</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台即可满足生产。</a:t>
            </a: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extLst>
      <p:ext uri="{BB962C8B-B14F-4D97-AF65-F5344CB8AC3E}">
        <p14:creationId xmlns:p14="http://schemas.microsoft.com/office/powerpoint/2010/main" val="42476724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92</a:t>
            </a:fld>
            <a:endParaRPr lang="zh-CN" altLang="en-US"/>
          </a:p>
        </p:txBody>
      </p:sp>
    </p:spTree>
    <p:extLst>
      <p:ext uri="{BB962C8B-B14F-4D97-AF65-F5344CB8AC3E}">
        <p14:creationId xmlns:p14="http://schemas.microsoft.com/office/powerpoint/2010/main" val="302972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柔性作业车间调度问题的析取图。一般来说，一个FJSP问题可以用析取图G = (O, C,D)来定义。</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O = {Oij|∀i, j}∪{S, T}是所有操作的集合，</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其中S和T是虚拟的开始操作和虚拟的结束操作，</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如图2 (a)和(b)所示。此外，C是一组合弧，表示同一作业的连续操作之间的优先约束。D是一组分离(无向)弧，在每条弧线都连接了一对可以由同一台机器处理的操作。</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图2 (a)和(b)分别给出了一个3 × 3 FJSP实例的析取图和可行解。在图2 (a)中，黑色箭头表示合取弧，彩色线条表示析取弧，它们对应于不同颜色的符合条件的机器团。在图2 (b)中，所有析取弧按表示机器上操作的加工顺序的方向分配。</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93</a:t>
            </a:fld>
            <a:endParaRPr lang="zh-CN" altLang="en-US"/>
          </a:p>
        </p:txBody>
      </p:sp>
    </p:spTree>
    <p:extLst>
      <p:ext uri="{BB962C8B-B14F-4D97-AF65-F5344CB8AC3E}">
        <p14:creationId xmlns:p14="http://schemas.microsoft.com/office/powerpoint/2010/main" val="8960162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extLst>
      <p:ext uri="{BB962C8B-B14F-4D97-AF65-F5344CB8AC3E}">
        <p14:creationId xmlns:p14="http://schemas.microsoft.com/office/powerpoint/2010/main" val="3402457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智能车间是制造企业通过实时数据分析实现自组织生产，减少浪费，提高生产效率的有力工具。自动导引车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agv</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由于具有高度的自主性、灵活性和强大的端到端能力，能够应对多品种、小批量、大规模定制等生产模式下的物流任务，被广泛应用于智能车间的物料搬运。然而，智能作业车间环境的高度动态性、复杂性和不确定性使得在运输资源不足的情况下进行生产调度成为一个挑战。为此，本文研究了运输资源不足的动态柔性作业车间调度问题</a:t>
            </a:r>
            <a:r>
              <a:rPr lang="en-US" altLang="zh-CN" b="0" i="0" dirty="0">
                <a:solidFill>
                  <a:srgbClr val="000000"/>
                </a:solidFill>
                <a:effectLst/>
                <a:latin typeface="微软雅黑" panose="020B0503020204020204" pitchFamily="34" charset="-122"/>
                <a:ea typeface="微软雅黑" panose="020B0503020204020204" pitchFamily="34" charset="-122"/>
              </a:rPr>
              <a:t>(DFJSP-ITR)</a:t>
            </a:r>
            <a:r>
              <a:rPr lang="zh-CN" altLang="en-US" b="0" i="0" dirty="0">
                <a:solidFill>
                  <a:srgbClr val="000000"/>
                </a:solidFill>
                <a:effectLst/>
                <a:latin typeface="微软雅黑" panose="020B0503020204020204" pitchFamily="34" charset="-122"/>
                <a:ea typeface="微软雅黑" panose="020B0503020204020204" pitchFamily="34" charset="-122"/>
              </a:rPr>
              <a:t>，并通过提出的深度强化学习</a:t>
            </a:r>
            <a:r>
              <a:rPr lang="en-US" altLang="zh-CN" b="0" i="0" dirty="0">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方法学习端到端的高质量优先级调度规则</a:t>
            </a:r>
            <a:r>
              <a:rPr lang="en-US" altLang="zh-CN" b="0" i="0" dirty="0">
                <a:solidFill>
                  <a:srgbClr val="000000"/>
                </a:solidFill>
                <a:effectLst/>
                <a:latin typeface="微软雅黑" panose="020B0503020204020204" pitchFamily="34" charset="-122"/>
                <a:ea typeface="微软雅黑" panose="020B0503020204020204" pitchFamily="34" charset="-122"/>
              </a:rPr>
              <a:t>(PDR)</a:t>
            </a:r>
            <a:r>
              <a:rPr lang="zh-CN" altLang="en-US" b="0" i="0" dirty="0">
                <a:solidFill>
                  <a:srgbClr val="000000"/>
                </a:solidFill>
                <a:effectLst/>
                <a:latin typeface="微软雅黑" panose="020B0503020204020204" pitchFamily="34" charset="-122"/>
                <a:ea typeface="微软雅黑" panose="020B0503020204020204" pitchFamily="34" charset="-122"/>
              </a:rPr>
              <a:t>以最小化</a:t>
            </a:r>
            <a:r>
              <a:rPr lang="en-US" altLang="zh-CN" b="0" i="0" dirty="0" err="1">
                <a:solidFill>
                  <a:srgbClr val="000000"/>
                </a:solidFill>
                <a:effectLst/>
                <a:latin typeface="微软雅黑" panose="020B0503020204020204" pitchFamily="34" charset="-122"/>
                <a:ea typeface="微软雅黑" panose="020B0503020204020204" pitchFamily="34" charset="-122"/>
              </a:rPr>
              <a:t>makespan</a:t>
            </a:r>
            <a:r>
              <a:rPr lang="zh-CN" altLang="en-US" b="0" i="0" dirty="0">
                <a:solidFill>
                  <a:srgbClr val="000000"/>
                </a:solidFill>
                <a:effectLst/>
                <a:latin typeface="微软雅黑" panose="020B0503020204020204" pitchFamily="34" charset="-122"/>
                <a:ea typeface="微软雅黑" panose="020B0503020204020204" pitchFamily="34" charset="-122"/>
              </a:rPr>
              <a:t>。为了实现操作、机器和</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的一体化决策，提出了一种基于异构图神经网络</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的体系结构。考虑到不同的</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分配方式对调度目标的影响，对两种不同的</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分配方式进行了比较。实验表明，无论采用何种</a:t>
            </a:r>
            <a:r>
              <a:rPr lang="en-US" altLang="zh-CN" b="0" i="0" dirty="0">
                <a:solidFill>
                  <a:srgbClr val="000000"/>
                </a:solidFill>
                <a:effectLst/>
                <a:latin typeface="微软雅黑" panose="020B0503020204020204" pitchFamily="34" charset="-122"/>
                <a:ea typeface="微软雅黑" panose="020B0503020204020204" pitchFamily="34" charset="-122"/>
              </a:rPr>
              <a:t>AGV</a:t>
            </a:r>
            <a:r>
              <a:rPr lang="zh-CN" altLang="en-US" b="0" i="0" dirty="0">
                <a:solidFill>
                  <a:srgbClr val="000000"/>
                </a:solidFill>
                <a:effectLst/>
                <a:latin typeface="微软雅黑" panose="020B0503020204020204" pitchFamily="34" charset="-122"/>
                <a:ea typeface="微软雅黑" panose="020B0503020204020204" pitchFamily="34" charset="-122"/>
              </a:rPr>
              <a:t>分布策略，与现有的基于</a:t>
            </a:r>
            <a:r>
              <a:rPr lang="en-US" altLang="zh-CN" b="0" i="0" dirty="0" err="1">
                <a:solidFill>
                  <a:srgbClr val="000000"/>
                </a:solidFill>
                <a:effectLst/>
                <a:latin typeface="微软雅黑" panose="020B0503020204020204" pitchFamily="34" charset="-122"/>
                <a:ea typeface="微软雅黑" panose="020B0503020204020204" pitchFamily="34" charset="-122"/>
              </a:rPr>
              <a:t>pdrs</a:t>
            </a:r>
            <a:r>
              <a:rPr lang="zh-CN" altLang="en-US" b="0" i="0" dirty="0">
                <a:solidFill>
                  <a:srgbClr val="000000"/>
                </a:solidFill>
                <a:effectLst/>
                <a:latin typeface="微软雅黑" panose="020B0503020204020204" pitchFamily="34" charset="-122"/>
                <a:ea typeface="微软雅黑" panose="020B0503020204020204" pitchFamily="34" charset="-122"/>
              </a:rPr>
              <a:t>的方法相比，该方法都具有优越性和良好的泛化能力。</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95</a:t>
            </a:fld>
            <a:endParaRPr lang="zh-CN" altLang="en-US"/>
          </a:p>
        </p:txBody>
      </p:sp>
    </p:spTree>
    <p:extLst>
      <p:ext uri="{BB962C8B-B14F-4D97-AF65-F5344CB8AC3E}">
        <p14:creationId xmlns:p14="http://schemas.microsoft.com/office/powerpoint/2010/main" val="40549390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96</a:t>
            </a:fld>
            <a:endParaRPr lang="zh-CN" altLang="en-US"/>
          </a:p>
        </p:txBody>
      </p:sp>
    </p:spTree>
    <p:extLst>
      <p:ext uri="{BB962C8B-B14F-4D97-AF65-F5344CB8AC3E}">
        <p14:creationId xmlns:p14="http://schemas.microsoft.com/office/powerpoint/2010/main" val="10326655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这张图直观地展示了</a:t>
            </a:r>
            <a:r>
              <a:rPr lang="en-US" altLang="zh-CN" dirty="0"/>
              <a:t>GAT</a:t>
            </a:r>
            <a:r>
              <a:rPr lang="zh-CN" altLang="en-US" dirty="0"/>
              <a:t>中节点特征的更新过程，通过聚合相邻节点的信息，结合注意力机制的加权方式，中心节点 </a:t>
            </a:r>
            <a:r>
              <a:rPr lang="en-US" altLang="zh-CN" dirty="0"/>
              <a:t>O12O_{12}O12​ </a:t>
            </a:r>
            <a:r>
              <a:rPr lang="zh-CN" altLang="en-US" dirty="0"/>
              <a:t>能够得到一个更丰富的表示（即 </a:t>
            </a:r>
            <a:r>
              <a:rPr lang="en-US" altLang="zh-CN" dirty="0"/>
              <a:t>O12′O'_{12}O12′​</a:t>
            </a:r>
            <a:r>
              <a:rPr lang="zh-CN" altLang="en-US" dirty="0"/>
              <a:t>），这反映了其邻域内的信息对该节点特征的贡献。这种机制使得节点特征能够动态地反映图中不同部分的信息传递，提升了图神经网络在处理复杂图结构时的表现力。</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97</a:t>
            </a:fld>
            <a:endParaRPr lang="zh-CN" altLang="en-US"/>
          </a:p>
        </p:txBody>
      </p:sp>
    </p:spTree>
    <p:extLst>
      <p:ext uri="{BB962C8B-B14F-4D97-AF65-F5344CB8AC3E}">
        <p14:creationId xmlns:p14="http://schemas.microsoft.com/office/powerpoint/2010/main" val="314087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状态</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操作的状态分为未调度、已调度和已完成，分别用−</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表示。</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处理时间</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处理一项操作所需的时间，记为</a:t>
            </a:r>
            <a:r>
              <a:rPr lang="en-US" altLang="zh-CN" b="0" i="0" dirty="0" err="1">
                <a:solidFill>
                  <a:srgbClr val="000000"/>
                </a:solidFill>
                <a:effectLst/>
                <a:latin typeface="微软雅黑" panose="020B0503020204020204" pitchFamily="34" charset="-122"/>
                <a:ea typeface="微软雅黑" panose="020B0503020204020204" pitchFamily="34" charset="-122"/>
              </a:rPr>
              <a:t>pij</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剩余操作数</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为完成作业而尚未处理的操作数。随着同一作业的操作完成，它逐渐减少。完成程度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当一项操作完成时，为完成工作所取得的进展。例如，如果一个作业包含两个操作，处理时间为和两个单元，完成度将分别为</a:t>
            </a:r>
            <a:r>
              <a:rPr lang="en-US" altLang="zh-CN" b="0" i="0" dirty="0">
                <a:solidFill>
                  <a:srgbClr val="000000"/>
                </a:solidFill>
                <a:effectLst/>
                <a:latin typeface="微软雅黑" panose="020B0503020204020204" pitchFamily="34" charset="-122"/>
                <a:ea typeface="微软雅黑" panose="020B0503020204020204" pitchFamily="34" charset="-122"/>
              </a:rPr>
              <a:t>0.6</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0.4</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预计操作完成时间</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如果某个操作没有被调度，则假定该操作将在</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时刻或在其前任操作完成后立即进行处理。</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extLst>
      <p:ext uri="{BB962C8B-B14F-4D97-AF65-F5344CB8AC3E}">
        <p14:creationId xmlns:p14="http://schemas.microsoft.com/office/powerpoint/2010/main" val="15427193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99</a:t>
            </a:fld>
            <a:endParaRPr lang="zh-CN" altLang="en-US"/>
          </a:p>
        </p:txBody>
      </p:sp>
    </p:spTree>
    <p:extLst>
      <p:ext uri="{BB962C8B-B14F-4D97-AF65-F5344CB8AC3E}">
        <p14:creationId xmlns:p14="http://schemas.microsoft.com/office/powerpoint/2010/main" val="3953839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架构中，目标是学习可以帮助后续任务的节点嵌入。</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使用消息传递方案迭代更新节点表示，其中每个节点的更新基于附近节点的消息聚合。先前的研究</a:t>
            </a:r>
            <a:r>
              <a:rPr lang="en-US" altLang="zh-CN" b="0" i="0" dirty="0">
                <a:solidFill>
                  <a:srgbClr val="000000"/>
                </a:solidFill>
                <a:effectLst/>
                <a:latin typeface="微软雅黑" panose="020B0503020204020204" pitchFamily="34" charset="-122"/>
                <a:ea typeface="微软雅黑" panose="020B0503020204020204" pitchFamily="34" charset="-122"/>
              </a:rPr>
              <a:t>[35]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[36]</a:t>
            </a:r>
            <a:r>
              <a:rPr lang="zh-CN" altLang="en-US" b="0" i="0" dirty="0">
                <a:solidFill>
                  <a:srgbClr val="000000"/>
                </a:solidFill>
                <a:effectLst/>
                <a:latin typeface="微软雅黑" panose="020B0503020204020204" pitchFamily="34" charset="-122"/>
                <a:ea typeface="微软雅黑" panose="020B0503020204020204" pitchFamily="34" charset="-122"/>
              </a:rPr>
              <a:t>使用</a:t>
            </a:r>
            <a:r>
              <a:rPr lang="en-US" altLang="zh-CN" b="0" i="0" dirty="0">
                <a:solidFill>
                  <a:srgbClr val="000000"/>
                </a:solidFill>
                <a:effectLst/>
                <a:latin typeface="微软雅黑" panose="020B0503020204020204" pitchFamily="34" charset="-122"/>
                <a:ea typeface="微软雅黑" panose="020B0503020204020204" pitchFamily="34" charset="-122"/>
              </a:rPr>
              <a:t>GNN</a:t>
            </a:r>
            <a:r>
              <a:rPr lang="zh-CN" altLang="en-US" b="0" i="0" dirty="0">
                <a:solidFill>
                  <a:srgbClr val="000000"/>
                </a:solidFill>
                <a:effectLst/>
                <a:latin typeface="微软雅黑" panose="020B0503020204020204" pitchFamily="34" charset="-122"/>
                <a:ea typeface="微软雅黑" panose="020B0503020204020204" pitchFamily="34" charset="-122"/>
              </a:rPr>
              <a:t>变体、图卷积网络</a:t>
            </a:r>
            <a:r>
              <a:rPr lang="en-US" altLang="zh-CN" b="0" i="0" dirty="0">
                <a:solidFill>
                  <a:srgbClr val="000000"/>
                </a:solidFill>
                <a:effectLst/>
                <a:latin typeface="微软雅黑" panose="020B0503020204020204" pitchFamily="34" charset="-122"/>
                <a:ea typeface="微软雅黑" panose="020B0503020204020204" pitchFamily="34" charset="-122"/>
              </a:rPr>
              <a:t>(GCN)</a:t>
            </a:r>
            <a:r>
              <a:rPr lang="zh-CN" altLang="en-US" b="0" i="0" dirty="0">
                <a:solidFill>
                  <a:srgbClr val="000000"/>
                </a:solidFill>
                <a:effectLst/>
                <a:latin typeface="微软雅黑" panose="020B0503020204020204" pitchFamily="34" charset="-122"/>
                <a:ea typeface="微软雅黑" panose="020B0503020204020204" pitchFamily="34" charset="-122"/>
              </a:rPr>
              <a:t>和图递归网络来处理调度问题。</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这些方法赋予相邻节点相同的权值，但不同的节点应获得不同的权值。例如，应该在同一台机器上处理的操作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机器共享约束</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比之前的操作</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过程约束</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更重要。</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人工预先确定节点权值是困难的，因此本工作提出在模型训练过程中使用注意力来学习权值。因此，我们建议使用</a:t>
            </a:r>
            <a:r>
              <a:rPr lang="en-US" altLang="zh-CN" b="0" i="0" dirty="0">
                <a:solidFill>
                  <a:srgbClr val="000000"/>
                </a:solidFill>
                <a:effectLst/>
                <a:latin typeface="微软雅黑" panose="020B0503020204020204" pitchFamily="34" charset="-122"/>
                <a:ea typeface="微软雅黑" panose="020B0503020204020204" pitchFamily="34" charset="-122"/>
              </a:rPr>
              <a:t>GATs</a:t>
            </a:r>
            <a:r>
              <a:rPr lang="zh-CN" altLang="en-US" b="0" i="0" dirty="0">
                <a:solidFill>
                  <a:srgbClr val="000000"/>
                </a:solidFill>
                <a:effectLst/>
                <a:latin typeface="微软雅黑" panose="020B0503020204020204" pitchFamily="34" charset="-122"/>
                <a:ea typeface="微软雅黑" panose="020B0503020204020204" pitchFamily="34" charset="-122"/>
              </a:rPr>
              <a:t>来学习图嵌入，因为</a:t>
            </a:r>
            <a:r>
              <a:rPr lang="en-US" altLang="zh-CN" b="0" i="0" dirty="0">
                <a:solidFill>
                  <a:srgbClr val="000000"/>
                </a:solidFill>
                <a:effectLst/>
                <a:latin typeface="微软雅黑" panose="020B0503020204020204" pitchFamily="34" charset="-122"/>
                <a:ea typeface="微软雅黑" panose="020B0503020204020204" pitchFamily="34" charset="-122"/>
              </a:rPr>
              <a:t>GATs</a:t>
            </a:r>
            <a:r>
              <a:rPr lang="zh-CN" altLang="en-US" b="0" i="0" dirty="0">
                <a:solidFill>
                  <a:srgbClr val="000000"/>
                </a:solidFill>
                <a:effectLst/>
                <a:latin typeface="微软雅黑" panose="020B0503020204020204" pitchFamily="34" charset="-122"/>
                <a:ea typeface="微软雅黑" panose="020B0503020204020204" pitchFamily="34" charset="-122"/>
              </a:rPr>
              <a:t>可以通过应用注意机制自动学习不同节点的重要性。</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整个嵌入过程可以定义为以下步骤。首先，节点</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与节点</a:t>
            </a:r>
            <a:r>
              <a:rPr lang="en-US" altLang="zh-CN" b="0" i="0" dirty="0">
                <a:solidFill>
                  <a:srgbClr val="000000"/>
                </a:solidFill>
                <a:effectLst/>
                <a:latin typeface="微软雅黑" panose="020B0503020204020204" pitchFamily="34" charset="-122"/>
                <a:ea typeface="微软雅黑" panose="020B0503020204020204" pitchFamily="34" charset="-122"/>
              </a:rPr>
              <a:t>j</a:t>
            </a:r>
            <a:r>
              <a:rPr lang="zh-CN" altLang="en-US" b="0" i="0" dirty="0">
                <a:solidFill>
                  <a:srgbClr val="000000"/>
                </a:solidFill>
                <a:effectLst/>
                <a:latin typeface="微软雅黑" panose="020B0503020204020204" pitchFamily="34" charset="-122"/>
                <a:ea typeface="微软雅黑" panose="020B0503020204020204" pitchFamily="34" charset="-122"/>
              </a:rPr>
              <a:t>之间的注意力系数</a:t>
            </a:r>
            <a:r>
              <a:rPr lang="en-US" altLang="zh-CN" b="0" i="0" dirty="0" err="1">
                <a:solidFill>
                  <a:srgbClr val="000000"/>
                </a:solidFill>
                <a:effectLst/>
                <a:latin typeface="微软雅黑" panose="020B0503020204020204" pitchFamily="34" charset="-122"/>
                <a:ea typeface="微软雅黑" panose="020B0503020204020204" pitchFamily="34" charset="-122"/>
              </a:rPr>
              <a:t>eij</a:t>
            </a:r>
            <a:r>
              <a:rPr lang="zh-CN" altLang="en-US" b="0" i="0" dirty="0">
                <a:solidFill>
                  <a:srgbClr val="000000"/>
                </a:solidFill>
                <a:effectLst/>
                <a:latin typeface="微软雅黑" panose="020B0503020204020204" pitchFamily="34" charset="-122"/>
                <a:ea typeface="微软雅黑" panose="020B0503020204020204" pitchFamily="34" charset="-122"/>
              </a:rPr>
              <a:t>由下式得到</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式</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中，</a:t>
            </a:r>
            <a:r>
              <a:rPr lang="en-US" altLang="zh-CN" b="0" i="0" dirty="0">
                <a:solidFill>
                  <a:srgbClr val="000000"/>
                </a:solidFill>
                <a:effectLst/>
                <a:latin typeface="微软雅黑" panose="020B0503020204020204" pitchFamily="34" charset="-122"/>
                <a:ea typeface="微软雅黑" panose="020B0503020204020204" pitchFamily="34" charset="-122"/>
              </a:rPr>
              <a:t>xi</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xj</a:t>
            </a:r>
            <a:r>
              <a:rPr lang="zh-CN" altLang="en-US" b="0" i="0" dirty="0">
                <a:solidFill>
                  <a:srgbClr val="000000"/>
                </a:solidFill>
                <a:effectLst/>
                <a:latin typeface="微软雅黑" panose="020B0503020204020204" pitchFamily="34" charset="-122"/>
                <a:ea typeface="微软雅黑" panose="020B0503020204020204" pitchFamily="34" charset="-122"/>
              </a:rPr>
              <a:t>分别表示节点</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和节点</a:t>
            </a:r>
            <a:r>
              <a:rPr lang="en-US" altLang="zh-CN" b="0" i="0" dirty="0">
                <a:solidFill>
                  <a:srgbClr val="000000"/>
                </a:solidFill>
                <a:effectLst/>
                <a:latin typeface="微软雅黑" panose="020B0503020204020204" pitchFamily="34" charset="-122"/>
                <a:ea typeface="微软雅黑" panose="020B0503020204020204" pitchFamily="34" charset="-122"/>
              </a:rPr>
              <a:t>j</a:t>
            </a:r>
            <a:r>
              <a:rPr lang="zh-CN" altLang="en-US" b="0" i="0" dirty="0">
                <a:solidFill>
                  <a:srgbClr val="000000"/>
                </a:solidFill>
                <a:effectLst/>
                <a:latin typeface="微软雅黑" panose="020B0503020204020204" pitchFamily="34" charset="-122"/>
                <a:ea typeface="微软雅黑" panose="020B0503020204020204" pitchFamily="34" charset="-122"/>
              </a:rPr>
              <a:t>的节点特征。另外，</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是一个线性变换，并且</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表示连接运算符。随后，</a:t>
            </a:r>
            <a:r>
              <a:rPr lang="en-US" altLang="zh-CN" b="0" i="0" dirty="0" err="1">
                <a:solidFill>
                  <a:srgbClr val="000000"/>
                </a:solidFill>
                <a:effectLst/>
                <a:latin typeface="微软雅黑" panose="020B0503020204020204" pitchFamily="34" charset="-122"/>
                <a:ea typeface="微软雅黑" panose="020B0503020204020204" pitchFamily="34" charset="-122"/>
              </a:rPr>
              <a:t>wxi</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wxj</a:t>
            </a:r>
            <a:r>
              <a:rPr lang="zh-CN" altLang="en-US" b="0" i="0" dirty="0">
                <a:solidFill>
                  <a:srgbClr val="000000"/>
                </a:solidFill>
                <a:effectLst/>
                <a:latin typeface="微软雅黑" panose="020B0503020204020204" pitchFamily="34" charset="-122"/>
                <a:ea typeface="微软雅黑" panose="020B0503020204020204" pitchFamily="34" charset="-122"/>
              </a:rPr>
              <a:t>的串接成为单层前馈神经网络</a:t>
            </a:r>
            <a:r>
              <a:rPr lang="en-US" altLang="zh-CN" b="0" i="0" dirty="0">
                <a:solidFill>
                  <a:srgbClr val="000000"/>
                </a:solidFill>
                <a:effectLst/>
                <a:latin typeface="微软雅黑" panose="020B0503020204020204" pitchFamily="34" charset="-122"/>
                <a:ea typeface="微软雅黑" panose="020B0503020204020204" pitchFamily="34" charset="-122"/>
              </a:rPr>
              <a:t>(FNN) </a:t>
            </a:r>
            <a:r>
              <a:rPr lang="en-US" altLang="zh-CN" b="0" i="0" dirty="0" err="1">
                <a:solidFill>
                  <a:srgbClr val="000000"/>
                </a:solidFill>
                <a:effectLst/>
                <a:latin typeface="微软雅黑" panose="020B0503020204020204" pitchFamily="34" charset="-122"/>
                <a:ea typeface="微软雅黑" panose="020B0503020204020204" pitchFamily="34" charset="-122"/>
              </a:rPr>
              <a:t>fθ</a:t>
            </a:r>
            <a:r>
              <a:rPr lang="zh-CN" altLang="en-US" b="0" i="0" dirty="0">
                <a:solidFill>
                  <a:srgbClr val="000000"/>
                </a:solidFill>
                <a:effectLst/>
                <a:latin typeface="微软雅黑" panose="020B0503020204020204" pitchFamily="34" charset="-122"/>
                <a:ea typeface="微软雅黑" panose="020B0503020204020204" pitchFamily="34" charset="-122"/>
              </a:rPr>
              <a:t>的输入，其中</a:t>
            </a:r>
            <a:r>
              <a:rPr lang="en-US" altLang="zh-CN" b="0" i="0" dirty="0">
                <a:solidFill>
                  <a:srgbClr val="000000"/>
                </a:solidFill>
                <a:effectLst/>
                <a:latin typeface="微软雅黑" panose="020B0503020204020204" pitchFamily="34" charset="-122"/>
                <a:ea typeface="微软雅黑" panose="020B0503020204020204" pitchFamily="34" charset="-122"/>
              </a:rPr>
              <a:t>θ</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FNN</a:t>
            </a:r>
            <a:r>
              <a:rPr lang="zh-CN" altLang="en-US" b="0" i="0" dirty="0">
                <a:solidFill>
                  <a:srgbClr val="000000"/>
                </a:solidFill>
                <a:effectLst/>
                <a:latin typeface="微软雅黑" panose="020B0503020204020204" pitchFamily="34" charset="-122"/>
                <a:ea typeface="微软雅黑" panose="020B0503020204020204" pitchFamily="34" charset="-122"/>
              </a:rPr>
              <a:t>的权值，激活函数为</a:t>
            </a:r>
            <a:r>
              <a:rPr lang="en-US" altLang="zh-CN" b="0" i="0" dirty="0" err="1">
                <a:solidFill>
                  <a:srgbClr val="000000"/>
                </a:solidFill>
                <a:effectLst/>
                <a:latin typeface="微软雅黑" panose="020B0503020204020204" pitchFamily="34" charset="-122"/>
                <a:ea typeface="微软雅黑" panose="020B0503020204020204" pitchFamily="34" charset="-122"/>
              </a:rPr>
              <a:t>LeakyReLU</a:t>
            </a:r>
            <a:r>
              <a:rPr lang="en-US" altLang="zh-CN" b="0" i="0" dirty="0">
                <a:solidFill>
                  <a:srgbClr val="000000"/>
                </a:solidFill>
                <a:effectLst/>
                <a:latin typeface="微软雅黑" panose="020B0503020204020204" pitchFamily="34" charset="-122"/>
                <a:ea typeface="微软雅黑" panose="020B0503020204020204" pitchFamily="34" charset="-122"/>
              </a:rPr>
              <a:t>[37]</a:t>
            </a:r>
            <a:r>
              <a:rPr lang="zh-CN" altLang="en-US" b="0" i="0" dirty="0">
                <a:solidFill>
                  <a:srgbClr val="000000"/>
                </a:solidFill>
                <a:effectLst/>
                <a:latin typeface="微软雅黑" panose="020B0503020204020204" pitchFamily="34" charset="-122"/>
                <a:ea typeface="微软雅黑" panose="020B0503020204020204" pitchFamily="34" charset="-122"/>
              </a:rPr>
              <a:t>，当输入小于零时，允许有一个小的非零梯度。最后，通过</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函数在其邻居之间进行系数归一化，如</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所示，其中</a:t>
            </a:r>
            <a:r>
              <a:rPr lang="en-US" altLang="zh-CN" b="0" i="0" dirty="0">
                <a:solidFill>
                  <a:srgbClr val="000000"/>
                </a:solidFill>
                <a:effectLst/>
                <a:latin typeface="微软雅黑" panose="020B0503020204020204" pitchFamily="34" charset="-122"/>
                <a:ea typeface="微软雅黑" panose="020B0503020204020204" pitchFamily="34" charset="-122"/>
              </a:rPr>
              <a:t>N (</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表示节点</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的邻居系数</a:t>
            </a:r>
            <a:r>
              <a:rPr lang="en-US" altLang="zh-CN" b="0" i="0" dirty="0">
                <a:solidFill>
                  <a:srgbClr val="000000"/>
                </a:solidFill>
                <a:effectLst/>
                <a:latin typeface="微软雅黑" panose="020B0503020204020204" pitchFamily="34" charset="-122"/>
                <a:ea typeface="微软雅黑" panose="020B0503020204020204" pitchFamily="34" charset="-122"/>
              </a:rPr>
              <a:t>α</a:t>
            </a:r>
            <a:r>
              <a:rPr lang="en-US" altLang="zh-CN" b="0" i="0" dirty="0" err="1">
                <a:solidFill>
                  <a:srgbClr val="000000"/>
                </a:solidFill>
                <a:effectLst/>
                <a:latin typeface="微软雅黑" panose="020B0503020204020204" pitchFamily="34" charset="-122"/>
                <a:ea typeface="微软雅黑" panose="020B0503020204020204" pitchFamily="34" charset="-122"/>
              </a:rPr>
              <a:t>ij</a:t>
            </a:r>
            <a:r>
              <a:rPr lang="zh-CN" altLang="en-US" b="0" i="0" dirty="0">
                <a:solidFill>
                  <a:srgbClr val="000000"/>
                </a:solidFill>
                <a:effectLst/>
                <a:latin typeface="微软雅黑" panose="020B0503020204020204" pitchFamily="34" charset="-122"/>
                <a:ea typeface="微软雅黑" panose="020B0503020204020204" pitchFamily="34" charset="-122"/>
              </a:rPr>
              <a:t>表示邻居</a:t>
            </a:r>
            <a:r>
              <a:rPr lang="en-US" altLang="zh-CN" b="0" i="0" dirty="0" err="1">
                <a:solidFill>
                  <a:srgbClr val="000000"/>
                </a:solidFill>
                <a:effectLst/>
                <a:latin typeface="微软雅黑" panose="020B0503020204020204" pitchFamily="34" charset="-122"/>
                <a:ea typeface="微软雅黑" panose="020B0503020204020204" pitchFamily="34" charset="-122"/>
              </a:rPr>
              <a:t>xj</a:t>
            </a:r>
            <a:r>
              <a:rPr lang="zh-CN" altLang="en-US" b="0" i="0" dirty="0">
                <a:solidFill>
                  <a:srgbClr val="000000"/>
                </a:solidFill>
                <a:effectLst/>
                <a:latin typeface="微软雅黑" panose="020B0503020204020204" pitchFamily="34" charset="-122"/>
                <a:ea typeface="微软雅黑" panose="020B0503020204020204" pitchFamily="34" charset="-122"/>
              </a:rPr>
              <a:t>对节点</a:t>
            </a:r>
            <a:r>
              <a:rPr lang="en-US" altLang="zh-CN" b="0" i="0" dirty="0">
                <a:solidFill>
                  <a:srgbClr val="000000"/>
                </a:solidFill>
                <a:effectLst/>
                <a:latin typeface="微软雅黑" panose="020B0503020204020204" pitchFamily="34" charset="-122"/>
                <a:ea typeface="微软雅黑" panose="020B0503020204020204" pitchFamily="34" charset="-122"/>
              </a:rPr>
              <a:t>xi</a:t>
            </a:r>
            <a:r>
              <a:rPr lang="zh-CN" altLang="en-US" b="0" i="0" dirty="0">
                <a:solidFill>
                  <a:srgbClr val="000000"/>
                </a:solidFill>
                <a:effectLst/>
                <a:latin typeface="微软雅黑" panose="020B0503020204020204" pitchFamily="34" charset="-122"/>
                <a:ea typeface="微软雅黑" panose="020B0503020204020204" pitchFamily="34" charset="-122"/>
              </a:rPr>
              <a:t>的重要性。因此，我们可以根据相邻特征的重要性对其进行聚合，如</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所示，其中</a:t>
            </a:r>
            <a:r>
              <a:rPr lang="en-US" altLang="zh-CN" b="0" i="0" dirty="0">
                <a:solidFill>
                  <a:srgbClr val="000000"/>
                </a:solidFill>
                <a:effectLst/>
                <a:latin typeface="微软雅黑" panose="020B0503020204020204" pitchFamily="34" charset="-122"/>
                <a:ea typeface="微软雅黑" panose="020B0503020204020204" pitchFamily="34" charset="-122"/>
              </a:rPr>
              <a:t>σ</a:t>
            </a:r>
            <a:r>
              <a:rPr lang="zh-CN" altLang="en-US" b="0" i="0" dirty="0">
                <a:solidFill>
                  <a:srgbClr val="000000"/>
                </a:solidFill>
                <a:effectLst/>
                <a:latin typeface="微软雅黑" panose="020B0503020204020204" pitchFamily="34" charset="-122"/>
                <a:ea typeface="微软雅黑" panose="020B0503020204020204" pitchFamily="34" charset="-122"/>
              </a:rPr>
              <a:t>是一个激活函数</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extLst>
      <p:ext uri="{BB962C8B-B14F-4D97-AF65-F5344CB8AC3E}">
        <p14:creationId xmlns:p14="http://schemas.microsoft.com/office/powerpoint/2010/main" val="2001648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我们提出的智能体的整个网络架构如图</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所示。它包括</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层服务总协定和一个基于行为者关键的决策模块。</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根据观察到的状态做出决策，即</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以状态为输入，输出为动作。如前一节所述，我们在状态表示中设计了几种类型的弧。因此，为了利用图的状态，我们通过</a:t>
            </a:r>
            <a:r>
              <a:rPr lang="en-US" altLang="zh-CN" b="0" i="0" dirty="0">
                <a:solidFill>
                  <a:srgbClr val="000000"/>
                </a:solidFill>
                <a:effectLst/>
                <a:latin typeface="微软雅黑" panose="020B0503020204020204" pitchFamily="34" charset="-122"/>
                <a:ea typeface="微软雅黑" panose="020B0503020204020204" pitchFamily="34" charset="-122"/>
              </a:rPr>
              <a:t>GATs</a:t>
            </a:r>
            <a:r>
              <a:rPr lang="zh-CN" altLang="en-US" b="0" i="0" dirty="0">
                <a:solidFill>
                  <a:srgbClr val="000000"/>
                </a:solidFill>
                <a:effectLst/>
                <a:latin typeface="微软雅黑" panose="020B0503020204020204" pitchFamily="34" charset="-122"/>
                <a:ea typeface="微软雅黑" panose="020B0503020204020204" pitchFamily="34" charset="-122"/>
              </a:rPr>
              <a:t>将图节点通过不同的弧线进行嵌入，得到状态嵌入，如下式所示</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该方法使用多个弧来表示节点之间的关系，因此我们使用五个不同的特征作为模型的输入。</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hvpc</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hvsc</a:t>
            </a:r>
            <a:r>
              <a:rPr lang="zh-CN" altLang="en-US" b="0" i="0" dirty="0">
                <a:solidFill>
                  <a:srgbClr val="000000"/>
                </a:solidFill>
                <a:effectLst/>
                <a:latin typeface="微软雅黑" panose="020B0503020204020204" pitchFamily="34" charset="-122"/>
                <a:ea typeface="微软雅黑" panose="020B0503020204020204" pitchFamily="34" charset="-122"/>
              </a:rPr>
              <a:t>代表成功先例的特性和连接节点的节点诉相比之下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hvpd</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hvsd</a:t>
            </a:r>
            <a:r>
              <a:rPr lang="zh-CN" altLang="en-US" b="0" i="0" dirty="0">
                <a:solidFill>
                  <a:srgbClr val="000000"/>
                </a:solidFill>
                <a:effectLst/>
                <a:latin typeface="微软雅黑" panose="020B0503020204020204" pitchFamily="34" charset="-122"/>
                <a:ea typeface="微软雅黑" panose="020B0503020204020204" pitchFamily="34" charset="-122"/>
              </a:rPr>
              <a:t>表示先例的特点和成功解决析取节点的节点</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和你好描述特征的总和所有析取节点在</a:t>
            </a:r>
            <a:r>
              <a:rPr lang="en-US" altLang="zh-CN" b="0" i="0" dirty="0" err="1">
                <a:solidFill>
                  <a:srgbClr val="000000"/>
                </a:solidFill>
                <a:effectLst/>
                <a:latin typeface="微软雅黑" panose="020B0503020204020204" pitchFamily="34" charset="-122"/>
                <a:ea typeface="微软雅黑" panose="020B0503020204020204" pitchFamily="34" charset="-122"/>
              </a:rPr>
              <a:t>vd</a:t>
            </a:r>
            <a:r>
              <a:rPr lang="zh-CN" altLang="en-US" b="0" i="0" dirty="0">
                <a:solidFill>
                  <a:srgbClr val="000000"/>
                </a:solidFill>
                <a:effectLst/>
                <a:latin typeface="微软雅黑" panose="020B0503020204020204" pitchFamily="34" charset="-122"/>
                <a:ea typeface="微软雅黑" panose="020B0503020204020204" pitchFamily="34" charset="-122"/>
              </a:rPr>
              <a:t>的析取节点的节点集诉这五个不同类型的弧的邻居节点计算</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手枪和</a:t>
            </a:r>
            <a:r>
              <a:rPr lang="en-US" altLang="zh-CN" b="0" i="0" dirty="0">
                <a:solidFill>
                  <a:srgbClr val="000000"/>
                </a:solidFill>
                <a:effectLst/>
                <a:latin typeface="微软雅黑" panose="020B0503020204020204" pitchFamily="34" charset="-122"/>
                <a:ea typeface="微软雅黑" panose="020B0503020204020204" pitchFamily="34" charset="-122"/>
              </a:rPr>
              <a:t>ELU</a:t>
            </a:r>
            <a:r>
              <a:rPr lang="zh-CN" altLang="en-US" b="0" i="0" dirty="0">
                <a:solidFill>
                  <a:srgbClr val="000000"/>
                </a:solidFill>
                <a:effectLst/>
                <a:latin typeface="微软雅黑" panose="020B0503020204020204" pitchFamily="34" charset="-122"/>
                <a:ea typeface="微软雅黑" panose="020B0503020204020204" pitchFamily="34" charset="-122"/>
              </a:rPr>
              <a:t>函数</a:t>
            </a:r>
            <a:r>
              <a:rPr lang="en-US" altLang="zh-CN" b="0" i="0" dirty="0">
                <a:solidFill>
                  <a:srgbClr val="000000"/>
                </a:solidFill>
                <a:effectLst/>
                <a:latin typeface="微软雅黑" panose="020B0503020204020204" pitchFamily="34" charset="-122"/>
                <a:ea typeface="微软雅黑" panose="020B0503020204020204" pitchFamily="34" charset="-122"/>
              </a:rPr>
              <a:t>[38]</a:t>
            </a:r>
            <a:r>
              <a:rPr lang="zh-CN" altLang="en-US" b="0" i="0" dirty="0">
                <a:solidFill>
                  <a:srgbClr val="000000"/>
                </a:solidFill>
                <a:effectLst/>
                <a:latin typeface="微软雅黑" panose="020B0503020204020204" pitchFamily="34" charset="-122"/>
                <a:ea typeface="微软雅黑" panose="020B0503020204020204" pitchFamily="34" charset="-122"/>
              </a:rPr>
              <a:t>其目的是通过缓解梯度消失问题来改善网络的学习动态。最后，将</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种不同类型电弧的</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层嵌入结果水平拼接，得到状态嵌入</a:t>
            </a:r>
            <a:r>
              <a:rPr lang="en-US" altLang="zh-CN" b="0" i="0" dirty="0">
                <a:solidFill>
                  <a:srgbClr val="000000"/>
                </a:solidFill>
                <a:effectLst/>
                <a:latin typeface="微软雅黑" panose="020B0503020204020204" pitchFamily="34" charset="-122"/>
                <a:ea typeface="微软雅黑" panose="020B0503020204020204" pitchFamily="34" charset="-122"/>
              </a:rPr>
              <a:t>h(L) a</a:t>
            </a:r>
            <a:r>
              <a:rPr lang="zh-CN" altLang="en-US" b="0" i="0" dirty="0">
                <a:solidFill>
                  <a:srgbClr val="000000"/>
                </a:solidFill>
                <a:effectLst/>
                <a:latin typeface="微软雅黑" panose="020B0503020204020204" pitchFamily="34" charset="-122"/>
                <a:ea typeface="微软雅黑" panose="020B0503020204020204" pitchFamily="34" charset="-122"/>
              </a:rPr>
              <a:t>。需要指出的是，</a:t>
            </a:r>
            <a:r>
              <a:rPr lang="en-US" altLang="zh-CN" b="0" i="0" dirty="0">
                <a:solidFill>
                  <a:srgbClr val="000000"/>
                </a:solidFill>
                <a:effectLst/>
                <a:latin typeface="微软雅黑" panose="020B0503020204020204" pitchFamily="34" charset="-122"/>
                <a:ea typeface="微软雅黑" panose="020B0503020204020204" pitchFamily="34" charset="-122"/>
              </a:rPr>
              <a:t>GATs</a:t>
            </a:r>
            <a:r>
              <a:rPr lang="zh-CN" altLang="en-US" b="0" i="0" dirty="0">
                <a:solidFill>
                  <a:srgbClr val="000000"/>
                </a:solidFill>
                <a:effectLst/>
                <a:latin typeface="微软雅黑" panose="020B0503020204020204" pitchFamily="34" charset="-122"/>
                <a:ea typeface="微软雅黑" panose="020B0503020204020204" pitchFamily="34" charset="-122"/>
              </a:rPr>
              <a:t>的层数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会显著影响嵌入质量。当</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变大时，嵌入节点的特征将包括向远处节点传输的消息。本研究将超参数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设为</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在从图状态中检索状态嵌入后，这些嵌入被称为图节点的特征，被参与者</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评论家决策模块用来学习我们的策略并估计策略的值。整个决策过程如</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中，将可行</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有效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动作的每个节点嵌入，记为</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，送入</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中，得到后续</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操作的得分。</a:t>
            </a:r>
            <a:r>
              <a:rPr lang="en-US" altLang="zh-CN" b="0" i="0" dirty="0" err="1">
                <a:solidFill>
                  <a:srgbClr val="000000"/>
                </a:solidFill>
                <a:effectLst/>
                <a:latin typeface="微软雅黑" panose="020B0503020204020204" pitchFamily="34" charset="-122"/>
                <a:ea typeface="微软雅黑" panose="020B0503020204020204" pitchFamily="34" charset="-122"/>
              </a:rPr>
              <a:t>MLPθ</a:t>
            </a:r>
            <a:r>
              <a:rPr lang="zh-CN" altLang="en-US" b="0" i="0" dirty="0">
                <a:solidFill>
                  <a:srgbClr val="000000"/>
                </a:solidFill>
                <a:effectLst/>
                <a:latin typeface="微软雅黑" panose="020B0503020204020204" pitchFamily="34" charset="-122"/>
                <a:ea typeface="微软雅黑" panose="020B0503020204020204" pitchFamily="34" charset="-122"/>
              </a:rPr>
              <a:t>是包含</a:t>
            </a:r>
            <a:r>
              <a:rPr lang="en-US" altLang="zh-CN" b="0" i="0" dirty="0">
                <a:solidFill>
                  <a:srgbClr val="000000"/>
                </a:solidFill>
                <a:effectLst/>
                <a:latin typeface="微软雅黑" panose="020B0503020204020204" pitchFamily="34" charset="-122"/>
                <a:ea typeface="微软雅黑" panose="020B0503020204020204" pitchFamily="34" charset="-122"/>
              </a:rPr>
              <a:t>32</a:t>
            </a:r>
            <a:r>
              <a:rPr lang="zh-CN" altLang="en-US" b="0" i="0" dirty="0">
                <a:solidFill>
                  <a:srgbClr val="000000"/>
                </a:solidFill>
                <a:effectLst/>
                <a:latin typeface="微软雅黑" panose="020B0503020204020204" pitchFamily="34" charset="-122"/>
                <a:ea typeface="微软雅黑" panose="020B0503020204020204" pitchFamily="34" charset="-122"/>
              </a:rPr>
              <a:t>个神经元的两层隐层</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，后面是</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激活函数。此外，时间特征记为</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，可以表示环境中的实时步骤，增强我们的感知能力模型的适应性，允许它利用最新的信息进行更有效的调度决策。我们的评论家将使用状态嵌入和时间特征的串联来评估状态值，如</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err="1">
                <a:solidFill>
                  <a:srgbClr val="000000"/>
                </a:solidFill>
                <a:effectLst/>
                <a:latin typeface="微软雅黑" panose="020B0503020204020204" pitchFamily="34" charset="-122"/>
                <a:ea typeface="微软雅黑" panose="020B0503020204020204" pitchFamily="34" charset="-122"/>
              </a:rPr>
              <a:t>MLPφe</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MLPφ</a:t>
            </a:r>
            <a:r>
              <a:rPr lang="zh-CN" altLang="en-US" b="0" i="0" dirty="0">
                <a:solidFill>
                  <a:srgbClr val="000000"/>
                </a:solidFill>
                <a:effectLst/>
                <a:latin typeface="微软雅黑" panose="020B0503020204020204" pitchFamily="34" charset="-122"/>
                <a:ea typeface="微软雅黑" panose="020B0503020204020204" pitchFamily="34" charset="-122"/>
              </a:rPr>
              <a:t>是具有两个隐藏层的</a:t>
            </a:r>
            <a:r>
              <a:rPr lang="en-US" altLang="zh-CN" b="0" i="0" dirty="0">
                <a:solidFill>
                  <a:srgbClr val="000000"/>
                </a:solidFill>
                <a:effectLst/>
                <a:latin typeface="微软雅黑" panose="020B0503020204020204" pitchFamily="34" charset="-122"/>
                <a:ea typeface="微软雅黑" panose="020B0503020204020204" pitchFamily="34" charset="-122"/>
              </a:rPr>
              <a:t>64</a:t>
            </a:r>
            <a:r>
              <a:rPr lang="zh-CN" altLang="en-US" b="0" i="0" dirty="0">
                <a:solidFill>
                  <a:srgbClr val="000000"/>
                </a:solidFill>
                <a:effectLst/>
                <a:latin typeface="微软雅黑" panose="020B0503020204020204" pitchFamily="34" charset="-122"/>
                <a:ea typeface="微软雅黑" panose="020B0503020204020204" pitchFamily="34" charset="-122"/>
              </a:rPr>
              <a:t>个神经元的</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，后面是</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激活函数</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extLst>
      <p:ext uri="{BB962C8B-B14F-4D97-AF65-F5344CB8AC3E}">
        <p14:creationId xmlns:p14="http://schemas.microsoft.com/office/powerpoint/2010/main" val="27473797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我们提出的智能体的整个网络架构如图</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所示。它包括</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层服务总协定和一个基于行为者关键的决策模块。</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根据观察到的状态做出决策，即</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以状态为输入，输出为动作。如前一节所述，我们在状态表示中设计了几种类型的弧。因此，为了利用图的状态，我们通过</a:t>
            </a:r>
            <a:r>
              <a:rPr lang="en-US" altLang="zh-CN" b="0" i="0" dirty="0">
                <a:solidFill>
                  <a:srgbClr val="000000"/>
                </a:solidFill>
                <a:effectLst/>
                <a:latin typeface="微软雅黑" panose="020B0503020204020204" pitchFamily="34" charset="-122"/>
                <a:ea typeface="微软雅黑" panose="020B0503020204020204" pitchFamily="34" charset="-122"/>
              </a:rPr>
              <a:t>GATs</a:t>
            </a:r>
            <a:r>
              <a:rPr lang="zh-CN" altLang="en-US" b="0" i="0" dirty="0">
                <a:solidFill>
                  <a:srgbClr val="000000"/>
                </a:solidFill>
                <a:effectLst/>
                <a:latin typeface="微软雅黑" panose="020B0503020204020204" pitchFamily="34" charset="-122"/>
                <a:ea typeface="微软雅黑" panose="020B0503020204020204" pitchFamily="34" charset="-122"/>
              </a:rPr>
              <a:t>将图节点通过不同的弧线进行嵌入，得到状态嵌入，如下式所示</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该方法使用多个弧来表示节点之间的关系，因此我们使用五个不同的特征作为模型的输入。</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hvpc</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hvsc</a:t>
            </a:r>
            <a:r>
              <a:rPr lang="zh-CN" altLang="en-US" b="0" i="0" dirty="0">
                <a:solidFill>
                  <a:srgbClr val="000000"/>
                </a:solidFill>
                <a:effectLst/>
                <a:latin typeface="微软雅黑" panose="020B0503020204020204" pitchFamily="34" charset="-122"/>
                <a:ea typeface="微软雅黑" panose="020B0503020204020204" pitchFamily="34" charset="-122"/>
              </a:rPr>
              <a:t>代表成功先例的特性和连接节点的节点诉相比之下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hvpd</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hvsd</a:t>
            </a:r>
            <a:r>
              <a:rPr lang="zh-CN" altLang="en-US" b="0" i="0" dirty="0">
                <a:solidFill>
                  <a:srgbClr val="000000"/>
                </a:solidFill>
                <a:effectLst/>
                <a:latin typeface="微软雅黑" panose="020B0503020204020204" pitchFamily="34" charset="-122"/>
                <a:ea typeface="微软雅黑" panose="020B0503020204020204" pitchFamily="34" charset="-122"/>
              </a:rPr>
              <a:t>表示先例的特点和成功解决析取节点的节点</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和你好描述特征的总和所有析取节点在</a:t>
            </a:r>
            <a:r>
              <a:rPr lang="en-US" altLang="zh-CN" b="0" i="0" dirty="0" err="1">
                <a:solidFill>
                  <a:srgbClr val="000000"/>
                </a:solidFill>
                <a:effectLst/>
                <a:latin typeface="微软雅黑" panose="020B0503020204020204" pitchFamily="34" charset="-122"/>
                <a:ea typeface="微软雅黑" panose="020B0503020204020204" pitchFamily="34" charset="-122"/>
              </a:rPr>
              <a:t>vd</a:t>
            </a:r>
            <a:r>
              <a:rPr lang="zh-CN" altLang="en-US" b="0" i="0" dirty="0">
                <a:solidFill>
                  <a:srgbClr val="000000"/>
                </a:solidFill>
                <a:effectLst/>
                <a:latin typeface="微软雅黑" panose="020B0503020204020204" pitchFamily="34" charset="-122"/>
                <a:ea typeface="微软雅黑" panose="020B0503020204020204" pitchFamily="34" charset="-122"/>
              </a:rPr>
              <a:t>的析取节点的节点集诉这五个不同类型的弧的邻居节点计算</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手枪和</a:t>
            </a:r>
            <a:r>
              <a:rPr lang="en-US" altLang="zh-CN" b="0" i="0" dirty="0">
                <a:solidFill>
                  <a:srgbClr val="000000"/>
                </a:solidFill>
                <a:effectLst/>
                <a:latin typeface="微软雅黑" panose="020B0503020204020204" pitchFamily="34" charset="-122"/>
                <a:ea typeface="微软雅黑" panose="020B0503020204020204" pitchFamily="34" charset="-122"/>
              </a:rPr>
              <a:t>ELU</a:t>
            </a:r>
            <a:r>
              <a:rPr lang="zh-CN" altLang="en-US" b="0" i="0" dirty="0">
                <a:solidFill>
                  <a:srgbClr val="000000"/>
                </a:solidFill>
                <a:effectLst/>
                <a:latin typeface="微软雅黑" panose="020B0503020204020204" pitchFamily="34" charset="-122"/>
                <a:ea typeface="微软雅黑" panose="020B0503020204020204" pitchFamily="34" charset="-122"/>
              </a:rPr>
              <a:t>函数</a:t>
            </a:r>
            <a:r>
              <a:rPr lang="en-US" altLang="zh-CN" b="0" i="0" dirty="0">
                <a:solidFill>
                  <a:srgbClr val="000000"/>
                </a:solidFill>
                <a:effectLst/>
                <a:latin typeface="微软雅黑" panose="020B0503020204020204" pitchFamily="34" charset="-122"/>
                <a:ea typeface="微软雅黑" panose="020B0503020204020204" pitchFamily="34" charset="-122"/>
              </a:rPr>
              <a:t>[38]</a:t>
            </a:r>
            <a:r>
              <a:rPr lang="zh-CN" altLang="en-US" b="0" i="0" dirty="0">
                <a:solidFill>
                  <a:srgbClr val="000000"/>
                </a:solidFill>
                <a:effectLst/>
                <a:latin typeface="微软雅黑" panose="020B0503020204020204" pitchFamily="34" charset="-122"/>
                <a:ea typeface="微软雅黑" panose="020B0503020204020204" pitchFamily="34" charset="-122"/>
              </a:rPr>
              <a:t>其目的是通过缓解梯度消失问题来改善网络的学习动态。最后，将</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种不同类型电弧的</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层嵌入结果水平拼接，得到状态嵌入</a:t>
            </a:r>
            <a:r>
              <a:rPr lang="en-US" altLang="zh-CN" b="0" i="0" dirty="0">
                <a:solidFill>
                  <a:srgbClr val="000000"/>
                </a:solidFill>
                <a:effectLst/>
                <a:latin typeface="微软雅黑" panose="020B0503020204020204" pitchFamily="34" charset="-122"/>
                <a:ea typeface="微软雅黑" panose="020B0503020204020204" pitchFamily="34" charset="-122"/>
              </a:rPr>
              <a:t>h(L) a</a:t>
            </a:r>
            <a:r>
              <a:rPr lang="zh-CN" altLang="en-US" b="0" i="0" dirty="0">
                <a:solidFill>
                  <a:srgbClr val="000000"/>
                </a:solidFill>
                <a:effectLst/>
                <a:latin typeface="微软雅黑" panose="020B0503020204020204" pitchFamily="34" charset="-122"/>
                <a:ea typeface="微软雅黑" panose="020B0503020204020204" pitchFamily="34" charset="-122"/>
              </a:rPr>
              <a:t>。需要指出的是，</a:t>
            </a:r>
            <a:r>
              <a:rPr lang="en-US" altLang="zh-CN" b="0" i="0" dirty="0">
                <a:solidFill>
                  <a:srgbClr val="000000"/>
                </a:solidFill>
                <a:effectLst/>
                <a:latin typeface="微软雅黑" panose="020B0503020204020204" pitchFamily="34" charset="-122"/>
                <a:ea typeface="微软雅黑" panose="020B0503020204020204" pitchFamily="34" charset="-122"/>
              </a:rPr>
              <a:t>GATs</a:t>
            </a:r>
            <a:r>
              <a:rPr lang="zh-CN" altLang="en-US" b="0" i="0" dirty="0">
                <a:solidFill>
                  <a:srgbClr val="000000"/>
                </a:solidFill>
                <a:effectLst/>
                <a:latin typeface="微软雅黑" panose="020B0503020204020204" pitchFamily="34" charset="-122"/>
                <a:ea typeface="微软雅黑" panose="020B0503020204020204" pitchFamily="34" charset="-122"/>
              </a:rPr>
              <a:t>的层数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会显著影响嵌入质量。当</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变大时，嵌入节点的特征将包括向远处节点传输的消息。本研究将超参数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设为</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在从图状态中检索状态嵌入后，这些嵌入被称为图节点的特征，被参与者</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评论家决策模块用来学习我们的策略并估计策略的值。整个决策过程如</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中，将可行</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有效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动作的每个节点嵌入，记为</a:t>
            </a:r>
            <a:r>
              <a:rPr lang="en-US" altLang="zh-CN" b="0" i="0" dirty="0">
                <a:solidFill>
                  <a:srgbClr val="000000"/>
                </a:solidFill>
                <a:effectLst/>
                <a:latin typeface="微软雅黑" panose="020B0503020204020204" pitchFamily="34" charset="-122"/>
                <a:ea typeface="微软雅黑" panose="020B0503020204020204" pitchFamily="34" charset="-122"/>
              </a:rPr>
              <a:t>v</a:t>
            </a:r>
            <a:r>
              <a:rPr lang="zh-CN" altLang="en-US" b="0" i="0" dirty="0">
                <a:solidFill>
                  <a:srgbClr val="000000"/>
                </a:solidFill>
                <a:effectLst/>
                <a:latin typeface="微软雅黑" panose="020B0503020204020204" pitchFamily="34" charset="-122"/>
                <a:ea typeface="微软雅黑" panose="020B0503020204020204" pitchFamily="34" charset="-122"/>
              </a:rPr>
              <a:t>，送入</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中，得到后续</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操作的得分。</a:t>
            </a:r>
            <a:r>
              <a:rPr lang="en-US" altLang="zh-CN" b="0" i="0" dirty="0" err="1">
                <a:solidFill>
                  <a:srgbClr val="000000"/>
                </a:solidFill>
                <a:effectLst/>
                <a:latin typeface="微软雅黑" panose="020B0503020204020204" pitchFamily="34" charset="-122"/>
                <a:ea typeface="微软雅黑" panose="020B0503020204020204" pitchFamily="34" charset="-122"/>
              </a:rPr>
              <a:t>MLPθ</a:t>
            </a:r>
            <a:r>
              <a:rPr lang="zh-CN" altLang="en-US" b="0" i="0" dirty="0">
                <a:solidFill>
                  <a:srgbClr val="000000"/>
                </a:solidFill>
                <a:effectLst/>
                <a:latin typeface="微软雅黑" panose="020B0503020204020204" pitchFamily="34" charset="-122"/>
                <a:ea typeface="微软雅黑" panose="020B0503020204020204" pitchFamily="34" charset="-122"/>
              </a:rPr>
              <a:t>是包含</a:t>
            </a:r>
            <a:r>
              <a:rPr lang="en-US" altLang="zh-CN" b="0" i="0" dirty="0">
                <a:solidFill>
                  <a:srgbClr val="000000"/>
                </a:solidFill>
                <a:effectLst/>
                <a:latin typeface="微软雅黑" panose="020B0503020204020204" pitchFamily="34" charset="-122"/>
                <a:ea typeface="微软雅黑" panose="020B0503020204020204" pitchFamily="34" charset="-122"/>
              </a:rPr>
              <a:t>32</a:t>
            </a:r>
            <a:r>
              <a:rPr lang="zh-CN" altLang="en-US" b="0" i="0" dirty="0">
                <a:solidFill>
                  <a:srgbClr val="000000"/>
                </a:solidFill>
                <a:effectLst/>
                <a:latin typeface="微软雅黑" panose="020B0503020204020204" pitchFamily="34" charset="-122"/>
                <a:ea typeface="微软雅黑" panose="020B0503020204020204" pitchFamily="34" charset="-122"/>
              </a:rPr>
              <a:t>个神经元的两层隐层</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，后面是</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激活函数。此外，时间特征记为</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，可以表示环境中的实时步骤，增强我们的感知能力模型的适应性，允许它利用最新的信息进行更有效的调度决策。我们的评论家将使用状态嵌入和时间特征的串联来评估状态值，如</a:t>
            </a:r>
            <a:r>
              <a:rPr lang="en-US" altLang="zh-CN" b="0" i="0" dirty="0">
                <a:solidFill>
                  <a:srgbClr val="000000"/>
                </a:solidFill>
                <a:effectLst/>
                <a:latin typeface="微软雅黑" panose="020B0503020204020204" pitchFamily="34" charset="-122"/>
                <a:ea typeface="微软雅黑" panose="020B0503020204020204" pitchFamily="34" charset="-122"/>
              </a:rPr>
              <a:t>(8)</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err="1">
                <a:solidFill>
                  <a:srgbClr val="000000"/>
                </a:solidFill>
                <a:effectLst/>
                <a:latin typeface="微软雅黑" panose="020B0503020204020204" pitchFamily="34" charset="-122"/>
                <a:ea typeface="微软雅黑" panose="020B0503020204020204" pitchFamily="34" charset="-122"/>
              </a:rPr>
              <a:t>MLPφe</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MLPφ</a:t>
            </a:r>
            <a:r>
              <a:rPr lang="zh-CN" altLang="en-US" b="0" i="0" dirty="0">
                <a:solidFill>
                  <a:srgbClr val="000000"/>
                </a:solidFill>
                <a:effectLst/>
                <a:latin typeface="微软雅黑" panose="020B0503020204020204" pitchFamily="34" charset="-122"/>
                <a:ea typeface="微软雅黑" panose="020B0503020204020204" pitchFamily="34" charset="-122"/>
              </a:rPr>
              <a:t>是具有两个隐藏层的</a:t>
            </a:r>
            <a:r>
              <a:rPr lang="en-US" altLang="zh-CN" b="0" i="0" dirty="0">
                <a:solidFill>
                  <a:srgbClr val="000000"/>
                </a:solidFill>
                <a:effectLst/>
                <a:latin typeface="微软雅黑" panose="020B0503020204020204" pitchFamily="34" charset="-122"/>
                <a:ea typeface="微软雅黑" panose="020B0503020204020204" pitchFamily="34" charset="-122"/>
              </a:rPr>
              <a:t>64</a:t>
            </a:r>
            <a:r>
              <a:rPr lang="zh-CN" altLang="en-US" b="0" i="0" dirty="0">
                <a:solidFill>
                  <a:srgbClr val="000000"/>
                </a:solidFill>
                <a:effectLst/>
                <a:latin typeface="微软雅黑" panose="020B0503020204020204" pitchFamily="34" charset="-122"/>
                <a:ea typeface="微软雅黑" panose="020B0503020204020204" pitchFamily="34" charset="-122"/>
              </a:rPr>
              <a:t>个神经元的</a:t>
            </a:r>
            <a:r>
              <a:rPr lang="en-US" altLang="zh-CN" b="0" i="0" dirty="0">
                <a:solidFill>
                  <a:srgbClr val="000000"/>
                </a:solidFill>
                <a:effectLst/>
                <a:latin typeface="微软雅黑" panose="020B0503020204020204" pitchFamily="34" charset="-122"/>
                <a:ea typeface="微软雅黑" panose="020B0503020204020204" pitchFamily="34" charset="-122"/>
              </a:rPr>
              <a:t>MLP</a:t>
            </a:r>
            <a:r>
              <a:rPr lang="zh-CN" altLang="en-US" b="0" i="0" dirty="0">
                <a:solidFill>
                  <a:srgbClr val="000000"/>
                </a:solidFill>
                <a:effectLst/>
                <a:latin typeface="微软雅黑" panose="020B0503020204020204" pitchFamily="34" charset="-122"/>
                <a:ea typeface="微软雅黑" panose="020B0503020204020204" pitchFamily="34" charset="-122"/>
              </a:rPr>
              <a:t>，后面是</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激活函数</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102</a:t>
            </a:fld>
            <a:endParaRPr lang="zh-CN" altLang="en-US"/>
          </a:p>
        </p:txBody>
      </p:sp>
    </p:spTree>
    <p:extLst>
      <p:ext uri="{BB962C8B-B14F-4D97-AF65-F5344CB8AC3E}">
        <p14:creationId xmlns:p14="http://schemas.microsoft.com/office/powerpoint/2010/main" val="1416011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04/09/24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58863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04/09/24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47980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04/09/24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58598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6303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95411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59543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997402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4224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766248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310764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80182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04/09/24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3697543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33523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0080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59412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04/09/24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31849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04/09/24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53839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04/09/24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362001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04/09/24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593331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04/09/24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91312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04/09/24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71060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04/09/24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87274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04/09/24</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309809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04/09/24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297585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0.xml"/><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image" Target="../media/image6.wmf"/><Relationship Id="rId5" Type="http://schemas.openxmlformats.org/officeDocument/2006/relationships/image" Target="../media/image5.wmf"/><Relationship Id="rId10" Type="http://schemas.openxmlformats.org/officeDocument/2006/relationships/oleObject" Target="../embeddings/oleObject2.bin"/><Relationship Id="rId4" Type="http://schemas.openxmlformats.org/officeDocument/2006/relationships/oleObject" Target="../embeddings/oleObject1.bin"/><Relationship Id="rId9"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7.xml"/><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8.xml"/><Relationship Id="rId1" Type="http://schemas.openxmlformats.org/officeDocument/2006/relationships/tags" Target="../tags/tag435.xml"/><Relationship Id="rId4" Type="http://schemas.openxmlformats.org/officeDocument/2006/relationships/image" Target="../media/image109.png"/></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9.xml"/><Relationship Id="rId1" Type="http://schemas.openxmlformats.org/officeDocument/2006/relationships/slideLayout" Target="../slideLayouts/slideLayout18.xml"/><Relationship Id="rId5" Type="http://schemas.openxmlformats.org/officeDocument/2006/relationships/image" Target="../media/image112.png"/><Relationship Id="rId4" Type="http://schemas.openxmlformats.org/officeDocument/2006/relationships/image" Target="../media/image111.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0.xml"/><Relationship Id="rId1" Type="http://schemas.openxmlformats.org/officeDocument/2006/relationships/slideLayout" Target="../slideLayouts/slideLayout18.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7.xml"/><Relationship Id="rId1" Type="http://schemas.openxmlformats.org/officeDocument/2006/relationships/tags" Target="../tags/tag43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0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notesSlide" Target="../notesSlides/notesSlide102.xml"/></Relationships>
</file>

<file path=ppt/slides/_rels/slide106.xml.rels><?xml version="1.0" encoding="UTF-8" standalone="yes"?>
<Relationships xmlns="http://schemas.openxmlformats.org/package/2006/relationships"><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image" Target="../media/image117.png"/><Relationship Id="rId5" Type="http://schemas.openxmlformats.org/officeDocument/2006/relationships/notesSlide" Target="../notesSlides/notesSlide103.xml"/><Relationship Id="rId4"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4.xml"/><Relationship Id="rId1" Type="http://schemas.openxmlformats.org/officeDocument/2006/relationships/tags" Target="../tags/tag443.xml"/><Relationship Id="rId5" Type="http://schemas.openxmlformats.org/officeDocument/2006/relationships/image" Target="../media/image118.png"/><Relationship Id="rId4" Type="http://schemas.openxmlformats.org/officeDocument/2006/relationships/notesSlide" Target="../notesSlides/notesSlide104.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6.xml"/><Relationship Id="rId1" Type="http://schemas.openxmlformats.org/officeDocument/2006/relationships/tags" Target="../tags/tag445.xml"/><Relationship Id="rId5" Type="http://schemas.openxmlformats.org/officeDocument/2006/relationships/image" Target="../media/image119.png"/><Relationship Id="rId4" Type="http://schemas.openxmlformats.org/officeDocument/2006/relationships/notesSlide" Target="../notesSlides/notesSlide105.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image" Target="../media/image120.png"/><Relationship Id="rId4"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90.xml"/><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tags" Target="../tags/tag451.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image" Target="../media/image121.png"/><Relationship Id="rId5" Type="http://schemas.openxmlformats.org/officeDocument/2006/relationships/notesSlide" Target="../notesSlides/notesSlide107.xml"/><Relationship Id="rId4"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53.xml"/><Relationship Id="rId1" Type="http://schemas.openxmlformats.org/officeDocument/2006/relationships/tags" Target="../tags/tag452.xml"/><Relationship Id="rId5" Type="http://schemas.openxmlformats.org/officeDocument/2006/relationships/image" Target="../media/image122.png"/><Relationship Id="rId4" Type="http://schemas.openxmlformats.org/officeDocument/2006/relationships/notesSlide" Target="../notesSlides/notesSlide108.xml"/></Relationships>
</file>

<file path=ppt/slides/_rels/slide112.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123.png"/><Relationship Id="rId5" Type="http://schemas.openxmlformats.org/officeDocument/2006/relationships/notesSlide" Target="../notesSlides/notesSlide109.xml"/><Relationship Id="rId4"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58.xml"/><Relationship Id="rId1" Type="http://schemas.openxmlformats.org/officeDocument/2006/relationships/tags" Target="../tags/tag457.xml"/><Relationship Id="rId5" Type="http://schemas.openxmlformats.org/officeDocument/2006/relationships/image" Target="../media/image124.png"/><Relationship Id="rId4" Type="http://schemas.openxmlformats.org/officeDocument/2006/relationships/notesSlide" Target="../notesSlides/notesSlide110.xml"/></Relationships>
</file>

<file path=ppt/slides/_rels/slide114.xml.rels><?xml version="1.0" encoding="UTF-8" standalone="yes"?>
<Relationships xmlns="http://schemas.openxmlformats.org/package/2006/relationships"><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image" Target="../media/image125.png"/><Relationship Id="rId5" Type="http://schemas.openxmlformats.org/officeDocument/2006/relationships/notesSlide" Target="../notesSlides/notesSlide111.xml"/><Relationship Id="rId4"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8.xml"/><Relationship Id="rId1" Type="http://schemas.openxmlformats.org/officeDocument/2006/relationships/tags" Target="../tags/tag462.xml"/><Relationship Id="rId5" Type="http://schemas.microsoft.com/office/2007/relationships/hdphoto" Target="../media/hdphoto1.wdp"/><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2.xml"/><Relationship Id="rId1" Type="http://schemas.openxmlformats.org/officeDocument/2006/relationships/tags" Target="../tags/tag46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8" Type="http://schemas.openxmlformats.org/officeDocument/2006/relationships/tags" Target="../tags/tag471.xml"/><Relationship Id="rId13" Type="http://schemas.openxmlformats.org/officeDocument/2006/relationships/tags" Target="../tags/tag476.xml"/><Relationship Id="rId18" Type="http://schemas.openxmlformats.org/officeDocument/2006/relationships/tags" Target="../tags/tag481.xml"/><Relationship Id="rId26" Type="http://schemas.openxmlformats.org/officeDocument/2006/relationships/tags" Target="../tags/tag489.xml"/><Relationship Id="rId3" Type="http://schemas.openxmlformats.org/officeDocument/2006/relationships/tags" Target="../tags/tag466.xml"/><Relationship Id="rId21" Type="http://schemas.openxmlformats.org/officeDocument/2006/relationships/tags" Target="../tags/tag484.xml"/><Relationship Id="rId7" Type="http://schemas.openxmlformats.org/officeDocument/2006/relationships/tags" Target="../tags/tag470.xml"/><Relationship Id="rId12" Type="http://schemas.openxmlformats.org/officeDocument/2006/relationships/tags" Target="../tags/tag475.xml"/><Relationship Id="rId17" Type="http://schemas.openxmlformats.org/officeDocument/2006/relationships/tags" Target="../tags/tag480.xml"/><Relationship Id="rId25" Type="http://schemas.openxmlformats.org/officeDocument/2006/relationships/tags" Target="../tags/tag488.xml"/><Relationship Id="rId2" Type="http://schemas.openxmlformats.org/officeDocument/2006/relationships/tags" Target="../tags/tag465.xml"/><Relationship Id="rId16" Type="http://schemas.openxmlformats.org/officeDocument/2006/relationships/tags" Target="../tags/tag479.xml"/><Relationship Id="rId20" Type="http://schemas.openxmlformats.org/officeDocument/2006/relationships/tags" Target="../tags/tag483.xml"/><Relationship Id="rId29" Type="http://schemas.openxmlformats.org/officeDocument/2006/relationships/slideLayout" Target="../slideLayouts/slideLayout18.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tags" Target="../tags/tag474.xml"/><Relationship Id="rId24" Type="http://schemas.openxmlformats.org/officeDocument/2006/relationships/tags" Target="../tags/tag487.xml"/><Relationship Id="rId32" Type="http://schemas.microsoft.com/office/2007/relationships/hdphoto" Target="../media/hdphoto1.wdp"/><Relationship Id="rId5" Type="http://schemas.openxmlformats.org/officeDocument/2006/relationships/tags" Target="../tags/tag468.xml"/><Relationship Id="rId15" Type="http://schemas.openxmlformats.org/officeDocument/2006/relationships/tags" Target="../tags/tag478.xml"/><Relationship Id="rId23" Type="http://schemas.openxmlformats.org/officeDocument/2006/relationships/tags" Target="../tags/tag486.xml"/><Relationship Id="rId28" Type="http://schemas.openxmlformats.org/officeDocument/2006/relationships/tags" Target="../tags/tag491.xml"/><Relationship Id="rId10" Type="http://schemas.openxmlformats.org/officeDocument/2006/relationships/tags" Target="../tags/tag473.xml"/><Relationship Id="rId19" Type="http://schemas.openxmlformats.org/officeDocument/2006/relationships/tags" Target="../tags/tag482.xml"/><Relationship Id="rId31" Type="http://schemas.openxmlformats.org/officeDocument/2006/relationships/image" Target="../media/image1.png"/><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 Id="rId22" Type="http://schemas.openxmlformats.org/officeDocument/2006/relationships/tags" Target="../tags/tag485.xml"/><Relationship Id="rId27" Type="http://schemas.openxmlformats.org/officeDocument/2006/relationships/tags" Target="../tags/tag490.xml"/><Relationship Id="rId30" Type="http://schemas.openxmlformats.org/officeDocument/2006/relationships/notesSlide" Target="../notesSlides/notesSlide1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91.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8" Type="http://schemas.openxmlformats.org/officeDocument/2006/relationships/tags" Target="../tags/tag499.xml"/><Relationship Id="rId13" Type="http://schemas.openxmlformats.org/officeDocument/2006/relationships/tags" Target="../tags/tag504.xml"/><Relationship Id="rId18" Type="http://schemas.openxmlformats.org/officeDocument/2006/relationships/tags" Target="../tags/tag509.xml"/><Relationship Id="rId26" Type="http://schemas.openxmlformats.org/officeDocument/2006/relationships/tags" Target="../tags/tag517.xml"/><Relationship Id="rId3" Type="http://schemas.openxmlformats.org/officeDocument/2006/relationships/tags" Target="../tags/tag494.xml"/><Relationship Id="rId21" Type="http://schemas.openxmlformats.org/officeDocument/2006/relationships/tags" Target="../tags/tag512.xml"/><Relationship Id="rId7" Type="http://schemas.openxmlformats.org/officeDocument/2006/relationships/tags" Target="../tags/tag498.xml"/><Relationship Id="rId12" Type="http://schemas.openxmlformats.org/officeDocument/2006/relationships/tags" Target="../tags/tag503.xml"/><Relationship Id="rId17" Type="http://schemas.openxmlformats.org/officeDocument/2006/relationships/tags" Target="../tags/tag508.xml"/><Relationship Id="rId25" Type="http://schemas.openxmlformats.org/officeDocument/2006/relationships/tags" Target="../tags/tag516.xml"/><Relationship Id="rId2" Type="http://schemas.openxmlformats.org/officeDocument/2006/relationships/tags" Target="../tags/tag493.xml"/><Relationship Id="rId16" Type="http://schemas.openxmlformats.org/officeDocument/2006/relationships/tags" Target="../tags/tag507.xml"/><Relationship Id="rId20" Type="http://schemas.openxmlformats.org/officeDocument/2006/relationships/tags" Target="../tags/tag511.xml"/><Relationship Id="rId29" Type="http://schemas.openxmlformats.org/officeDocument/2006/relationships/slideLayout" Target="../slideLayouts/slideLayout18.xml"/><Relationship Id="rId1" Type="http://schemas.openxmlformats.org/officeDocument/2006/relationships/tags" Target="../tags/tag492.xml"/><Relationship Id="rId6" Type="http://schemas.openxmlformats.org/officeDocument/2006/relationships/tags" Target="../tags/tag497.xml"/><Relationship Id="rId11" Type="http://schemas.openxmlformats.org/officeDocument/2006/relationships/tags" Target="../tags/tag502.xml"/><Relationship Id="rId24" Type="http://schemas.openxmlformats.org/officeDocument/2006/relationships/tags" Target="../tags/tag515.xml"/><Relationship Id="rId32" Type="http://schemas.microsoft.com/office/2007/relationships/hdphoto" Target="../media/hdphoto1.wdp"/><Relationship Id="rId5" Type="http://schemas.openxmlformats.org/officeDocument/2006/relationships/tags" Target="../tags/tag496.xml"/><Relationship Id="rId15" Type="http://schemas.openxmlformats.org/officeDocument/2006/relationships/tags" Target="../tags/tag506.xml"/><Relationship Id="rId23" Type="http://schemas.openxmlformats.org/officeDocument/2006/relationships/tags" Target="../tags/tag514.xml"/><Relationship Id="rId28" Type="http://schemas.openxmlformats.org/officeDocument/2006/relationships/tags" Target="../tags/tag519.xml"/><Relationship Id="rId10" Type="http://schemas.openxmlformats.org/officeDocument/2006/relationships/tags" Target="../tags/tag501.xml"/><Relationship Id="rId19" Type="http://schemas.openxmlformats.org/officeDocument/2006/relationships/tags" Target="../tags/tag510.xml"/><Relationship Id="rId31" Type="http://schemas.openxmlformats.org/officeDocument/2006/relationships/image" Target="../media/image1.png"/><Relationship Id="rId4" Type="http://schemas.openxmlformats.org/officeDocument/2006/relationships/tags" Target="../tags/tag495.xml"/><Relationship Id="rId9" Type="http://schemas.openxmlformats.org/officeDocument/2006/relationships/tags" Target="../tags/tag500.xml"/><Relationship Id="rId14" Type="http://schemas.openxmlformats.org/officeDocument/2006/relationships/tags" Target="../tags/tag505.xml"/><Relationship Id="rId22" Type="http://schemas.openxmlformats.org/officeDocument/2006/relationships/tags" Target="../tags/tag513.xml"/><Relationship Id="rId27" Type="http://schemas.openxmlformats.org/officeDocument/2006/relationships/tags" Target="../tags/tag518.xml"/><Relationship Id="rId30" Type="http://schemas.openxmlformats.org/officeDocument/2006/relationships/notesSlide" Target="../notesSlides/notesSlide1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8" Type="http://schemas.openxmlformats.org/officeDocument/2006/relationships/tags" Target="../tags/tag527.xml"/><Relationship Id="rId13" Type="http://schemas.openxmlformats.org/officeDocument/2006/relationships/tags" Target="../tags/tag532.xml"/><Relationship Id="rId18" Type="http://schemas.openxmlformats.org/officeDocument/2006/relationships/tags" Target="../tags/tag537.xml"/><Relationship Id="rId26" Type="http://schemas.openxmlformats.org/officeDocument/2006/relationships/tags" Target="../tags/tag545.xml"/><Relationship Id="rId3" Type="http://schemas.openxmlformats.org/officeDocument/2006/relationships/tags" Target="../tags/tag522.xml"/><Relationship Id="rId21" Type="http://schemas.openxmlformats.org/officeDocument/2006/relationships/tags" Target="../tags/tag540.xml"/><Relationship Id="rId7" Type="http://schemas.openxmlformats.org/officeDocument/2006/relationships/tags" Target="../tags/tag526.xml"/><Relationship Id="rId12" Type="http://schemas.openxmlformats.org/officeDocument/2006/relationships/tags" Target="../tags/tag531.xml"/><Relationship Id="rId17" Type="http://schemas.openxmlformats.org/officeDocument/2006/relationships/tags" Target="../tags/tag536.xml"/><Relationship Id="rId25" Type="http://schemas.openxmlformats.org/officeDocument/2006/relationships/tags" Target="../tags/tag544.xml"/><Relationship Id="rId2" Type="http://schemas.openxmlformats.org/officeDocument/2006/relationships/tags" Target="../tags/tag521.xml"/><Relationship Id="rId16" Type="http://schemas.openxmlformats.org/officeDocument/2006/relationships/tags" Target="../tags/tag535.xml"/><Relationship Id="rId20" Type="http://schemas.openxmlformats.org/officeDocument/2006/relationships/tags" Target="../tags/tag539.xml"/><Relationship Id="rId29" Type="http://schemas.openxmlformats.org/officeDocument/2006/relationships/slideLayout" Target="../slideLayouts/slideLayout18.xml"/><Relationship Id="rId1" Type="http://schemas.openxmlformats.org/officeDocument/2006/relationships/tags" Target="../tags/tag520.xml"/><Relationship Id="rId6" Type="http://schemas.openxmlformats.org/officeDocument/2006/relationships/tags" Target="../tags/tag525.xml"/><Relationship Id="rId11" Type="http://schemas.openxmlformats.org/officeDocument/2006/relationships/tags" Target="../tags/tag530.xml"/><Relationship Id="rId24" Type="http://schemas.openxmlformats.org/officeDocument/2006/relationships/tags" Target="../tags/tag543.xml"/><Relationship Id="rId32" Type="http://schemas.microsoft.com/office/2007/relationships/hdphoto" Target="../media/hdphoto1.wdp"/><Relationship Id="rId5" Type="http://schemas.openxmlformats.org/officeDocument/2006/relationships/tags" Target="../tags/tag524.xml"/><Relationship Id="rId15" Type="http://schemas.openxmlformats.org/officeDocument/2006/relationships/tags" Target="../tags/tag534.xml"/><Relationship Id="rId23" Type="http://schemas.openxmlformats.org/officeDocument/2006/relationships/tags" Target="../tags/tag542.xml"/><Relationship Id="rId28" Type="http://schemas.openxmlformats.org/officeDocument/2006/relationships/tags" Target="../tags/tag547.xml"/><Relationship Id="rId10" Type="http://schemas.openxmlformats.org/officeDocument/2006/relationships/tags" Target="../tags/tag529.xml"/><Relationship Id="rId19" Type="http://schemas.openxmlformats.org/officeDocument/2006/relationships/tags" Target="../tags/tag538.xml"/><Relationship Id="rId31" Type="http://schemas.openxmlformats.org/officeDocument/2006/relationships/image" Target="../media/image1.png"/><Relationship Id="rId4" Type="http://schemas.openxmlformats.org/officeDocument/2006/relationships/tags" Target="../tags/tag523.xml"/><Relationship Id="rId9" Type="http://schemas.openxmlformats.org/officeDocument/2006/relationships/tags" Target="../tags/tag528.xml"/><Relationship Id="rId14" Type="http://schemas.openxmlformats.org/officeDocument/2006/relationships/tags" Target="../tags/tag533.xml"/><Relationship Id="rId22" Type="http://schemas.openxmlformats.org/officeDocument/2006/relationships/tags" Target="../tags/tag541.xml"/><Relationship Id="rId27" Type="http://schemas.openxmlformats.org/officeDocument/2006/relationships/tags" Target="../tags/tag546.xml"/><Relationship Id="rId30" Type="http://schemas.openxmlformats.org/officeDocument/2006/relationships/notesSlide" Target="../notesSlides/notesSlide119.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8.xml"/><Relationship Id="rId1" Type="http://schemas.openxmlformats.org/officeDocument/2006/relationships/tags" Target="../tags/tag548.xml"/><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8.xml"/><Relationship Id="rId1" Type="http://schemas.openxmlformats.org/officeDocument/2006/relationships/tags" Target="../tags/tag549.xml"/><Relationship Id="rId4" Type="http://schemas.openxmlformats.org/officeDocument/2006/relationships/image" Target="../media/image129.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8.xml"/><Relationship Id="rId1" Type="http://schemas.openxmlformats.org/officeDocument/2006/relationships/tags" Target="../tags/tag550.xml"/><Relationship Id="rId4" Type="http://schemas.openxmlformats.org/officeDocument/2006/relationships/image" Target="../media/image129.png"/></Relationships>
</file>

<file path=ppt/slides/_rels/slide1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8.xml"/><Relationship Id="rId1" Type="http://schemas.openxmlformats.org/officeDocument/2006/relationships/tags" Target="../tags/tag551.xml"/><Relationship Id="rId4" Type="http://schemas.openxmlformats.org/officeDocument/2006/relationships/image" Target="../media/image129.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8.xml"/><Relationship Id="rId1" Type="http://schemas.openxmlformats.org/officeDocument/2006/relationships/tags" Target="../tags/tag552.xml"/><Relationship Id="rId4" Type="http://schemas.openxmlformats.org/officeDocument/2006/relationships/image" Target="../media/image129.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8.xml"/><Relationship Id="rId1" Type="http://schemas.openxmlformats.org/officeDocument/2006/relationships/tags" Target="../tags/tag553.xml"/><Relationship Id="rId5" Type="http://schemas.openxmlformats.org/officeDocument/2006/relationships/image" Target="../media/image25.png"/><Relationship Id="rId4" Type="http://schemas.openxmlformats.org/officeDocument/2006/relationships/image" Target="../media/image131.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55.xml"/><Relationship Id="rId1" Type="http://schemas.openxmlformats.org/officeDocument/2006/relationships/tags" Target="../tags/tag55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notesSlide" Target="../notesSlides/notesSlide129.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57.xml"/><Relationship Id="rId1" Type="http://schemas.openxmlformats.org/officeDocument/2006/relationships/tags" Target="../tags/tag55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30.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59.xml"/><Relationship Id="rId1" Type="http://schemas.openxmlformats.org/officeDocument/2006/relationships/tags" Target="../tags/tag558.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131.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38.png"/><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notesSlide" Target="../notesSlides/notesSlide13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63.xml"/><Relationship Id="rId1" Type="http://schemas.openxmlformats.org/officeDocument/2006/relationships/tags" Target="../tags/tag562.xml"/><Relationship Id="rId5" Type="http://schemas.openxmlformats.org/officeDocument/2006/relationships/image" Target="../media/image139.png"/><Relationship Id="rId4" Type="http://schemas.openxmlformats.org/officeDocument/2006/relationships/notesSlide" Target="../notesSlides/notesSlide133.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65.xml"/><Relationship Id="rId1" Type="http://schemas.openxmlformats.org/officeDocument/2006/relationships/tags" Target="../tags/tag564.xml"/><Relationship Id="rId5" Type="http://schemas.openxmlformats.org/officeDocument/2006/relationships/image" Target="../media/image140.png"/><Relationship Id="rId4" Type="http://schemas.openxmlformats.org/officeDocument/2006/relationships/notesSlide" Target="../notesSlides/notesSlide134.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67.xml"/><Relationship Id="rId1" Type="http://schemas.openxmlformats.org/officeDocument/2006/relationships/tags" Target="../tags/tag566.xml"/><Relationship Id="rId5" Type="http://schemas.openxmlformats.org/officeDocument/2006/relationships/image" Target="../media/image141.png"/><Relationship Id="rId4" Type="http://schemas.openxmlformats.org/officeDocument/2006/relationships/notesSlide" Target="../notesSlides/notesSlide135.xml"/></Relationships>
</file>

<file path=ppt/slides/_rels/slide139.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image" Target="../media/image142.png"/><Relationship Id="rId5" Type="http://schemas.openxmlformats.org/officeDocument/2006/relationships/notesSlide" Target="../notesSlides/notesSlide136.xml"/><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2.xml"/><Relationship Id="rId1" Type="http://schemas.openxmlformats.org/officeDocument/2006/relationships/tags" Target="../tags/tag571.xml"/><Relationship Id="rId5" Type="http://schemas.openxmlformats.org/officeDocument/2006/relationships/image" Target="../media/image143.png"/><Relationship Id="rId4" Type="http://schemas.openxmlformats.org/officeDocument/2006/relationships/notesSlide" Target="../notesSlides/notesSlide137.xml"/></Relationships>
</file>

<file path=ppt/slides/_rels/slide141.xml.rels><?xml version="1.0" encoding="UTF-8" standalone="yes"?>
<Relationships xmlns="http://schemas.openxmlformats.org/package/2006/relationships"><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image" Target="../media/image144.png"/><Relationship Id="rId5" Type="http://schemas.openxmlformats.org/officeDocument/2006/relationships/notesSlide" Target="../notesSlides/notesSlide138.xml"/><Relationship Id="rId4"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7.xml"/><Relationship Id="rId1" Type="http://schemas.openxmlformats.org/officeDocument/2006/relationships/tags" Target="../tags/tag576.xml"/><Relationship Id="rId5" Type="http://schemas.openxmlformats.org/officeDocument/2006/relationships/image" Target="../media/image145.png"/><Relationship Id="rId4" Type="http://schemas.openxmlformats.org/officeDocument/2006/relationships/notesSlide" Target="../notesSlides/notesSlide139.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9.xml"/><Relationship Id="rId1" Type="http://schemas.openxmlformats.org/officeDocument/2006/relationships/tags" Target="../tags/tag578.xml"/><Relationship Id="rId5" Type="http://schemas.openxmlformats.org/officeDocument/2006/relationships/image" Target="../media/image146.png"/><Relationship Id="rId4" Type="http://schemas.openxmlformats.org/officeDocument/2006/relationships/notesSlide" Target="../notesSlides/notesSlide140.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8.xml"/><Relationship Id="rId1" Type="http://schemas.openxmlformats.org/officeDocument/2006/relationships/tags" Target="../tags/tag580.xml"/><Relationship Id="rId5" Type="http://schemas.microsoft.com/office/2007/relationships/hdphoto" Target="../media/hdphoto1.wdp"/><Relationship Id="rId4" Type="http://schemas.openxmlformats.org/officeDocument/2006/relationships/image" Target="../media/image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9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9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5.xml"/><Relationship Id="rId1" Type="http://schemas.openxmlformats.org/officeDocument/2006/relationships/tags" Target="../tags/tag9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28.png"/><Relationship Id="rId5" Type="http://schemas.openxmlformats.org/officeDocument/2006/relationships/notesSlide" Target="../notesSlides/notesSlide20.xml"/><Relationship Id="rId4"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32.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31.png"/><Relationship Id="rId5" Type="http://schemas.openxmlformats.org/officeDocument/2006/relationships/notesSlide" Target="../notesSlides/notesSlide22.xml"/><Relationship Id="rId4"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33.png"/><Relationship Id="rId5" Type="http://schemas.openxmlformats.org/officeDocument/2006/relationships/notesSlide" Target="../notesSlides/notesSlide23.xml"/><Relationship Id="rId4"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3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3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3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8.png"/><Relationship Id="rId5" Type="http://schemas.openxmlformats.org/officeDocument/2006/relationships/notesSlide" Target="../notesSlides/notesSlide28.xml"/><Relationship Id="rId4"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120.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26" Type="http://schemas.openxmlformats.org/officeDocument/2006/relationships/tags" Target="../tags/tag147.xml"/><Relationship Id="rId3" Type="http://schemas.openxmlformats.org/officeDocument/2006/relationships/tags" Target="../tags/tag124.xml"/><Relationship Id="rId21" Type="http://schemas.openxmlformats.org/officeDocument/2006/relationships/tags" Target="../tags/tag142.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tags" Target="../tags/tag146.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29" Type="http://schemas.openxmlformats.org/officeDocument/2006/relationships/slideLayout" Target="../slideLayouts/slideLayout18.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tags" Target="../tags/tag145.xml"/><Relationship Id="rId32" Type="http://schemas.microsoft.com/office/2007/relationships/hdphoto" Target="../media/hdphoto1.wdp"/><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tags" Target="../tags/tag144.xml"/><Relationship Id="rId28" Type="http://schemas.openxmlformats.org/officeDocument/2006/relationships/tags" Target="../tags/tag149.xml"/><Relationship Id="rId10" Type="http://schemas.openxmlformats.org/officeDocument/2006/relationships/tags" Target="../tags/tag131.xml"/><Relationship Id="rId19" Type="http://schemas.openxmlformats.org/officeDocument/2006/relationships/tags" Target="../tags/tag140.xml"/><Relationship Id="rId31" Type="http://schemas.openxmlformats.org/officeDocument/2006/relationships/image" Target="../media/image1.png"/><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tags" Target="../tags/tag167.xml"/><Relationship Id="rId26" Type="http://schemas.openxmlformats.org/officeDocument/2006/relationships/tags" Target="../tags/tag175.xml"/><Relationship Id="rId3" Type="http://schemas.openxmlformats.org/officeDocument/2006/relationships/tags" Target="../tags/tag152.xml"/><Relationship Id="rId21" Type="http://schemas.openxmlformats.org/officeDocument/2006/relationships/tags" Target="../tags/tag170.xml"/><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tags" Target="../tags/tag166.xml"/><Relationship Id="rId25" Type="http://schemas.openxmlformats.org/officeDocument/2006/relationships/tags" Target="../tags/tag174.xml"/><Relationship Id="rId2" Type="http://schemas.openxmlformats.org/officeDocument/2006/relationships/tags" Target="../tags/tag151.xml"/><Relationship Id="rId16" Type="http://schemas.openxmlformats.org/officeDocument/2006/relationships/tags" Target="../tags/tag165.xml"/><Relationship Id="rId20" Type="http://schemas.openxmlformats.org/officeDocument/2006/relationships/tags" Target="../tags/tag169.xml"/><Relationship Id="rId29" Type="http://schemas.openxmlformats.org/officeDocument/2006/relationships/slideLayout" Target="../slideLayouts/slideLayout18.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tags" Target="../tags/tag173.xml"/><Relationship Id="rId32" Type="http://schemas.microsoft.com/office/2007/relationships/hdphoto" Target="../media/hdphoto1.wdp"/><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tags" Target="../tags/tag172.xml"/><Relationship Id="rId28" Type="http://schemas.openxmlformats.org/officeDocument/2006/relationships/tags" Target="../tags/tag177.xml"/><Relationship Id="rId10" Type="http://schemas.openxmlformats.org/officeDocument/2006/relationships/tags" Target="../tags/tag159.xml"/><Relationship Id="rId19" Type="http://schemas.openxmlformats.org/officeDocument/2006/relationships/tags" Target="../tags/tag168.xml"/><Relationship Id="rId31" Type="http://schemas.openxmlformats.org/officeDocument/2006/relationships/image" Target="../media/image1.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tags" Target="../tags/tag171.xml"/><Relationship Id="rId27" Type="http://schemas.openxmlformats.org/officeDocument/2006/relationships/tags" Target="../tags/tag176.xml"/><Relationship Id="rId30"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tags" Target="../tags/tag195.xml"/><Relationship Id="rId26" Type="http://schemas.openxmlformats.org/officeDocument/2006/relationships/tags" Target="../tags/tag203.xml"/><Relationship Id="rId3" Type="http://schemas.openxmlformats.org/officeDocument/2006/relationships/tags" Target="../tags/tag180.xml"/><Relationship Id="rId21" Type="http://schemas.openxmlformats.org/officeDocument/2006/relationships/tags" Target="../tags/tag198.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tags" Target="../tags/tag194.xml"/><Relationship Id="rId25" Type="http://schemas.openxmlformats.org/officeDocument/2006/relationships/tags" Target="../tags/tag202.xml"/><Relationship Id="rId2" Type="http://schemas.openxmlformats.org/officeDocument/2006/relationships/tags" Target="../tags/tag179.xml"/><Relationship Id="rId16" Type="http://schemas.openxmlformats.org/officeDocument/2006/relationships/tags" Target="../tags/tag193.xml"/><Relationship Id="rId20" Type="http://schemas.openxmlformats.org/officeDocument/2006/relationships/tags" Target="../tags/tag197.xml"/><Relationship Id="rId29" Type="http://schemas.openxmlformats.org/officeDocument/2006/relationships/slideLayout" Target="../slideLayouts/slideLayout18.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24" Type="http://schemas.openxmlformats.org/officeDocument/2006/relationships/tags" Target="../tags/tag201.xml"/><Relationship Id="rId32" Type="http://schemas.microsoft.com/office/2007/relationships/hdphoto" Target="../media/hdphoto1.wdp"/><Relationship Id="rId5" Type="http://schemas.openxmlformats.org/officeDocument/2006/relationships/tags" Target="../tags/tag182.xml"/><Relationship Id="rId15" Type="http://schemas.openxmlformats.org/officeDocument/2006/relationships/tags" Target="../tags/tag192.xml"/><Relationship Id="rId23" Type="http://schemas.openxmlformats.org/officeDocument/2006/relationships/tags" Target="../tags/tag200.xml"/><Relationship Id="rId28" Type="http://schemas.openxmlformats.org/officeDocument/2006/relationships/tags" Target="../tags/tag205.xml"/><Relationship Id="rId10" Type="http://schemas.openxmlformats.org/officeDocument/2006/relationships/tags" Target="../tags/tag187.xml"/><Relationship Id="rId19" Type="http://schemas.openxmlformats.org/officeDocument/2006/relationships/tags" Target="../tags/tag196.xml"/><Relationship Id="rId31" Type="http://schemas.openxmlformats.org/officeDocument/2006/relationships/image" Target="../media/image1.png"/><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 Id="rId22" Type="http://schemas.openxmlformats.org/officeDocument/2006/relationships/tags" Target="../tags/tag199.xml"/><Relationship Id="rId27" Type="http://schemas.openxmlformats.org/officeDocument/2006/relationships/tags" Target="../tags/tag204.xml"/><Relationship Id="rId30"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20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20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10.xml"/><Relationship Id="rId7" Type="http://schemas.openxmlformats.org/officeDocument/2006/relationships/image" Target="../media/image41.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40.png"/><Relationship Id="rId5" Type="http://schemas.openxmlformats.org/officeDocument/2006/relationships/notesSlide" Target="../notesSlides/notesSlide38.xml"/><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microsoft.com/office/2007/relationships/hdphoto" Target="../media/hdphoto1.wdp"/><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tags" Target="../tags/tag2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7.png"/><Relationship Id="rId2" Type="http://schemas.openxmlformats.org/officeDocument/2006/relationships/slideLayout" Target="../slideLayouts/slideLayout18.xml"/><Relationship Id="rId1" Type="http://schemas.openxmlformats.org/officeDocument/2006/relationships/tags" Target="../tags/tag212.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213.xml"/><Relationship Id="rId5" Type="http://schemas.openxmlformats.org/officeDocument/2006/relationships/image" Target="../media/image48.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tags" Target="../tags/tag214.xml"/><Relationship Id="rId5" Type="http://schemas.openxmlformats.org/officeDocument/2006/relationships/image" Target="../media/image49.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microsoft.com/office/2007/relationships/hdphoto" Target="../media/hdphoto1.wdp"/><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1.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tags" Target="../tags/tag215.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7.xml"/><Relationship Id="rId1" Type="http://schemas.openxmlformats.org/officeDocument/2006/relationships/tags" Target="../tags/tag21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20.xml"/><Relationship Id="rId7" Type="http://schemas.openxmlformats.org/officeDocument/2006/relationships/image" Target="../media/image57.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56.png"/><Relationship Id="rId5" Type="http://schemas.openxmlformats.org/officeDocument/2006/relationships/notesSlide" Target="../notesSlides/notesSlide51.xml"/><Relationship Id="rId4"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22.xml"/><Relationship Id="rId1" Type="http://schemas.openxmlformats.org/officeDocument/2006/relationships/tags" Target="../tags/tag221.xml"/><Relationship Id="rId5" Type="http://schemas.openxmlformats.org/officeDocument/2006/relationships/image" Target="../media/image59.png"/><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image" Target="../media/image60.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61.png"/><Relationship Id="rId5" Type="http://schemas.openxmlformats.org/officeDocument/2006/relationships/notesSlide" Target="../notesSlides/notesSlide54.xml"/><Relationship Id="rId4"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62.png"/><Relationship Id="rId5" Type="http://schemas.openxmlformats.org/officeDocument/2006/relationships/notesSlide" Target="../notesSlides/notesSlide55.xml"/><Relationship Id="rId4"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231.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18" Type="http://schemas.openxmlformats.org/officeDocument/2006/relationships/tags" Target="../tags/tag250.xml"/><Relationship Id="rId26" Type="http://schemas.openxmlformats.org/officeDocument/2006/relationships/tags" Target="../tags/tag258.xml"/><Relationship Id="rId3" Type="http://schemas.openxmlformats.org/officeDocument/2006/relationships/tags" Target="../tags/tag235.xml"/><Relationship Id="rId21" Type="http://schemas.openxmlformats.org/officeDocument/2006/relationships/tags" Target="../tags/tag253.xml"/><Relationship Id="rId7" Type="http://schemas.openxmlformats.org/officeDocument/2006/relationships/tags" Target="../tags/tag239.xml"/><Relationship Id="rId12" Type="http://schemas.openxmlformats.org/officeDocument/2006/relationships/tags" Target="../tags/tag244.xml"/><Relationship Id="rId17" Type="http://schemas.openxmlformats.org/officeDocument/2006/relationships/tags" Target="../tags/tag249.xml"/><Relationship Id="rId25" Type="http://schemas.openxmlformats.org/officeDocument/2006/relationships/tags" Target="../tags/tag257.xml"/><Relationship Id="rId2" Type="http://schemas.openxmlformats.org/officeDocument/2006/relationships/tags" Target="../tags/tag234.xml"/><Relationship Id="rId16" Type="http://schemas.openxmlformats.org/officeDocument/2006/relationships/tags" Target="../tags/tag248.xml"/><Relationship Id="rId20" Type="http://schemas.openxmlformats.org/officeDocument/2006/relationships/tags" Target="../tags/tag252.xml"/><Relationship Id="rId29" Type="http://schemas.openxmlformats.org/officeDocument/2006/relationships/slideLayout" Target="../slideLayouts/slideLayout18.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24" Type="http://schemas.openxmlformats.org/officeDocument/2006/relationships/tags" Target="../tags/tag256.xml"/><Relationship Id="rId32" Type="http://schemas.microsoft.com/office/2007/relationships/hdphoto" Target="../media/hdphoto1.wdp"/><Relationship Id="rId5" Type="http://schemas.openxmlformats.org/officeDocument/2006/relationships/tags" Target="../tags/tag237.xml"/><Relationship Id="rId15" Type="http://schemas.openxmlformats.org/officeDocument/2006/relationships/tags" Target="../tags/tag247.xml"/><Relationship Id="rId23" Type="http://schemas.openxmlformats.org/officeDocument/2006/relationships/tags" Target="../tags/tag255.xml"/><Relationship Id="rId28" Type="http://schemas.openxmlformats.org/officeDocument/2006/relationships/tags" Target="../tags/tag260.xml"/><Relationship Id="rId10" Type="http://schemas.openxmlformats.org/officeDocument/2006/relationships/tags" Target="../tags/tag242.xml"/><Relationship Id="rId19" Type="http://schemas.openxmlformats.org/officeDocument/2006/relationships/tags" Target="../tags/tag251.xml"/><Relationship Id="rId31" Type="http://schemas.openxmlformats.org/officeDocument/2006/relationships/image" Target="../media/image1.png"/><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 Id="rId22" Type="http://schemas.openxmlformats.org/officeDocument/2006/relationships/tags" Target="../tags/tag254.xml"/><Relationship Id="rId27" Type="http://schemas.openxmlformats.org/officeDocument/2006/relationships/tags" Target="../tags/tag259.xml"/><Relationship Id="rId30"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26" Type="http://schemas.openxmlformats.org/officeDocument/2006/relationships/tags" Target="../tags/tag286.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tags" Target="../tags/tag285.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29" Type="http://schemas.openxmlformats.org/officeDocument/2006/relationships/slideLayout" Target="../slideLayouts/slideLayout18.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tags" Target="../tags/tag284.xml"/><Relationship Id="rId32" Type="http://schemas.microsoft.com/office/2007/relationships/hdphoto" Target="../media/hdphoto1.wdp"/><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tags" Target="../tags/tag283.xml"/><Relationship Id="rId28" Type="http://schemas.openxmlformats.org/officeDocument/2006/relationships/tags" Target="../tags/tag288.xml"/><Relationship Id="rId10" Type="http://schemas.openxmlformats.org/officeDocument/2006/relationships/tags" Target="../tags/tag270.xml"/><Relationship Id="rId19" Type="http://schemas.openxmlformats.org/officeDocument/2006/relationships/tags" Target="../tags/tag279.xml"/><Relationship Id="rId31" Type="http://schemas.openxmlformats.org/officeDocument/2006/relationships/image" Target="../media/image1.png"/><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 Id="rId27" Type="http://schemas.openxmlformats.org/officeDocument/2006/relationships/tags" Target="../tags/tag287.xml"/><Relationship Id="rId30"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18" Type="http://schemas.openxmlformats.org/officeDocument/2006/relationships/tags" Target="../tags/tag306.xml"/><Relationship Id="rId26" Type="http://schemas.openxmlformats.org/officeDocument/2006/relationships/tags" Target="../tags/tag314.xml"/><Relationship Id="rId3" Type="http://schemas.openxmlformats.org/officeDocument/2006/relationships/tags" Target="../tags/tag291.xml"/><Relationship Id="rId21" Type="http://schemas.openxmlformats.org/officeDocument/2006/relationships/tags" Target="../tags/tag309.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tags" Target="../tags/tag313.xml"/><Relationship Id="rId2" Type="http://schemas.openxmlformats.org/officeDocument/2006/relationships/tags" Target="../tags/tag290.xml"/><Relationship Id="rId16" Type="http://schemas.openxmlformats.org/officeDocument/2006/relationships/tags" Target="../tags/tag304.xml"/><Relationship Id="rId20" Type="http://schemas.openxmlformats.org/officeDocument/2006/relationships/tags" Target="../tags/tag308.xml"/><Relationship Id="rId29" Type="http://schemas.openxmlformats.org/officeDocument/2006/relationships/slideLayout" Target="../slideLayouts/slideLayout18.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24" Type="http://schemas.openxmlformats.org/officeDocument/2006/relationships/tags" Target="../tags/tag312.xml"/><Relationship Id="rId32" Type="http://schemas.microsoft.com/office/2007/relationships/hdphoto" Target="../media/hdphoto1.wdp"/><Relationship Id="rId5" Type="http://schemas.openxmlformats.org/officeDocument/2006/relationships/tags" Target="../tags/tag293.xml"/><Relationship Id="rId15" Type="http://schemas.openxmlformats.org/officeDocument/2006/relationships/tags" Target="../tags/tag303.xml"/><Relationship Id="rId23" Type="http://schemas.openxmlformats.org/officeDocument/2006/relationships/tags" Target="../tags/tag311.xml"/><Relationship Id="rId28" Type="http://schemas.openxmlformats.org/officeDocument/2006/relationships/tags" Target="../tags/tag316.xml"/><Relationship Id="rId10" Type="http://schemas.openxmlformats.org/officeDocument/2006/relationships/tags" Target="../tags/tag298.xml"/><Relationship Id="rId19" Type="http://schemas.openxmlformats.org/officeDocument/2006/relationships/tags" Target="../tags/tag307.xml"/><Relationship Id="rId31" Type="http://schemas.openxmlformats.org/officeDocument/2006/relationships/image" Target="../media/image1.png"/><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tags" Target="../tags/tag310.xml"/><Relationship Id="rId27" Type="http://schemas.openxmlformats.org/officeDocument/2006/relationships/tags" Target="../tags/tag315.xml"/><Relationship Id="rId30"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8.xml"/><Relationship Id="rId1" Type="http://schemas.openxmlformats.org/officeDocument/2006/relationships/tags" Target="../tags/tag317.xml"/><Relationship Id="rId5" Type="http://schemas.openxmlformats.org/officeDocument/2006/relationships/image" Target="../media/image66.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8.xml"/><Relationship Id="rId1" Type="http://schemas.openxmlformats.org/officeDocument/2006/relationships/tags" Target="../tags/tag318.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32" Type="http://schemas.microsoft.com/office/2007/relationships/hdphoto" Target="../media/hdphoto1.wdp"/><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image" Target="../media/image1.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8.xml"/><Relationship Id="rId1" Type="http://schemas.openxmlformats.org/officeDocument/2006/relationships/tags" Target="../tags/tag319.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8.xml"/><Relationship Id="rId1" Type="http://schemas.openxmlformats.org/officeDocument/2006/relationships/tags" Target="../tags/tag320.xml"/><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22.xml"/><Relationship Id="rId1" Type="http://schemas.openxmlformats.org/officeDocument/2006/relationships/tags" Target="../tags/tag32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88.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85.png"/><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3" Type="http://schemas.openxmlformats.org/officeDocument/2006/relationships/tags" Target="../tags/tag333.xml"/><Relationship Id="rId7" Type="http://schemas.openxmlformats.org/officeDocument/2006/relationships/image" Target="../media/image93.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92.png"/><Relationship Id="rId5" Type="http://schemas.openxmlformats.org/officeDocument/2006/relationships/notesSlide" Target="../notesSlides/notesSlide82.xml"/><Relationship Id="rId4"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tags" Target="../tags/tag336.xml"/><Relationship Id="rId7" Type="http://schemas.openxmlformats.org/officeDocument/2006/relationships/image" Target="../media/image95.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94.png"/><Relationship Id="rId5" Type="http://schemas.openxmlformats.org/officeDocument/2006/relationships/notesSlide" Target="../notesSlides/notesSlide83.xml"/><Relationship Id="rId4"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97.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96.png"/><Relationship Id="rId5" Type="http://schemas.openxmlformats.org/officeDocument/2006/relationships/notesSlide" Target="../notesSlides/notesSlide84.xml"/><Relationship Id="rId4"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1.xml"/><Relationship Id="rId1" Type="http://schemas.openxmlformats.org/officeDocument/2006/relationships/tags" Target="../tags/tag340.xml"/><Relationship Id="rId5" Type="http://schemas.openxmlformats.org/officeDocument/2006/relationships/image" Target="../media/image98.png"/><Relationship Id="rId4"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3.xml"/><Relationship Id="rId1" Type="http://schemas.openxmlformats.org/officeDocument/2006/relationships/tags" Target="../tags/tag342.xml"/><Relationship Id="rId5" Type="http://schemas.openxmlformats.org/officeDocument/2006/relationships/image" Target="../media/image99.png"/><Relationship Id="rId4"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5.xml"/><Relationship Id="rId1" Type="http://schemas.openxmlformats.org/officeDocument/2006/relationships/tags" Target="../tags/tag344.xml"/><Relationship Id="rId5" Type="http://schemas.openxmlformats.org/officeDocument/2006/relationships/image" Target="../media/image100.png"/><Relationship Id="rId4"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89.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7.xml"/><Relationship Id="rId1" Type="http://schemas.openxmlformats.org/officeDocument/2006/relationships/tags" Target="../tags/tag346.xml"/><Relationship Id="rId5" Type="http://schemas.openxmlformats.org/officeDocument/2006/relationships/image" Target="../media/image101.png"/><Relationship Id="rId4"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48.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3.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tags" Target="../tags/tag361.xml"/><Relationship Id="rId18" Type="http://schemas.openxmlformats.org/officeDocument/2006/relationships/tags" Target="../tags/tag366.xml"/><Relationship Id="rId26" Type="http://schemas.openxmlformats.org/officeDocument/2006/relationships/tags" Target="../tags/tag374.xml"/><Relationship Id="rId3" Type="http://schemas.openxmlformats.org/officeDocument/2006/relationships/tags" Target="../tags/tag351.xml"/><Relationship Id="rId21" Type="http://schemas.openxmlformats.org/officeDocument/2006/relationships/tags" Target="../tags/tag369.xml"/><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tags" Target="../tags/tag365.xml"/><Relationship Id="rId25" Type="http://schemas.openxmlformats.org/officeDocument/2006/relationships/tags" Target="../tags/tag373.xml"/><Relationship Id="rId2" Type="http://schemas.openxmlformats.org/officeDocument/2006/relationships/tags" Target="../tags/tag350.xml"/><Relationship Id="rId16" Type="http://schemas.openxmlformats.org/officeDocument/2006/relationships/tags" Target="../tags/tag364.xml"/><Relationship Id="rId20" Type="http://schemas.openxmlformats.org/officeDocument/2006/relationships/tags" Target="../tags/tag368.xml"/><Relationship Id="rId29" Type="http://schemas.openxmlformats.org/officeDocument/2006/relationships/slideLayout" Target="../slideLayouts/slideLayout18.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24" Type="http://schemas.openxmlformats.org/officeDocument/2006/relationships/tags" Target="../tags/tag372.xml"/><Relationship Id="rId32" Type="http://schemas.microsoft.com/office/2007/relationships/hdphoto" Target="../media/hdphoto1.wdp"/><Relationship Id="rId5" Type="http://schemas.openxmlformats.org/officeDocument/2006/relationships/tags" Target="../tags/tag353.xml"/><Relationship Id="rId15" Type="http://schemas.openxmlformats.org/officeDocument/2006/relationships/tags" Target="../tags/tag363.xml"/><Relationship Id="rId23" Type="http://schemas.openxmlformats.org/officeDocument/2006/relationships/tags" Target="../tags/tag371.xml"/><Relationship Id="rId28" Type="http://schemas.openxmlformats.org/officeDocument/2006/relationships/tags" Target="../tags/tag376.xml"/><Relationship Id="rId10" Type="http://schemas.openxmlformats.org/officeDocument/2006/relationships/tags" Target="../tags/tag358.xml"/><Relationship Id="rId19" Type="http://schemas.openxmlformats.org/officeDocument/2006/relationships/tags" Target="../tags/tag367.xml"/><Relationship Id="rId31" Type="http://schemas.openxmlformats.org/officeDocument/2006/relationships/image" Target="../media/image1.png"/><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tags" Target="../tags/tag362.xml"/><Relationship Id="rId22" Type="http://schemas.openxmlformats.org/officeDocument/2006/relationships/tags" Target="../tags/tag370.xml"/><Relationship Id="rId27" Type="http://schemas.openxmlformats.org/officeDocument/2006/relationships/tags" Target="../tags/tag375.xml"/><Relationship Id="rId30"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8" Type="http://schemas.openxmlformats.org/officeDocument/2006/relationships/tags" Target="../tags/tag384.xml"/><Relationship Id="rId13" Type="http://schemas.openxmlformats.org/officeDocument/2006/relationships/tags" Target="../tags/tag389.xml"/><Relationship Id="rId18" Type="http://schemas.openxmlformats.org/officeDocument/2006/relationships/tags" Target="../tags/tag394.xml"/><Relationship Id="rId26" Type="http://schemas.openxmlformats.org/officeDocument/2006/relationships/tags" Target="../tags/tag402.xml"/><Relationship Id="rId3" Type="http://schemas.openxmlformats.org/officeDocument/2006/relationships/tags" Target="../tags/tag379.xml"/><Relationship Id="rId21" Type="http://schemas.openxmlformats.org/officeDocument/2006/relationships/tags" Target="../tags/tag397.xml"/><Relationship Id="rId7" Type="http://schemas.openxmlformats.org/officeDocument/2006/relationships/tags" Target="../tags/tag383.xml"/><Relationship Id="rId12" Type="http://schemas.openxmlformats.org/officeDocument/2006/relationships/tags" Target="../tags/tag388.xml"/><Relationship Id="rId17" Type="http://schemas.openxmlformats.org/officeDocument/2006/relationships/tags" Target="../tags/tag393.xml"/><Relationship Id="rId25" Type="http://schemas.openxmlformats.org/officeDocument/2006/relationships/tags" Target="../tags/tag401.xml"/><Relationship Id="rId2" Type="http://schemas.openxmlformats.org/officeDocument/2006/relationships/tags" Target="../tags/tag378.xml"/><Relationship Id="rId16" Type="http://schemas.openxmlformats.org/officeDocument/2006/relationships/tags" Target="../tags/tag392.xml"/><Relationship Id="rId20" Type="http://schemas.openxmlformats.org/officeDocument/2006/relationships/tags" Target="../tags/tag396.xml"/><Relationship Id="rId29" Type="http://schemas.openxmlformats.org/officeDocument/2006/relationships/slideLayout" Target="../slideLayouts/slideLayout18.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tags" Target="../tags/tag387.xml"/><Relationship Id="rId24" Type="http://schemas.openxmlformats.org/officeDocument/2006/relationships/tags" Target="../tags/tag400.xml"/><Relationship Id="rId32" Type="http://schemas.microsoft.com/office/2007/relationships/hdphoto" Target="../media/hdphoto1.wdp"/><Relationship Id="rId5" Type="http://schemas.openxmlformats.org/officeDocument/2006/relationships/tags" Target="../tags/tag381.xml"/><Relationship Id="rId15" Type="http://schemas.openxmlformats.org/officeDocument/2006/relationships/tags" Target="../tags/tag391.xml"/><Relationship Id="rId23" Type="http://schemas.openxmlformats.org/officeDocument/2006/relationships/tags" Target="../tags/tag399.xml"/><Relationship Id="rId28" Type="http://schemas.openxmlformats.org/officeDocument/2006/relationships/tags" Target="../tags/tag404.xml"/><Relationship Id="rId10" Type="http://schemas.openxmlformats.org/officeDocument/2006/relationships/tags" Target="../tags/tag386.xml"/><Relationship Id="rId19" Type="http://schemas.openxmlformats.org/officeDocument/2006/relationships/tags" Target="../tags/tag395.xml"/><Relationship Id="rId31" Type="http://schemas.openxmlformats.org/officeDocument/2006/relationships/image" Target="../media/image1.png"/><Relationship Id="rId4" Type="http://schemas.openxmlformats.org/officeDocument/2006/relationships/tags" Target="../tags/tag380.xml"/><Relationship Id="rId9" Type="http://schemas.openxmlformats.org/officeDocument/2006/relationships/tags" Target="../tags/tag385.xml"/><Relationship Id="rId14" Type="http://schemas.openxmlformats.org/officeDocument/2006/relationships/tags" Target="../tags/tag390.xml"/><Relationship Id="rId22" Type="http://schemas.openxmlformats.org/officeDocument/2006/relationships/tags" Target="../tags/tag398.xml"/><Relationship Id="rId27" Type="http://schemas.openxmlformats.org/officeDocument/2006/relationships/tags" Target="../tags/tag403.xml"/><Relationship Id="rId30"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tags" Target="../tags/tag422.xml"/><Relationship Id="rId26" Type="http://schemas.openxmlformats.org/officeDocument/2006/relationships/tags" Target="../tags/tag430.xml"/><Relationship Id="rId3" Type="http://schemas.openxmlformats.org/officeDocument/2006/relationships/tags" Target="../tags/tag407.xml"/><Relationship Id="rId21" Type="http://schemas.openxmlformats.org/officeDocument/2006/relationships/tags" Target="../tags/tag425.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tags" Target="../tags/tag421.xml"/><Relationship Id="rId25" Type="http://schemas.openxmlformats.org/officeDocument/2006/relationships/tags" Target="../tags/tag429.xml"/><Relationship Id="rId2" Type="http://schemas.openxmlformats.org/officeDocument/2006/relationships/tags" Target="../tags/tag406.xml"/><Relationship Id="rId16" Type="http://schemas.openxmlformats.org/officeDocument/2006/relationships/tags" Target="../tags/tag420.xml"/><Relationship Id="rId20" Type="http://schemas.openxmlformats.org/officeDocument/2006/relationships/tags" Target="../tags/tag424.xml"/><Relationship Id="rId29" Type="http://schemas.openxmlformats.org/officeDocument/2006/relationships/slideLayout" Target="../slideLayouts/slideLayout18.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24" Type="http://schemas.openxmlformats.org/officeDocument/2006/relationships/tags" Target="../tags/tag428.xml"/><Relationship Id="rId32" Type="http://schemas.microsoft.com/office/2007/relationships/hdphoto" Target="../media/hdphoto1.wdp"/><Relationship Id="rId5" Type="http://schemas.openxmlformats.org/officeDocument/2006/relationships/tags" Target="../tags/tag409.xml"/><Relationship Id="rId15" Type="http://schemas.openxmlformats.org/officeDocument/2006/relationships/tags" Target="../tags/tag419.xml"/><Relationship Id="rId23" Type="http://schemas.openxmlformats.org/officeDocument/2006/relationships/tags" Target="../tags/tag427.xml"/><Relationship Id="rId28" Type="http://schemas.openxmlformats.org/officeDocument/2006/relationships/tags" Target="../tags/tag432.xml"/><Relationship Id="rId10" Type="http://schemas.openxmlformats.org/officeDocument/2006/relationships/tags" Target="../tags/tag414.xml"/><Relationship Id="rId19" Type="http://schemas.openxmlformats.org/officeDocument/2006/relationships/tags" Target="../tags/tag423.xml"/><Relationship Id="rId31" Type="http://schemas.openxmlformats.org/officeDocument/2006/relationships/image" Target="../media/image1.png"/><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tags" Target="../tags/tag426.xml"/><Relationship Id="rId27" Type="http://schemas.openxmlformats.org/officeDocument/2006/relationships/tags" Target="../tags/tag431.xml"/><Relationship Id="rId30"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8.xml"/><Relationship Id="rId1" Type="http://schemas.openxmlformats.org/officeDocument/2006/relationships/tags" Target="../tags/tag433.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5.xml"/><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8.xml"/><Relationship Id="rId1" Type="http://schemas.openxmlformats.org/officeDocument/2006/relationships/tags" Target="../tags/tag434.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rPr>
              <a:t>Basic application of multi-action deep reinforcement learning</a:t>
            </a:r>
          </a:p>
        </p:txBody>
      </p:sp>
      <p:sp>
        <p:nvSpPr>
          <p:cNvPr id="5" name="圆角矩形 4"/>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The combination of </a:t>
            </a:r>
            <a:r>
              <a:rPr lang="en-US" altLang="zh-CN" sz="1600" b="1" dirty="0">
                <a:latin typeface="Arial" panose="020B0604020202020204" pitchFamily="34" charset="0"/>
                <a:cs typeface="Arial" panose="020B0604020202020204" pitchFamily="34" charset="0"/>
                <a:sym typeface="+mn-ea"/>
              </a:rPr>
              <a:t>graph </a:t>
            </a:r>
            <a:r>
              <a:rPr lang="zh-CN" altLang="en-US" sz="1600" b="1" dirty="0">
                <a:latin typeface="Arial" panose="020B0604020202020204" pitchFamily="34" charset="0"/>
                <a:cs typeface="Arial" panose="020B0604020202020204" pitchFamily="34" charset="0"/>
                <a:sym typeface="+mn-ea"/>
              </a:rPr>
              <a:t>neural network and attention mechanism</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Decision optimization in dynamic environment</a:t>
            </a:r>
          </a:p>
        </p:txBody>
      </p:sp>
      <p:sp>
        <p:nvSpPr>
          <p:cNvPr id="7" name="圆角矩形 6"/>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Further optimization of graph attention network mechanism</a:t>
            </a:r>
          </a:p>
        </p:txBody>
      </p:sp>
      <p:sp>
        <p:nvSpPr>
          <p:cNvPr id="8" name="圆角矩形 7"/>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Hierarchical learning for large-scale dynamic scheduling</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pplication of </a:t>
            </a:r>
          </a:p>
          <a:p>
            <a:pPr algn="ctr"/>
            <a:r>
              <a:rPr lang="zh-CN" altLang="en-US" sz="1200" dirty="0">
                <a:latin typeface="Arial" panose="020B0604020202020204" pitchFamily="34" charset="0"/>
                <a:cs typeface="Arial" panose="020B0604020202020204" pitchFamily="34" charset="0"/>
              </a:rPr>
              <a:t>graph attention</a:t>
            </a:r>
          </a:p>
        </p:txBody>
      </p:sp>
      <p:sp>
        <p:nvSpPr>
          <p:cNvPr id="11" name="文本框 10"/>
          <p:cNvSpPr txBox="1"/>
          <p:nvPr/>
        </p:nvSpPr>
        <p:spPr>
          <a:xfrm>
            <a:off x="7486274" y="3087321"/>
            <a:ext cx="2104376"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Decision optimization in dynamic environment</a:t>
            </a: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urther optimization of </a:t>
            </a:r>
          </a:p>
          <a:p>
            <a:pPr algn="ctr"/>
            <a:r>
              <a:rPr lang="zh-CN" altLang="en-US" sz="1200" dirty="0">
                <a:latin typeface="Arial" panose="020B0604020202020204" pitchFamily="34" charset="0"/>
                <a:cs typeface="Arial" panose="020B0604020202020204" pitchFamily="34" charset="0"/>
                <a:sym typeface="+mn-ea"/>
              </a:rPr>
              <a:t>Graph </a:t>
            </a:r>
            <a:r>
              <a:rPr lang="zh-CN" altLang="en-US" sz="1200" dirty="0">
                <a:latin typeface="Arial" panose="020B0604020202020204" pitchFamily="34" charset="0"/>
                <a:cs typeface="Arial" panose="020B0604020202020204" pitchFamily="34" charset="0"/>
              </a:rPr>
              <a:t>attention network</a:t>
            </a:r>
          </a:p>
        </p:txBody>
      </p:sp>
      <p:sp>
        <p:nvSpPr>
          <p:cNvPr id="14" name="文本框 13"/>
          <p:cNvSpPr txBox="1"/>
          <p:nvPr/>
        </p:nvSpPr>
        <p:spPr>
          <a:xfrm>
            <a:off x="4737182" y="4877237"/>
            <a:ext cx="1853968"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Large-scale FJSP dynamic scheduling</a:t>
            </a: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zh-CN" altLang="en-US" sz="3200" dirty="0">
                <a:solidFill>
                  <a:schemeClr val="bg1"/>
                </a:solidFill>
              </a:rPr>
              <a:t>Solving Flexible Job-Shop Scheduling Problem</a:t>
            </a:r>
            <a:r>
              <a:rPr lang="en-US" altLang="zh-CN" sz="3200" dirty="0">
                <a:solidFill>
                  <a:schemeClr val="bg1"/>
                </a:solidFill>
              </a:rPr>
              <a:t> (</a:t>
            </a:r>
            <a:r>
              <a:rPr lang="zh-CN" altLang="en-US" sz="3200" dirty="0">
                <a:solidFill>
                  <a:schemeClr val="bg1"/>
                </a:solidFill>
              </a:rPr>
              <a:t>FJSP </a:t>
            </a:r>
            <a:r>
              <a:rPr lang="en-US" altLang="zh-CN" sz="3200" dirty="0">
                <a:solidFill>
                  <a:schemeClr val="bg1"/>
                </a:solidFill>
              </a:rPr>
              <a:t>) </a:t>
            </a:r>
          </a:p>
          <a:p>
            <a:pPr algn="ctr">
              <a:lnSpc>
                <a:spcPct val="150000"/>
              </a:lnSpc>
            </a:pPr>
            <a:r>
              <a:rPr lang="zh-CN" altLang="en-US" sz="3200" dirty="0">
                <a:solidFill>
                  <a:schemeClr val="bg1"/>
                </a:solidFill>
              </a:rPr>
              <a:t>based on graph neural network and deep reinforcement learning</a:t>
            </a: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a:t>
            </a:fld>
            <a:endParaRPr lang="zh-HK" altLang="en-US" sz="1600"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AFDAA31B-9010-783E-2720-570413D9B9EC}"/>
              </a:ext>
            </a:extLst>
          </p:cNvPr>
          <p:cNvSpPr txBox="1"/>
          <p:nvPr/>
        </p:nvSpPr>
        <p:spPr>
          <a:xfrm>
            <a:off x="912000" y="2567553"/>
            <a:ext cx="8168005"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Operation node features                 : (1) Estimated minimum completion time</a:t>
            </a:r>
            <a:endParaRPr lang="zh-CN" altLang="en-US" dirty="0">
              <a:latin typeface="Arial" panose="020B0604020202020204" pitchFamily="34" charset="0"/>
              <a:cs typeface="Arial" panose="020B0604020202020204" pitchFamily="34" charset="0"/>
            </a:endParaRPr>
          </a:p>
        </p:txBody>
      </p:sp>
      <p:sp>
        <p:nvSpPr>
          <p:cNvPr id="3" name="矩形 2"/>
          <p:cNvSpPr/>
          <p:nvPr/>
        </p:nvSpPr>
        <p:spPr>
          <a:xfrm>
            <a:off x="480000" y="975766"/>
            <a:ext cx="11304001" cy="34553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Markov decision process</a:t>
            </a:r>
          </a:p>
        </p:txBody>
      </p:sp>
      <p:sp>
        <p:nvSpPr>
          <p:cNvPr id="4" name="矩形 3"/>
          <p:cNvSpPr/>
          <p:nvPr/>
        </p:nvSpPr>
        <p:spPr>
          <a:xfrm>
            <a:off x="624000" y="71605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States</a:t>
            </a:r>
          </a:p>
        </p:txBody>
      </p:sp>
      <p:sp>
        <p:nvSpPr>
          <p:cNvPr id="6" name="文本框 5"/>
          <p:cNvSpPr txBox="1"/>
          <p:nvPr/>
        </p:nvSpPr>
        <p:spPr>
          <a:xfrm>
            <a:off x="912000" y="1287087"/>
            <a:ext cx="2891790" cy="368300"/>
          </a:xfrm>
          <a:prstGeom prst="rect">
            <a:avLst/>
          </a:prstGeom>
          <a:noFill/>
        </p:spPr>
        <p:txBody>
          <a:bodyPr wrap="square" rtlCol="0" anchor="t">
            <a:spAutoFit/>
          </a:bodyPr>
          <a:lstStyle/>
          <a:p>
            <a:r>
              <a:rPr lang="zh-CN" altLang="en-US" dirty="0">
                <a:latin typeface="Arial" panose="020B0604020202020204" pitchFamily="34" charset="0"/>
                <a:cs typeface="Arial" panose="020B0604020202020204" pitchFamily="34" charset="0"/>
              </a:rPr>
              <a:t>Operating state</a:t>
            </a:r>
            <a:r>
              <a:rPr lang="en-US" altLang="zh-CN" dirty="0">
                <a:latin typeface="Arial" panose="020B0604020202020204" pitchFamily="34" charset="0"/>
                <a:cs typeface="Arial" panose="020B0604020202020204" pitchFamily="34" charset="0"/>
              </a:rPr>
              <a:t>      : </a:t>
            </a:r>
          </a:p>
        </p:txBody>
      </p:sp>
      <p:graphicFrame>
        <p:nvGraphicFramePr>
          <p:cNvPr id="7" name="对象 6">
            <a:extLst>
              <a:ext uri="{FF2B5EF4-FFF2-40B4-BE49-F238E27FC236}">
                <a16:creationId xmlns:a16="http://schemas.microsoft.com/office/drawing/2014/main" id="{16060BE5-6AD3-D14D-A183-AC0F1CB0DD23}"/>
              </a:ext>
            </a:extLst>
          </p:cNvPr>
          <p:cNvGraphicFramePr>
            <a:graphicFrameLocks noChangeAspect="1"/>
          </p:cNvGraphicFramePr>
          <p:nvPr>
            <p:extLst>
              <p:ext uri="{D42A27DB-BD31-4B8C-83A1-F6EECF244321}">
                <p14:modId xmlns:p14="http://schemas.microsoft.com/office/powerpoint/2010/main" val="1016308035"/>
              </p:ext>
            </p:extLst>
          </p:nvPr>
        </p:nvGraphicFramePr>
        <p:xfrm>
          <a:off x="2639960" y="1246868"/>
          <a:ext cx="307364" cy="448738"/>
        </p:xfrm>
        <a:graphic>
          <a:graphicData uri="http://schemas.openxmlformats.org/presentationml/2006/ole">
            <mc:AlternateContent xmlns:mc="http://schemas.openxmlformats.org/markup-compatibility/2006">
              <mc:Choice xmlns:v="urn:schemas-microsoft-com:vml" Requires="v">
                <p:oleObj spid="_x0000_s1025" name="Equation" r:id="rId4" imgW="164880" imgH="241200" progId="Equation.DSMT4">
                  <p:embed/>
                </p:oleObj>
              </mc:Choice>
              <mc:Fallback>
                <p:oleObj name="Equation" r:id="rId4" imgW="164880" imgH="241200" progId="Equation.DSMT4">
                  <p:embed/>
                  <p:pic>
                    <p:nvPicPr>
                      <p:cNvPr id="0" name=""/>
                      <p:cNvPicPr/>
                      <p:nvPr/>
                    </p:nvPicPr>
                    <p:blipFill>
                      <a:blip r:embed="rId5"/>
                      <a:stretch>
                        <a:fillRect/>
                      </a:stretch>
                    </p:blipFill>
                    <p:spPr>
                      <a:xfrm>
                        <a:off x="2639960" y="1246868"/>
                        <a:ext cx="307364" cy="4487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D27F1A81-6A86-3748-6FC3-76CC0A0E9BC4}"/>
              </a:ext>
            </a:extLst>
          </p:cNvPr>
          <p:cNvPicPr>
            <a:picLocks noChangeAspect="1"/>
          </p:cNvPicPr>
          <p:nvPr/>
        </p:nvPicPr>
        <p:blipFill>
          <a:blip r:embed="rId6"/>
          <a:stretch>
            <a:fillRect/>
          </a:stretch>
        </p:blipFill>
        <p:spPr>
          <a:xfrm>
            <a:off x="3105399" y="1300001"/>
            <a:ext cx="3456000" cy="375496"/>
          </a:xfrm>
          <a:prstGeom prst="rect">
            <a:avLst/>
          </a:prstGeom>
        </p:spPr>
      </p:pic>
      <p:pic>
        <p:nvPicPr>
          <p:cNvPr id="11" name="图片 10">
            <a:extLst>
              <a:ext uri="{FF2B5EF4-FFF2-40B4-BE49-F238E27FC236}">
                <a16:creationId xmlns:a16="http://schemas.microsoft.com/office/drawing/2014/main" id="{432ACA5F-A415-96AC-3F31-10A9974227DB}"/>
              </a:ext>
            </a:extLst>
          </p:cNvPr>
          <p:cNvPicPr>
            <a:picLocks noChangeAspect="1"/>
          </p:cNvPicPr>
          <p:nvPr/>
        </p:nvPicPr>
        <p:blipFill>
          <a:blip r:embed="rId7"/>
          <a:stretch>
            <a:fillRect/>
          </a:stretch>
        </p:blipFill>
        <p:spPr>
          <a:xfrm>
            <a:off x="993976" y="1797880"/>
            <a:ext cx="991090" cy="295962"/>
          </a:xfrm>
          <a:prstGeom prst="rect">
            <a:avLst/>
          </a:prstGeom>
        </p:spPr>
      </p:pic>
      <p:sp>
        <p:nvSpPr>
          <p:cNvPr id="15" name="文本框 14">
            <a:extLst>
              <a:ext uri="{FF2B5EF4-FFF2-40B4-BE49-F238E27FC236}">
                <a16:creationId xmlns:a16="http://schemas.microsoft.com/office/drawing/2014/main" id="{CB247B7E-428C-DA61-C4AF-B8FC0B57E9BA}"/>
              </a:ext>
            </a:extLst>
          </p:cNvPr>
          <p:cNvSpPr txBox="1"/>
          <p:nvPr/>
        </p:nvSpPr>
        <p:spPr>
          <a:xfrm>
            <a:off x="1831384" y="1739279"/>
            <a:ext cx="6286363"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 : The disjunctive arcs which have been assigned directions</a:t>
            </a:r>
            <a:endParaRPr lang="zh-CN" altLang="en-US" dirty="0">
              <a:latin typeface="Arial" panose="020B0604020202020204" pitchFamily="34" charset="0"/>
              <a:cs typeface="Arial" panose="020B0604020202020204" pitchFamily="34" charset="0"/>
            </a:endParaRPr>
          </a:p>
        </p:txBody>
      </p:sp>
      <p:pic>
        <p:nvPicPr>
          <p:cNvPr id="21" name="图片 20">
            <a:extLst>
              <a:ext uri="{FF2B5EF4-FFF2-40B4-BE49-F238E27FC236}">
                <a16:creationId xmlns:a16="http://schemas.microsoft.com/office/drawing/2014/main" id="{7E3F1401-C101-5DEB-244C-61F6AE7FEB62}"/>
              </a:ext>
            </a:extLst>
          </p:cNvPr>
          <p:cNvPicPr>
            <a:picLocks noChangeAspect="1"/>
          </p:cNvPicPr>
          <p:nvPr/>
        </p:nvPicPr>
        <p:blipFill>
          <a:blip r:embed="rId8"/>
          <a:stretch>
            <a:fillRect/>
          </a:stretch>
        </p:blipFill>
        <p:spPr>
          <a:xfrm>
            <a:off x="993975" y="2249122"/>
            <a:ext cx="991090" cy="261328"/>
          </a:xfrm>
          <a:prstGeom prst="rect">
            <a:avLst/>
          </a:prstGeom>
        </p:spPr>
      </p:pic>
      <p:sp>
        <p:nvSpPr>
          <p:cNvPr id="22" name="文本框 21">
            <a:extLst>
              <a:ext uri="{FF2B5EF4-FFF2-40B4-BE49-F238E27FC236}">
                <a16:creationId xmlns:a16="http://schemas.microsoft.com/office/drawing/2014/main" id="{0CC77917-044C-6BC1-ED4D-F246CCD76AE2}"/>
              </a:ext>
            </a:extLst>
          </p:cNvPr>
          <p:cNvSpPr txBox="1"/>
          <p:nvPr/>
        </p:nvSpPr>
        <p:spPr>
          <a:xfrm>
            <a:off x="1831383" y="2180654"/>
            <a:ext cx="587042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 : The set of remaining disjunction arcs. </a:t>
            </a:r>
            <a:endParaRPr lang="zh-CN" altLang="en-US"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D31875C6-4CCA-A4AF-3840-39C18ACE9A85}"/>
              </a:ext>
            </a:extLst>
          </p:cNvPr>
          <p:cNvPicPr>
            <a:picLocks noChangeAspect="1"/>
          </p:cNvPicPr>
          <p:nvPr/>
        </p:nvPicPr>
        <p:blipFill>
          <a:blip r:embed="rId9"/>
          <a:stretch>
            <a:fillRect/>
          </a:stretch>
        </p:blipFill>
        <p:spPr>
          <a:xfrm>
            <a:off x="3520017" y="2585300"/>
            <a:ext cx="991091" cy="350883"/>
          </a:xfrm>
          <a:prstGeom prst="rect">
            <a:avLst/>
          </a:prstGeom>
        </p:spPr>
      </p:pic>
      <p:sp>
        <p:nvSpPr>
          <p:cNvPr id="26" name="文本框 25">
            <a:extLst>
              <a:ext uri="{FF2B5EF4-FFF2-40B4-BE49-F238E27FC236}">
                <a16:creationId xmlns:a16="http://schemas.microsoft.com/office/drawing/2014/main" id="{C3A10CFA-D3ED-A683-264F-5E6756660FB1}"/>
              </a:ext>
            </a:extLst>
          </p:cNvPr>
          <p:cNvSpPr txBox="1"/>
          <p:nvPr/>
        </p:nvSpPr>
        <p:spPr>
          <a:xfrm>
            <a:off x="4583108" y="2925827"/>
            <a:ext cx="4088125"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(2) The operation is scheduled</a:t>
            </a:r>
            <a:endParaRPr lang="zh-CN" altLang="en-US"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E75ADE76-A713-CF98-FC19-B38155448187}"/>
              </a:ext>
            </a:extLst>
          </p:cNvPr>
          <p:cNvSpPr txBox="1"/>
          <p:nvPr/>
        </p:nvSpPr>
        <p:spPr>
          <a:xfrm>
            <a:off x="990960" y="3494963"/>
            <a:ext cx="2082500" cy="368300"/>
          </a:xfrm>
          <a:prstGeom prst="rect">
            <a:avLst/>
          </a:prstGeom>
          <a:noFill/>
        </p:spPr>
        <p:txBody>
          <a:bodyPr wrap="square" rtlCol="0" anchor="t">
            <a:spAutoFit/>
          </a:bodyPr>
          <a:lstStyle/>
          <a:p>
            <a:r>
              <a:rPr lang="en-US" altLang="zh-CN" dirty="0">
                <a:latin typeface="Arial" panose="020B0604020202020204" pitchFamily="34" charset="0"/>
                <a:cs typeface="Arial" panose="020B0604020202020204" pitchFamily="34" charset="0"/>
              </a:rPr>
              <a:t>Machine</a:t>
            </a:r>
            <a:r>
              <a:rPr lang="zh-CN" altLang="en-US" dirty="0">
                <a:latin typeface="Arial" panose="020B0604020202020204" pitchFamily="34" charset="0"/>
                <a:cs typeface="Arial" panose="020B0604020202020204" pitchFamily="34" charset="0"/>
              </a:rPr>
              <a:t> state</a:t>
            </a:r>
            <a:r>
              <a:rPr lang="en-US" altLang="zh-CN" dirty="0">
                <a:latin typeface="Arial" panose="020B0604020202020204" pitchFamily="34" charset="0"/>
                <a:cs typeface="Arial" panose="020B0604020202020204" pitchFamily="34" charset="0"/>
              </a:rPr>
              <a:t>      : </a:t>
            </a:r>
          </a:p>
        </p:txBody>
      </p:sp>
      <p:graphicFrame>
        <p:nvGraphicFramePr>
          <p:cNvPr id="32" name="对象 31">
            <a:extLst>
              <a:ext uri="{FF2B5EF4-FFF2-40B4-BE49-F238E27FC236}">
                <a16:creationId xmlns:a16="http://schemas.microsoft.com/office/drawing/2014/main" id="{7BFF5D14-E2A2-96A4-0F7F-AFB39D0B900F}"/>
              </a:ext>
            </a:extLst>
          </p:cNvPr>
          <p:cNvGraphicFramePr>
            <a:graphicFrameLocks noChangeAspect="1"/>
          </p:cNvGraphicFramePr>
          <p:nvPr>
            <p:extLst>
              <p:ext uri="{D42A27DB-BD31-4B8C-83A1-F6EECF244321}">
                <p14:modId xmlns:p14="http://schemas.microsoft.com/office/powerpoint/2010/main" val="3138594279"/>
              </p:ext>
            </p:extLst>
          </p:nvPr>
        </p:nvGraphicFramePr>
        <p:xfrm>
          <a:off x="2535535" y="3456089"/>
          <a:ext cx="355600" cy="449263"/>
        </p:xfrm>
        <a:graphic>
          <a:graphicData uri="http://schemas.openxmlformats.org/presentationml/2006/ole">
            <mc:AlternateContent xmlns:mc="http://schemas.openxmlformats.org/markup-compatibility/2006">
              <mc:Choice xmlns:v="urn:schemas-microsoft-com:vml" Requires="v">
                <p:oleObj spid="_x0000_s1026" name="Equation" r:id="rId10" imgW="190440" imgH="241200" progId="Equation.DSMT4">
                  <p:embed/>
                </p:oleObj>
              </mc:Choice>
              <mc:Fallback>
                <p:oleObj name="Equation" r:id="rId10" imgW="190440" imgH="241200" progId="Equation.DSMT4">
                  <p:embed/>
                  <p:pic>
                    <p:nvPicPr>
                      <p:cNvPr id="7" name="对象 6">
                        <a:extLst>
                          <a:ext uri="{FF2B5EF4-FFF2-40B4-BE49-F238E27FC236}">
                            <a16:creationId xmlns:a16="http://schemas.microsoft.com/office/drawing/2014/main" id="{16060BE5-6AD3-D14D-A183-AC0F1CB0DD23}"/>
                          </a:ext>
                        </a:extLst>
                      </p:cNvPr>
                      <p:cNvPicPr/>
                      <p:nvPr/>
                    </p:nvPicPr>
                    <p:blipFill>
                      <a:blip r:embed="rId11"/>
                      <a:stretch>
                        <a:fillRect/>
                      </a:stretch>
                    </p:blipFill>
                    <p:spPr>
                      <a:xfrm>
                        <a:off x="2535535" y="3456089"/>
                        <a:ext cx="355600" cy="449263"/>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C49A4A00-30D4-648A-AB04-6ECFD6A8ADEC}"/>
              </a:ext>
            </a:extLst>
          </p:cNvPr>
          <p:cNvSpPr txBox="1"/>
          <p:nvPr/>
        </p:nvSpPr>
        <p:spPr>
          <a:xfrm>
            <a:off x="2867142" y="3506681"/>
            <a:ext cx="5784166" cy="369332"/>
          </a:xfrm>
          <a:prstGeom prst="rect">
            <a:avLst/>
          </a:prstGeom>
          <a:noFill/>
        </p:spPr>
        <p:txBody>
          <a:bodyPr wrap="square">
            <a:spAutoFit/>
          </a:bodyPr>
          <a:lstStyle/>
          <a:p>
            <a:r>
              <a:rPr lang="en-US" altLang="zh-CN" dirty="0"/>
              <a:t> (1) </a:t>
            </a:r>
            <a:r>
              <a:rPr lang="en-US" altLang="zh-CN" dirty="0">
                <a:latin typeface="Arial" panose="020B0604020202020204" pitchFamily="34" charset="0"/>
                <a:cs typeface="Arial" panose="020B0604020202020204" pitchFamily="34" charset="0"/>
              </a:rPr>
              <a:t>The completion time for machine before timestep t</a:t>
            </a:r>
            <a:endParaRPr lang="zh-CN" alt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58CC30E3-3B3A-777D-141B-607B82C32281}"/>
              </a:ext>
            </a:extLst>
          </p:cNvPr>
          <p:cNvSpPr txBox="1"/>
          <p:nvPr/>
        </p:nvSpPr>
        <p:spPr>
          <a:xfrm>
            <a:off x="2867142" y="3898728"/>
            <a:ext cx="5784166" cy="369332"/>
          </a:xfrm>
          <a:prstGeom prst="rect">
            <a:avLst/>
          </a:prstGeom>
          <a:noFill/>
        </p:spPr>
        <p:txBody>
          <a:bodyPr wrap="square">
            <a:spAutoFit/>
          </a:bodyPr>
          <a:lstStyle/>
          <a:p>
            <a:r>
              <a:rPr lang="en-US" altLang="zh-CN" dirty="0"/>
              <a:t> (2) </a:t>
            </a:r>
            <a:r>
              <a:rPr lang="en-US" altLang="zh-CN" dirty="0">
                <a:latin typeface="Arial" panose="020B0604020202020204" pitchFamily="34" charset="0"/>
                <a:cs typeface="Arial" panose="020B0604020202020204" pitchFamily="34" charset="0"/>
              </a:rPr>
              <a:t>The processing time of operation </a:t>
            </a:r>
            <a:r>
              <a:rPr lang="en-US" altLang="zh-CN" dirty="0" err="1">
                <a:solidFill>
                  <a:schemeClr val="bg1"/>
                </a:solidFill>
                <a:latin typeface="Arial" panose="020B0604020202020204" pitchFamily="34" charset="0"/>
                <a:cs typeface="Arial" panose="020B0604020202020204" pitchFamily="34" charset="0"/>
              </a:rPr>
              <a:t>Oij</a:t>
            </a:r>
            <a:r>
              <a:rPr lang="en-US" altLang="zh-CN" dirty="0">
                <a:latin typeface="Arial" panose="020B0604020202020204" pitchFamily="34" charset="0"/>
                <a:cs typeface="Arial" panose="020B0604020202020204" pitchFamily="34" charset="0"/>
              </a:rPr>
              <a:t> on machine</a:t>
            </a:r>
            <a:endParaRPr lang="zh-CN" altLang="en-US" dirty="0">
              <a:latin typeface="Arial" panose="020B0604020202020204" pitchFamily="34" charset="0"/>
              <a:cs typeface="Arial" panose="020B0604020202020204" pitchFamily="34" charset="0"/>
            </a:endParaRPr>
          </a:p>
        </p:txBody>
      </p:sp>
      <p:pic>
        <p:nvPicPr>
          <p:cNvPr id="37" name="图片 36">
            <a:extLst>
              <a:ext uri="{FF2B5EF4-FFF2-40B4-BE49-F238E27FC236}">
                <a16:creationId xmlns:a16="http://schemas.microsoft.com/office/drawing/2014/main" id="{AE807582-5F1A-091F-0892-4D937AD222CC}"/>
              </a:ext>
            </a:extLst>
          </p:cNvPr>
          <p:cNvPicPr>
            <a:picLocks noChangeAspect="1"/>
          </p:cNvPicPr>
          <p:nvPr/>
        </p:nvPicPr>
        <p:blipFill>
          <a:blip r:embed="rId12"/>
          <a:stretch>
            <a:fillRect/>
          </a:stretch>
        </p:blipFill>
        <p:spPr>
          <a:xfrm>
            <a:off x="6706722" y="3969783"/>
            <a:ext cx="306226" cy="290686"/>
          </a:xfrm>
          <a:prstGeom prst="rect">
            <a:avLst/>
          </a:prstGeom>
        </p:spPr>
      </p:pic>
      <p:sp>
        <p:nvSpPr>
          <p:cNvPr id="38" name="矩形 37">
            <a:extLst>
              <a:ext uri="{FF2B5EF4-FFF2-40B4-BE49-F238E27FC236}">
                <a16:creationId xmlns:a16="http://schemas.microsoft.com/office/drawing/2014/main" id="{A44B3072-B8E0-FE54-75AA-252A5AC94036}"/>
              </a:ext>
            </a:extLst>
          </p:cNvPr>
          <p:cNvSpPr/>
          <p:nvPr/>
        </p:nvSpPr>
        <p:spPr>
          <a:xfrm>
            <a:off x="696000" y="1180022"/>
            <a:ext cx="10850065" cy="2163660"/>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E1D93190-351A-C846-B131-EE49A8E6706C}"/>
              </a:ext>
            </a:extLst>
          </p:cNvPr>
          <p:cNvSpPr/>
          <p:nvPr/>
        </p:nvSpPr>
        <p:spPr>
          <a:xfrm>
            <a:off x="696000" y="3442892"/>
            <a:ext cx="10850065" cy="86090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997EB799-29D9-4074-C750-B8FA2AF74F28}"/>
              </a:ext>
            </a:extLst>
          </p:cNvPr>
          <p:cNvSpPr/>
          <p:nvPr/>
        </p:nvSpPr>
        <p:spPr>
          <a:xfrm>
            <a:off x="480000" y="4737295"/>
            <a:ext cx="11303999" cy="894133"/>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0B6C5655-C754-2717-1172-1FD6D4C6A72E}"/>
              </a:ext>
            </a:extLst>
          </p:cNvPr>
          <p:cNvSpPr/>
          <p:nvPr/>
        </p:nvSpPr>
        <p:spPr>
          <a:xfrm>
            <a:off x="623999" y="449750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Action</a:t>
            </a:r>
          </a:p>
        </p:txBody>
      </p:sp>
      <p:sp>
        <p:nvSpPr>
          <p:cNvPr id="44" name="矩形 43">
            <a:extLst>
              <a:ext uri="{FF2B5EF4-FFF2-40B4-BE49-F238E27FC236}">
                <a16:creationId xmlns:a16="http://schemas.microsoft.com/office/drawing/2014/main" id="{F36426FE-ED9E-7A5D-F5C3-32F0C0337BBE}"/>
              </a:ext>
            </a:extLst>
          </p:cNvPr>
          <p:cNvSpPr/>
          <p:nvPr/>
        </p:nvSpPr>
        <p:spPr>
          <a:xfrm>
            <a:off x="1657144" y="4986993"/>
            <a:ext cx="4047531"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0EC3BFE-A6C5-6A62-9BFF-FA5F3D48370D}"/>
              </a:ext>
            </a:extLst>
          </p:cNvPr>
          <p:cNvSpPr/>
          <p:nvPr/>
        </p:nvSpPr>
        <p:spPr>
          <a:xfrm>
            <a:off x="6647467" y="4981620"/>
            <a:ext cx="4047531"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510421C8-167C-8A97-4BC0-ADEC9C113459}"/>
              </a:ext>
            </a:extLst>
          </p:cNvPr>
          <p:cNvSpPr txBox="1"/>
          <p:nvPr/>
        </p:nvSpPr>
        <p:spPr>
          <a:xfrm>
            <a:off x="2368017" y="5058227"/>
            <a:ext cx="230400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J</a:t>
            </a:r>
            <a:r>
              <a:rPr lang="zh-CN" altLang="en-US" dirty="0">
                <a:latin typeface="Arial" panose="020B0604020202020204" pitchFamily="34" charset="0"/>
                <a:cs typeface="Arial" panose="020B0604020202020204" pitchFamily="34" charset="0"/>
              </a:rPr>
              <a:t>ob operation action</a:t>
            </a:r>
          </a:p>
        </p:txBody>
      </p:sp>
      <p:sp>
        <p:nvSpPr>
          <p:cNvPr id="48" name="文本框 47">
            <a:extLst>
              <a:ext uri="{FF2B5EF4-FFF2-40B4-BE49-F238E27FC236}">
                <a16:creationId xmlns:a16="http://schemas.microsoft.com/office/drawing/2014/main" id="{E5141CF0-9A98-17A2-0303-2F539234A008}"/>
              </a:ext>
            </a:extLst>
          </p:cNvPr>
          <p:cNvSpPr txBox="1"/>
          <p:nvPr/>
        </p:nvSpPr>
        <p:spPr>
          <a:xfrm>
            <a:off x="7499308" y="5058227"/>
            <a:ext cx="2304000"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 Machine action </a:t>
            </a:r>
            <a:endParaRPr lang="zh-CN" altLang="en-US" dirty="0">
              <a:latin typeface="Arial" panose="020B0604020202020204" pitchFamily="34" charset="0"/>
              <a:cs typeface="Arial" panose="020B0604020202020204" pitchFamily="34" charset="0"/>
            </a:endParaRPr>
          </a:p>
        </p:txBody>
      </p:sp>
      <p:sp>
        <p:nvSpPr>
          <p:cNvPr id="51" name="矩形 50">
            <a:extLst>
              <a:ext uri="{FF2B5EF4-FFF2-40B4-BE49-F238E27FC236}">
                <a16:creationId xmlns:a16="http://schemas.microsoft.com/office/drawing/2014/main" id="{89609918-3932-1397-1985-4A70328EA18E}"/>
              </a:ext>
            </a:extLst>
          </p:cNvPr>
          <p:cNvSpPr/>
          <p:nvPr/>
        </p:nvSpPr>
        <p:spPr>
          <a:xfrm>
            <a:off x="480001" y="5938726"/>
            <a:ext cx="11303998" cy="53869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2" name="矩形 51">
            <a:extLst>
              <a:ext uri="{FF2B5EF4-FFF2-40B4-BE49-F238E27FC236}">
                <a16:creationId xmlns:a16="http://schemas.microsoft.com/office/drawing/2014/main" id="{14A5519A-2EC0-863C-018B-612A6832AF90}"/>
              </a:ext>
            </a:extLst>
          </p:cNvPr>
          <p:cNvSpPr/>
          <p:nvPr/>
        </p:nvSpPr>
        <p:spPr>
          <a:xfrm>
            <a:off x="623999" y="5671374"/>
            <a:ext cx="122371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Reward</a:t>
            </a:r>
          </a:p>
        </p:txBody>
      </p:sp>
      <p:sp>
        <p:nvSpPr>
          <p:cNvPr id="53" name="文本框 52">
            <a:extLst>
              <a:ext uri="{FF2B5EF4-FFF2-40B4-BE49-F238E27FC236}">
                <a16:creationId xmlns:a16="http://schemas.microsoft.com/office/drawing/2014/main" id="{3F746595-46DF-39A6-357B-CF871D2CF170}"/>
              </a:ext>
            </a:extLst>
          </p:cNvPr>
          <p:cNvSpPr txBox="1"/>
          <p:nvPr/>
        </p:nvSpPr>
        <p:spPr>
          <a:xfrm>
            <a:off x="3838856" y="6017389"/>
            <a:ext cx="458628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M</a:t>
            </a:r>
            <a:r>
              <a:rPr lang="zh-CN" altLang="en-US" dirty="0">
                <a:latin typeface="Arial" panose="020B0604020202020204" pitchFamily="34" charset="0"/>
                <a:cs typeface="Arial" panose="020B0604020202020204" pitchFamily="34" charset="0"/>
              </a:rPr>
              <a:t>akespan </a:t>
            </a:r>
            <a:r>
              <a:rPr lang="en-US" altLang="zh-CN" dirty="0">
                <a:latin typeface="Arial" panose="020B0604020202020204" pitchFamily="34" charset="0"/>
                <a:cs typeface="Arial" panose="020B0604020202020204" pitchFamily="34" charset="0"/>
              </a:rPr>
              <a:t>(Job Maximum completion time)</a:t>
            </a:r>
            <a:endParaRPr lang="zh-CN" altLang="en-US" dirty="0">
              <a:latin typeface="Arial" panose="020B0604020202020204" pitchFamily="34" charset="0"/>
              <a:cs typeface="Arial" panose="020B0604020202020204" pitchFamily="34" charset="0"/>
            </a:endParaRP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a:t>
            </a:fld>
            <a:endParaRPr lang="zh-HK" altLang="en-US" sz="1600" dirty="0">
              <a:solidFill>
                <a:schemeClr val="bg1"/>
              </a:solidFill>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Graph Attention Networks</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100</a:t>
            </a:fld>
            <a:endParaRPr lang="zh-HK" altLang="en-US" sz="1600" dirty="0">
              <a:solidFill>
                <a:schemeClr val="bg1"/>
              </a:solidFill>
            </a:endParaRPr>
          </a:p>
        </p:txBody>
      </p:sp>
      <p:pic>
        <p:nvPicPr>
          <p:cNvPr id="5" name="图片 4">
            <a:extLst>
              <a:ext uri="{FF2B5EF4-FFF2-40B4-BE49-F238E27FC236}">
                <a16:creationId xmlns:a16="http://schemas.microsoft.com/office/drawing/2014/main" id="{C0508349-08F9-E1A9-6784-B245FB82413D}"/>
              </a:ext>
            </a:extLst>
          </p:cNvPr>
          <p:cNvPicPr>
            <a:picLocks noChangeAspect="1"/>
          </p:cNvPicPr>
          <p:nvPr/>
        </p:nvPicPr>
        <p:blipFill>
          <a:blip r:embed="rId3"/>
          <a:stretch>
            <a:fillRect/>
          </a:stretch>
        </p:blipFill>
        <p:spPr>
          <a:xfrm>
            <a:off x="126281" y="1490282"/>
            <a:ext cx="6118922" cy="4280948"/>
          </a:xfrm>
          <a:prstGeom prst="rect">
            <a:avLst/>
          </a:prstGeom>
        </p:spPr>
      </p:pic>
      <p:pic>
        <p:nvPicPr>
          <p:cNvPr id="8" name="图片 7">
            <a:extLst>
              <a:ext uri="{FF2B5EF4-FFF2-40B4-BE49-F238E27FC236}">
                <a16:creationId xmlns:a16="http://schemas.microsoft.com/office/drawing/2014/main" id="{FA93504B-DF6D-D0C6-3591-43E0788E8D54}"/>
              </a:ext>
            </a:extLst>
          </p:cNvPr>
          <p:cNvPicPr>
            <a:picLocks noChangeAspect="1"/>
          </p:cNvPicPr>
          <p:nvPr/>
        </p:nvPicPr>
        <p:blipFill>
          <a:blip r:embed="rId4"/>
          <a:stretch>
            <a:fillRect/>
          </a:stretch>
        </p:blipFill>
        <p:spPr>
          <a:xfrm>
            <a:off x="6222181" y="2709000"/>
            <a:ext cx="5917643" cy="1803974"/>
          </a:xfrm>
          <a:prstGeom prst="rect">
            <a:avLst/>
          </a:prstGeom>
        </p:spPr>
      </p:pic>
    </p:spTree>
    <p:extLst>
      <p:ext uri="{BB962C8B-B14F-4D97-AF65-F5344CB8AC3E}">
        <p14:creationId xmlns:p14="http://schemas.microsoft.com/office/powerpoint/2010/main" val="380514647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101</a:t>
            </a:fld>
            <a:endParaRPr lang="zh-HK" altLang="en-US" sz="1600" dirty="0">
              <a:solidFill>
                <a:schemeClr val="bg1"/>
              </a:solidFill>
            </a:endParaRPr>
          </a:p>
        </p:txBody>
      </p:sp>
      <p:pic>
        <p:nvPicPr>
          <p:cNvPr id="3" name="图片 2">
            <a:extLst>
              <a:ext uri="{FF2B5EF4-FFF2-40B4-BE49-F238E27FC236}">
                <a16:creationId xmlns:a16="http://schemas.microsoft.com/office/drawing/2014/main" id="{74696272-9A34-4F2A-6862-EF5AE95B34D5}"/>
              </a:ext>
            </a:extLst>
          </p:cNvPr>
          <p:cNvPicPr>
            <a:picLocks noChangeAspect="1"/>
          </p:cNvPicPr>
          <p:nvPr/>
        </p:nvPicPr>
        <p:blipFill>
          <a:blip r:embed="rId4"/>
          <a:stretch>
            <a:fillRect/>
          </a:stretch>
        </p:blipFill>
        <p:spPr>
          <a:xfrm>
            <a:off x="386276" y="1128019"/>
            <a:ext cx="11419450" cy="4560388"/>
          </a:xfrm>
          <a:prstGeom prst="rect">
            <a:avLst/>
          </a:prstGeom>
        </p:spPr>
      </p:pic>
      <p:sp>
        <p:nvSpPr>
          <p:cNvPr id="4" name="文本框 3">
            <a:extLst>
              <a:ext uri="{FF2B5EF4-FFF2-40B4-BE49-F238E27FC236}">
                <a16:creationId xmlns:a16="http://schemas.microsoft.com/office/drawing/2014/main" id="{C49D3A70-FC92-4D4E-75E6-34420BAAF55D}"/>
              </a:ext>
            </a:extLst>
          </p:cNvPr>
          <p:cNvSpPr txBox="1"/>
          <p:nvPr>
            <p:custDataLst>
              <p:tags r:id="rId1"/>
            </p:custDataLst>
          </p:nvPr>
        </p:nvSpPr>
        <p:spPr>
          <a:xfrm>
            <a:off x="748204" y="5859828"/>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3</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Network architecture.</a:t>
            </a:r>
          </a:p>
        </p:txBody>
      </p:sp>
    </p:spTree>
    <p:extLst>
      <p:ext uri="{BB962C8B-B14F-4D97-AF65-F5344CB8AC3E}">
        <p14:creationId xmlns:p14="http://schemas.microsoft.com/office/powerpoint/2010/main" val="12158198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102</a:t>
            </a:fld>
            <a:endParaRPr lang="zh-HK" altLang="en-US" sz="1600" dirty="0">
              <a:solidFill>
                <a:schemeClr val="bg1"/>
              </a:solidFill>
            </a:endParaRPr>
          </a:p>
        </p:txBody>
      </p:sp>
      <p:pic>
        <p:nvPicPr>
          <p:cNvPr id="5" name="图片 4">
            <a:extLst>
              <a:ext uri="{FF2B5EF4-FFF2-40B4-BE49-F238E27FC236}">
                <a16:creationId xmlns:a16="http://schemas.microsoft.com/office/drawing/2014/main" id="{DA5ACDE4-BD45-9872-FE84-00D46B4C4053}"/>
              </a:ext>
            </a:extLst>
          </p:cNvPr>
          <p:cNvPicPr>
            <a:picLocks noChangeAspect="1"/>
          </p:cNvPicPr>
          <p:nvPr/>
        </p:nvPicPr>
        <p:blipFill>
          <a:blip r:embed="rId3"/>
          <a:stretch>
            <a:fillRect/>
          </a:stretch>
        </p:blipFill>
        <p:spPr>
          <a:xfrm>
            <a:off x="100652" y="1161470"/>
            <a:ext cx="5986280" cy="4535060"/>
          </a:xfrm>
          <a:prstGeom prst="rect">
            <a:avLst/>
          </a:prstGeom>
        </p:spPr>
      </p:pic>
      <p:pic>
        <p:nvPicPr>
          <p:cNvPr id="7" name="图片 6">
            <a:extLst>
              <a:ext uri="{FF2B5EF4-FFF2-40B4-BE49-F238E27FC236}">
                <a16:creationId xmlns:a16="http://schemas.microsoft.com/office/drawing/2014/main" id="{6837D3B0-064A-CDF2-A59D-E8FFC7D64A41}"/>
              </a:ext>
            </a:extLst>
          </p:cNvPr>
          <p:cNvPicPr>
            <a:picLocks noChangeAspect="1"/>
          </p:cNvPicPr>
          <p:nvPr/>
        </p:nvPicPr>
        <p:blipFill>
          <a:blip r:embed="rId4"/>
          <a:stretch>
            <a:fillRect/>
          </a:stretch>
        </p:blipFill>
        <p:spPr>
          <a:xfrm>
            <a:off x="6194749" y="726454"/>
            <a:ext cx="5693242" cy="3084754"/>
          </a:xfrm>
          <a:prstGeom prst="rect">
            <a:avLst/>
          </a:prstGeom>
        </p:spPr>
      </p:pic>
      <p:pic>
        <p:nvPicPr>
          <p:cNvPr id="9" name="图片 8">
            <a:extLst>
              <a:ext uri="{FF2B5EF4-FFF2-40B4-BE49-F238E27FC236}">
                <a16:creationId xmlns:a16="http://schemas.microsoft.com/office/drawing/2014/main" id="{DB21C700-D611-7AD9-6931-52B29CA344BA}"/>
              </a:ext>
            </a:extLst>
          </p:cNvPr>
          <p:cNvPicPr>
            <a:picLocks noChangeAspect="1"/>
          </p:cNvPicPr>
          <p:nvPr/>
        </p:nvPicPr>
        <p:blipFill>
          <a:blip r:embed="rId5"/>
          <a:stretch>
            <a:fillRect/>
          </a:stretch>
        </p:blipFill>
        <p:spPr>
          <a:xfrm>
            <a:off x="6273313" y="3776067"/>
            <a:ext cx="5614677" cy="2675401"/>
          </a:xfrm>
          <a:prstGeom prst="rect">
            <a:avLst/>
          </a:prstGeom>
        </p:spPr>
      </p:pic>
    </p:spTree>
    <p:extLst>
      <p:ext uri="{BB962C8B-B14F-4D97-AF65-F5344CB8AC3E}">
        <p14:creationId xmlns:p14="http://schemas.microsoft.com/office/powerpoint/2010/main" val="83608030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103</a:t>
            </a:fld>
            <a:endParaRPr lang="zh-HK" altLang="en-US" sz="1600" dirty="0">
              <a:solidFill>
                <a:schemeClr val="bg1"/>
              </a:solidFill>
            </a:endParaRPr>
          </a:p>
        </p:txBody>
      </p:sp>
      <p:pic>
        <p:nvPicPr>
          <p:cNvPr id="3" name="图片 2">
            <a:extLst>
              <a:ext uri="{FF2B5EF4-FFF2-40B4-BE49-F238E27FC236}">
                <a16:creationId xmlns:a16="http://schemas.microsoft.com/office/drawing/2014/main" id="{34F6C1C1-9372-C276-15CA-B3BD123F2F87}"/>
              </a:ext>
            </a:extLst>
          </p:cNvPr>
          <p:cNvPicPr>
            <a:picLocks noChangeAspect="1"/>
          </p:cNvPicPr>
          <p:nvPr/>
        </p:nvPicPr>
        <p:blipFill>
          <a:blip r:embed="rId3"/>
          <a:stretch>
            <a:fillRect/>
          </a:stretch>
        </p:blipFill>
        <p:spPr>
          <a:xfrm>
            <a:off x="480000" y="1201252"/>
            <a:ext cx="5194386" cy="4455496"/>
          </a:xfrm>
          <a:prstGeom prst="rect">
            <a:avLst/>
          </a:prstGeom>
        </p:spPr>
      </p:pic>
      <p:pic>
        <p:nvPicPr>
          <p:cNvPr id="6" name="图片 5">
            <a:extLst>
              <a:ext uri="{FF2B5EF4-FFF2-40B4-BE49-F238E27FC236}">
                <a16:creationId xmlns:a16="http://schemas.microsoft.com/office/drawing/2014/main" id="{28A58F77-6A50-BBDB-0919-85B91B522637}"/>
              </a:ext>
            </a:extLst>
          </p:cNvPr>
          <p:cNvPicPr>
            <a:picLocks noChangeAspect="1"/>
          </p:cNvPicPr>
          <p:nvPr/>
        </p:nvPicPr>
        <p:blipFill>
          <a:blip r:embed="rId4"/>
          <a:stretch>
            <a:fillRect/>
          </a:stretch>
        </p:blipFill>
        <p:spPr>
          <a:xfrm>
            <a:off x="6006858" y="2277000"/>
            <a:ext cx="5705142" cy="2304000"/>
          </a:xfrm>
          <a:prstGeom prst="rect">
            <a:avLst/>
          </a:prstGeom>
        </p:spPr>
      </p:pic>
    </p:spTree>
    <p:extLst>
      <p:ext uri="{BB962C8B-B14F-4D97-AF65-F5344CB8AC3E}">
        <p14:creationId xmlns:p14="http://schemas.microsoft.com/office/powerpoint/2010/main" val="3175600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a:extLst>
              <a:ext uri="{FF2B5EF4-FFF2-40B4-BE49-F238E27FC236}">
                <a16:creationId xmlns:a16="http://schemas.microsoft.com/office/drawing/2014/main" id="{2A8257A6-A739-76ED-C758-5BEF1E10141E}"/>
              </a:ext>
            </a:extLst>
          </p:cNvPr>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a:extLst>
              <a:ext uri="{FF2B5EF4-FFF2-40B4-BE49-F238E27FC236}">
                <a16:creationId xmlns:a16="http://schemas.microsoft.com/office/drawing/2014/main" id="{46858055-3297-B43F-0D31-6412C1B83323}"/>
              </a:ext>
            </a:extLst>
          </p:cNvPr>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104</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85332833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BC26763-7912-640A-E646-0023D13E520E}"/>
              </a:ext>
            </a:extLst>
          </p:cNvPr>
          <p:cNvSpPr txBox="1"/>
          <p:nvPr/>
        </p:nvSpPr>
        <p:spPr>
          <a:xfrm>
            <a:off x="264000" y="90900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E26A2754-3B1B-F99D-EB97-1FDC46B638BF}"/>
              </a:ext>
            </a:extLst>
          </p:cNvPr>
          <p:cNvCxnSpPr>
            <a:cxnSpLocks/>
          </p:cNvCxnSpPr>
          <p:nvPr/>
        </p:nvCxnSpPr>
        <p:spPr>
          <a:xfrm>
            <a:off x="264000" y="1269045"/>
            <a:ext cx="432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9" name="图片 8">
            <a:extLst>
              <a:ext uri="{FF2B5EF4-FFF2-40B4-BE49-F238E27FC236}">
                <a16:creationId xmlns:a16="http://schemas.microsoft.com/office/drawing/2014/main" id="{BB3E9DA7-443D-5503-6765-C2DE1AF5E20D}"/>
              </a:ext>
            </a:extLst>
          </p:cNvPr>
          <p:cNvPicPr>
            <a:picLocks noChangeAspect="1"/>
          </p:cNvPicPr>
          <p:nvPr/>
        </p:nvPicPr>
        <p:blipFill>
          <a:blip r:embed="rId5"/>
          <a:stretch>
            <a:fillRect/>
          </a:stretch>
        </p:blipFill>
        <p:spPr>
          <a:xfrm>
            <a:off x="268533" y="1544194"/>
            <a:ext cx="5328002" cy="4476694"/>
          </a:xfrm>
          <a:prstGeom prst="rect">
            <a:avLst/>
          </a:prstGeom>
        </p:spPr>
      </p:pic>
      <p:pic>
        <p:nvPicPr>
          <p:cNvPr id="11" name="图片 10">
            <a:extLst>
              <a:ext uri="{FF2B5EF4-FFF2-40B4-BE49-F238E27FC236}">
                <a16:creationId xmlns:a16="http://schemas.microsoft.com/office/drawing/2014/main" id="{F8EB7345-05DA-6733-EA2D-E7FDD0AB380D}"/>
              </a:ext>
            </a:extLst>
          </p:cNvPr>
          <p:cNvPicPr>
            <a:picLocks noChangeAspect="1"/>
          </p:cNvPicPr>
          <p:nvPr/>
        </p:nvPicPr>
        <p:blipFill>
          <a:blip r:embed="rId6"/>
          <a:stretch>
            <a:fillRect/>
          </a:stretch>
        </p:blipFill>
        <p:spPr>
          <a:xfrm>
            <a:off x="5928654" y="1440975"/>
            <a:ext cx="5926804" cy="4261364"/>
          </a:xfrm>
          <a:prstGeom prst="rect">
            <a:avLst/>
          </a:prstGeom>
        </p:spPr>
      </p:pic>
    </p:spTree>
    <p:extLst>
      <p:ext uri="{BB962C8B-B14F-4D97-AF65-F5344CB8AC3E}">
        <p14:creationId xmlns:p14="http://schemas.microsoft.com/office/powerpoint/2010/main" val="414479999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106</a:t>
            </a:fld>
            <a:endParaRPr lang="zh-HK" altLang="en-US" sz="1600" dirty="0">
              <a:solidFill>
                <a:schemeClr val="bg1"/>
              </a:solidFill>
            </a:endParaRPr>
          </a:p>
        </p:txBody>
      </p:sp>
      <p:pic>
        <p:nvPicPr>
          <p:cNvPr id="5" name="图片 4">
            <a:extLst>
              <a:ext uri="{FF2B5EF4-FFF2-40B4-BE49-F238E27FC236}">
                <a16:creationId xmlns:a16="http://schemas.microsoft.com/office/drawing/2014/main" id="{042AD528-C972-6813-A99A-0A38A348B45A}"/>
              </a:ext>
            </a:extLst>
          </p:cNvPr>
          <p:cNvPicPr>
            <a:picLocks noChangeAspect="1"/>
          </p:cNvPicPr>
          <p:nvPr/>
        </p:nvPicPr>
        <p:blipFill>
          <a:blip r:embed="rId6"/>
          <a:stretch>
            <a:fillRect/>
          </a:stretch>
        </p:blipFill>
        <p:spPr>
          <a:xfrm>
            <a:off x="2952311" y="909000"/>
            <a:ext cx="6287377" cy="4734586"/>
          </a:xfrm>
          <a:prstGeom prst="rect">
            <a:avLst/>
          </a:prstGeom>
        </p:spPr>
      </p:pic>
      <p:sp>
        <p:nvSpPr>
          <p:cNvPr id="6" name="文本框 5">
            <a:extLst>
              <a:ext uri="{FF2B5EF4-FFF2-40B4-BE49-F238E27FC236}">
                <a16:creationId xmlns:a16="http://schemas.microsoft.com/office/drawing/2014/main" id="{EA764970-B9CA-676B-2EBA-589AD614164A}"/>
              </a:ext>
            </a:extLst>
          </p:cNvPr>
          <p:cNvSpPr txBox="1"/>
          <p:nvPr>
            <p:custDataLst>
              <p:tags r:id="rId3"/>
            </p:custDataLst>
          </p:nvPr>
        </p:nvSpPr>
        <p:spPr>
          <a:xfrm>
            <a:off x="748204" y="5859828"/>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4</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Training curve on 10 × 10 instances</a:t>
            </a:r>
          </a:p>
        </p:txBody>
      </p:sp>
    </p:spTree>
    <p:extLst>
      <p:ext uri="{BB962C8B-B14F-4D97-AF65-F5344CB8AC3E}">
        <p14:creationId xmlns:p14="http://schemas.microsoft.com/office/powerpoint/2010/main" val="7990537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107</a:t>
            </a:fld>
            <a:endParaRPr lang="zh-HK" altLang="en-US" sz="1600" dirty="0">
              <a:solidFill>
                <a:schemeClr val="bg1"/>
              </a:solidFill>
            </a:endParaRPr>
          </a:p>
        </p:txBody>
      </p:sp>
      <p:pic>
        <p:nvPicPr>
          <p:cNvPr id="3" name="图片 2">
            <a:extLst>
              <a:ext uri="{FF2B5EF4-FFF2-40B4-BE49-F238E27FC236}">
                <a16:creationId xmlns:a16="http://schemas.microsoft.com/office/drawing/2014/main" id="{A5719B84-4ECE-DB62-726A-A1BCD80BDACE}"/>
              </a:ext>
            </a:extLst>
          </p:cNvPr>
          <p:cNvPicPr>
            <a:picLocks noChangeAspect="1"/>
          </p:cNvPicPr>
          <p:nvPr/>
        </p:nvPicPr>
        <p:blipFill>
          <a:blip r:embed="rId5"/>
          <a:stretch>
            <a:fillRect/>
          </a:stretch>
        </p:blipFill>
        <p:spPr>
          <a:xfrm>
            <a:off x="856519" y="1056944"/>
            <a:ext cx="10478962" cy="4744112"/>
          </a:xfrm>
          <a:prstGeom prst="rect">
            <a:avLst/>
          </a:prstGeom>
        </p:spPr>
      </p:pic>
    </p:spTree>
    <p:extLst>
      <p:ext uri="{BB962C8B-B14F-4D97-AF65-F5344CB8AC3E}">
        <p14:creationId xmlns:p14="http://schemas.microsoft.com/office/powerpoint/2010/main" val="258184489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8112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Public Benchmarks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108</a:t>
            </a:fld>
            <a:endParaRPr lang="zh-HK" altLang="en-US" sz="1600" dirty="0">
              <a:solidFill>
                <a:schemeClr val="bg1"/>
              </a:solidFill>
            </a:endParaRPr>
          </a:p>
        </p:txBody>
      </p:sp>
      <p:pic>
        <p:nvPicPr>
          <p:cNvPr id="4" name="图片 3">
            <a:extLst>
              <a:ext uri="{FF2B5EF4-FFF2-40B4-BE49-F238E27FC236}">
                <a16:creationId xmlns:a16="http://schemas.microsoft.com/office/drawing/2014/main" id="{F9BBFC6E-7A5C-6196-7169-71DED928F368}"/>
              </a:ext>
            </a:extLst>
          </p:cNvPr>
          <p:cNvPicPr>
            <a:picLocks noChangeAspect="1"/>
          </p:cNvPicPr>
          <p:nvPr/>
        </p:nvPicPr>
        <p:blipFill>
          <a:blip r:embed="rId5"/>
          <a:stretch>
            <a:fillRect/>
          </a:stretch>
        </p:blipFill>
        <p:spPr>
          <a:xfrm>
            <a:off x="590188" y="747593"/>
            <a:ext cx="11011624" cy="5708454"/>
          </a:xfrm>
          <a:prstGeom prst="rect">
            <a:avLst/>
          </a:prstGeom>
        </p:spPr>
      </p:pic>
      <p:sp>
        <p:nvSpPr>
          <p:cNvPr id="2" name="矩形 1">
            <a:extLst>
              <a:ext uri="{FF2B5EF4-FFF2-40B4-BE49-F238E27FC236}">
                <a16:creationId xmlns:a16="http://schemas.microsoft.com/office/drawing/2014/main" id="{107B6C5C-C65E-446B-5816-359FD5D4E09A}"/>
              </a:ext>
            </a:extLst>
          </p:cNvPr>
          <p:cNvSpPr/>
          <p:nvPr/>
        </p:nvSpPr>
        <p:spPr>
          <a:xfrm>
            <a:off x="8760000" y="1413000"/>
            <a:ext cx="1008000" cy="48960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380434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109</a:t>
            </a:fld>
            <a:endParaRPr lang="zh-HK" altLang="en-US" sz="1600" dirty="0">
              <a:solidFill>
                <a:schemeClr val="bg1"/>
              </a:solidFill>
            </a:endParaRPr>
          </a:p>
        </p:txBody>
      </p:sp>
      <p:pic>
        <p:nvPicPr>
          <p:cNvPr id="10" name="图片 9">
            <a:extLst>
              <a:ext uri="{FF2B5EF4-FFF2-40B4-BE49-F238E27FC236}">
                <a16:creationId xmlns:a16="http://schemas.microsoft.com/office/drawing/2014/main" id="{F5DEA874-FE56-4AEA-0A53-0C25C8B86038}"/>
              </a:ext>
            </a:extLst>
          </p:cNvPr>
          <p:cNvPicPr>
            <a:picLocks noChangeAspect="1"/>
          </p:cNvPicPr>
          <p:nvPr/>
        </p:nvPicPr>
        <p:blipFill>
          <a:blip r:embed="rId5"/>
          <a:stretch>
            <a:fillRect/>
          </a:stretch>
        </p:blipFill>
        <p:spPr>
          <a:xfrm>
            <a:off x="3000000" y="949528"/>
            <a:ext cx="6048000" cy="5304584"/>
          </a:xfrm>
          <a:prstGeom prst="rect">
            <a:avLst/>
          </a:prstGeom>
        </p:spPr>
      </p:pic>
      <p:sp>
        <p:nvSpPr>
          <p:cNvPr id="11" name="矩形 10">
            <a:extLst>
              <a:ext uri="{FF2B5EF4-FFF2-40B4-BE49-F238E27FC236}">
                <a16:creationId xmlns:a16="http://schemas.microsoft.com/office/drawing/2014/main" id="{8564C8EC-D128-1F04-889B-2534ACEF144F}"/>
              </a:ext>
            </a:extLst>
          </p:cNvPr>
          <p:cNvSpPr/>
          <p:nvPr/>
        </p:nvSpPr>
        <p:spPr>
          <a:xfrm>
            <a:off x="7176000" y="1663653"/>
            <a:ext cx="1008000" cy="435734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A0932EE-A07A-6329-149B-14FBC2512B4E}"/>
              </a:ext>
            </a:extLst>
          </p:cNvPr>
          <p:cNvSpPr txBox="1"/>
          <p:nvPr>
            <p:custDataLst>
              <p:tags r:id="rId2"/>
            </p:custDataLst>
          </p:nvPr>
        </p:nvSpPr>
        <p:spPr>
          <a:xfrm>
            <a:off x="0" y="66874"/>
            <a:ext cx="8112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Public Benchmarks </a:t>
            </a:r>
          </a:p>
        </p:txBody>
      </p:sp>
    </p:spTree>
    <p:extLst>
      <p:ext uri="{BB962C8B-B14F-4D97-AF65-F5344CB8AC3E}">
        <p14:creationId xmlns:p14="http://schemas.microsoft.com/office/powerpoint/2010/main" val="429179311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78051" y="988598"/>
            <a:ext cx="8168005" cy="548882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 name="矩形 3"/>
          <p:cNvSpPr/>
          <p:nvPr/>
        </p:nvSpPr>
        <p:spPr>
          <a:xfrm>
            <a:off x="2264411" y="728883"/>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rgbClr val="0174AB"/>
                </a:solidFill>
                <a:latin typeface="Arial" panose="020B0604020202020204" pitchFamily="34" charset="0"/>
                <a:cs typeface="Arial" panose="020B0604020202020204" pitchFamily="34" charset="0"/>
              </a:rPr>
              <a:t>States</a:t>
            </a:r>
          </a:p>
        </p:txBody>
      </p:sp>
      <p:sp>
        <p:nvSpPr>
          <p:cNvPr id="8" name="文本框 7">
            <a:extLst>
              <a:ext uri="{FF2B5EF4-FFF2-40B4-BE49-F238E27FC236}">
                <a16:creationId xmlns:a16="http://schemas.microsoft.com/office/drawing/2014/main" id="{D809703C-5AC7-59AC-F6A9-3FB2A814E8AD}"/>
              </a:ext>
            </a:extLst>
          </p:cNvPr>
          <p:cNvSpPr txBox="1"/>
          <p:nvPr>
            <p:custDataLst>
              <p:tags r:id="rId1"/>
            </p:custDataLst>
          </p:nvPr>
        </p:nvSpPr>
        <p:spPr>
          <a:xfrm>
            <a:off x="3836352" y="5993773"/>
            <a:ext cx="4851400" cy="33718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3</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Disjunctive graph representation of FJSP.  </a:t>
            </a:r>
          </a:p>
        </p:txBody>
      </p:sp>
      <p:pic>
        <p:nvPicPr>
          <p:cNvPr id="23" name="图片 22">
            <a:extLst>
              <a:ext uri="{FF2B5EF4-FFF2-40B4-BE49-F238E27FC236}">
                <a16:creationId xmlns:a16="http://schemas.microsoft.com/office/drawing/2014/main" id="{0174DAA3-B96E-E255-C341-5F6FCD60FEB4}"/>
              </a:ext>
            </a:extLst>
          </p:cNvPr>
          <p:cNvPicPr>
            <a:picLocks noChangeAspect="1"/>
          </p:cNvPicPr>
          <p:nvPr/>
        </p:nvPicPr>
        <p:blipFill>
          <a:blip r:embed="rId4"/>
          <a:stretch>
            <a:fillRect/>
          </a:stretch>
        </p:blipFill>
        <p:spPr>
          <a:xfrm>
            <a:off x="4008000" y="1154121"/>
            <a:ext cx="4176000" cy="2067394"/>
          </a:xfrm>
          <a:prstGeom prst="rect">
            <a:avLst/>
          </a:prstGeom>
        </p:spPr>
      </p:pic>
      <p:sp>
        <p:nvSpPr>
          <p:cNvPr id="27" name="文本框 26">
            <a:extLst>
              <a:ext uri="{FF2B5EF4-FFF2-40B4-BE49-F238E27FC236}">
                <a16:creationId xmlns:a16="http://schemas.microsoft.com/office/drawing/2014/main" id="{AC4BCC03-6D8B-3275-E099-4B945F0E8C0F}"/>
              </a:ext>
            </a:extLst>
          </p:cNvPr>
          <p:cNvSpPr txBox="1"/>
          <p:nvPr/>
        </p:nvSpPr>
        <p:spPr>
          <a:xfrm>
            <a:off x="4115753" y="3241340"/>
            <a:ext cx="3960495" cy="337185"/>
          </a:xfrm>
          <a:prstGeom prst="rect">
            <a:avLst/>
          </a:prstGeom>
          <a:noFill/>
        </p:spPr>
        <p:txBody>
          <a:bodyPr wrap="square" rtlCol="0" anchor="t">
            <a:spAutoFit/>
          </a:bodyPr>
          <a:lstStyle/>
          <a:p>
            <a:pPr algn="ctr"/>
            <a:r>
              <a:rPr lang="en-US" altLang="zh-CN" sz="1600" dirty="0"/>
              <a:t>(a) Fully directed disjunctive graph</a:t>
            </a:r>
            <a:endParaRPr lang="zh-CN" altLang="en-US" sz="1600" dirty="0"/>
          </a:p>
        </p:txBody>
      </p:sp>
      <p:pic>
        <p:nvPicPr>
          <p:cNvPr id="29" name="图片 28">
            <a:extLst>
              <a:ext uri="{FF2B5EF4-FFF2-40B4-BE49-F238E27FC236}">
                <a16:creationId xmlns:a16="http://schemas.microsoft.com/office/drawing/2014/main" id="{F5B75DD7-EB73-25DC-F72E-EBC24D26AEC2}"/>
              </a:ext>
            </a:extLst>
          </p:cNvPr>
          <p:cNvPicPr>
            <a:picLocks noChangeAspect="1"/>
          </p:cNvPicPr>
          <p:nvPr/>
        </p:nvPicPr>
        <p:blipFill>
          <a:blip r:embed="rId5"/>
          <a:stretch>
            <a:fillRect/>
          </a:stretch>
        </p:blipFill>
        <p:spPr>
          <a:xfrm>
            <a:off x="2339572" y="3655732"/>
            <a:ext cx="7844958" cy="1903822"/>
          </a:xfrm>
          <a:prstGeom prst="rect">
            <a:avLst/>
          </a:prstGeom>
        </p:spPr>
      </p:pic>
      <p:sp>
        <p:nvSpPr>
          <p:cNvPr id="33" name="文本框 32">
            <a:extLst>
              <a:ext uri="{FF2B5EF4-FFF2-40B4-BE49-F238E27FC236}">
                <a16:creationId xmlns:a16="http://schemas.microsoft.com/office/drawing/2014/main" id="{0B4B7094-3ED3-B135-E3ED-3B5E52187999}"/>
              </a:ext>
            </a:extLst>
          </p:cNvPr>
          <p:cNvSpPr txBox="1"/>
          <p:nvPr/>
        </p:nvSpPr>
        <p:spPr>
          <a:xfrm>
            <a:off x="4281805" y="5591599"/>
            <a:ext cx="3960495" cy="337185"/>
          </a:xfrm>
          <a:prstGeom prst="rect">
            <a:avLst/>
          </a:prstGeom>
          <a:noFill/>
        </p:spPr>
        <p:txBody>
          <a:bodyPr wrap="square" rtlCol="0" anchor="t">
            <a:spAutoFit/>
          </a:bodyPr>
          <a:lstStyle/>
          <a:p>
            <a:pPr algn="ctr"/>
            <a:r>
              <a:rPr lang="en-US" altLang="zh-CN" sz="1600" dirty="0"/>
              <a:t>(b) Adding arc scheme for FJSP</a:t>
            </a:r>
            <a:endParaRPr lang="zh-CN" altLang="en-US" sz="1600" dirty="0"/>
          </a:p>
        </p:txBody>
      </p:sp>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Markov decision process</a:t>
            </a:r>
          </a:p>
        </p:txBody>
      </p:sp>
    </p:spTree>
    <p:extLst>
      <p:ext uri="{BB962C8B-B14F-4D97-AF65-F5344CB8AC3E}">
        <p14:creationId xmlns:p14="http://schemas.microsoft.com/office/powerpoint/2010/main" val="3973696178"/>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110</a:t>
            </a:fld>
            <a:endParaRPr lang="zh-HK" altLang="en-US" sz="1600" dirty="0">
              <a:solidFill>
                <a:schemeClr val="bg1"/>
              </a:solidFill>
            </a:endParaRPr>
          </a:p>
        </p:txBody>
      </p:sp>
      <p:sp>
        <p:nvSpPr>
          <p:cNvPr id="12" name="文本框 11">
            <a:extLst>
              <a:ext uri="{FF2B5EF4-FFF2-40B4-BE49-F238E27FC236}">
                <a16:creationId xmlns:a16="http://schemas.microsoft.com/office/drawing/2014/main" id="{0A0932EE-A07A-6329-149B-14FBC2512B4E}"/>
              </a:ext>
            </a:extLst>
          </p:cNvPr>
          <p:cNvSpPr txBox="1"/>
          <p:nvPr>
            <p:custDataLst>
              <p:tags r:id="rId2"/>
            </p:custDataLst>
          </p:nvPr>
        </p:nvSpPr>
        <p:spPr>
          <a:xfrm>
            <a:off x="0" y="66874"/>
            <a:ext cx="9984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Static Simulation Instances</a:t>
            </a:r>
          </a:p>
        </p:txBody>
      </p:sp>
      <p:pic>
        <p:nvPicPr>
          <p:cNvPr id="3" name="图片 2">
            <a:extLst>
              <a:ext uri="{FF2B5EF4-FFF2-40B4-BE49-F238E27FC236}">
                <a16:creationId xmlns:a16="http://schemas.microsoft.com/office/drawing/2014/main" id="{B71A2629-4D25-8D90-B300-F101C29FD67A}"/>
              </a:ext>
            </a:extLst>
          </p:cNvPr>
          <p:cNvPicPr>
            <a:picLocks noChangeAspect="1"/>
          </p:cNvPicPr>
          <p:nvPr/>
        </p:nvPicPr>
        <p:blipFill>
          <a:blip r:embed="rId6"/>
          <a:stretch>
            <a:fillRect/>
          </a:stretch>
        </p:blipFill>
        <p:spPr>
          <a:xfrm>
            <a:off x="1343999" y="1004378"/>
            <a:ext cx="9504002" cy="4849244"/>
          </a:xfrm>
          <a:prstGeom prst="rect">
            <a:avLst/>
          </a:prstGeom>
        </p:spPr>
      </p:pic>
      <p:sp>
        <p:nvSpPr>
          <p:cNvPr id="4" name="文本框 3">
            <a:extLst>
              <a:ext uri="{FF2B5EF4-FFF2-40B4-BE49-F238E27FC236}">
                <a16:creationId xmlns:a16="http://schemas.microsoft.com/office/drawing/2014/main" id="{A8B96981-EB5D-00DA-6DB6-E7E1E622089E}"/>
              </a:ext>
            </a:extLst>
          </p:cNvPr>
          <p:cNvSpPr txBox="1"/>
          <p:nvPr>
            <p:custDataLst>
              <p:tags r:id="rId3"/>
            </p:custDataLst>
          </p:nvPr>
        </p:nvSpPr>
        <p:spPr>
          <a:xfrm>
            <a:off x="748204" y="5859828"/>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5</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Average </a:t>
            </a:r>
            <a:r>
              <a:rPr lang="en-US" sz="1600" dirty="0" err="1">
                <a:latin typeface="Arial" panose="020B0604020202020204" pitchFamily="34" charset="0"/>
                <a:cs typeface="Arial" panose="020B0604020202020204" pitchFamily="34" charset="0"/>
              </a:rPr>
              <a:t>makespan</a:t>
            </a:r>
            <a:r>
              <a:rPr lang="en-US" sz="1600" dirty="0">
                <a:latin typeface="Arial" panose="020B0604020202020204" pitchFamily="34" charset="0"/>
                <a:cs typeface="Arial" panose="020B0604020202020204" pitchFamily="34" charset="0"/>
              </a:rPr>
              <a:t> for simulation instances.</a:t>
            </a:r>
          </a:p>
        </p:txBody>
      </p:sp>
    </p:spTree>
    <p:extLst>
      <p:ext uri="{BB962C8B-B14F-4D97-AF65-F5344CB8AC3E}">
        <p14:creationId xmlns:p14="http://schemas.microsoft.com/office/powerpoint/2010/main" val="242768917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111</a:t>
            </a:fld>
            <a:endParaRPr lang="zh-HK" altLang="en-US" sz="1600" dirty="0">
              <a:solidFill>
                <a:schemeClr val="bg1"/>
              </a:solidFill>
            </a:endParaRPr>
          </a:p>
        </p:txBody>
      </p:sp>
      <p:sp>
        <p:nvSpPr>
          <p:cNvPr id="12" name="文本框 11">
            <a:extLst>
              <a:ext uri="{FF2B5EF4-FFF2-40B4-BE49-F238E27FC236}">
                <a16:creationId xmlns:a16="http://schemas.microsoft.com/office/drawing/2014/main" id="{0A0932EE-A07A-6329-149B-14FBC2512B4E}"/>
              </a:ext>
            </a:extLst>
          </p:cNvPr>
          <p:cNvSpPr txBox="1"/>
          <p:nvPr>
            <p:custDataLst>
              <p:tags r:id="rId2"/>
            </p:custDataLst>
          </p:nvPr>
        </p:nvSpPr>
        <p:spPr>
          <a:xfrm>
            <a:off x="0" y="66874"/>
            <a:ext cx="9984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Static Simulation Instances</a:t>
            </a:r>
          </a:p>
        </p:txBody>
      </p:sp>
      <p:pic>
        <p:nvPicPr>
          <p:cNvPr id="5" name="图片 4">
            <a:extLst>
              <a:ext uri="{FF2B5EF4-FFF2-40B4-BE49-F238E27FC236}">
                <a16:creationId xmlns:a16="http://schemas.microsoft.com/office/drawing/2014/main" id="{F50556B6-1A31-E2EA-20B5-EB48ABD9E037}"/>
              </a:ext>
            </a:extLst>
          </p:cNvPr>
          <p:cNvPicPr>
            <a:picLocks noChangeAspect="1"/>
          </p:cNvPicPr>
          <p:nvPr/>
        </p:nvPicPr>
        <p:blipFill>
          <a:blip r:embed="rId5"/>
          <a:stretch>
            <a:fillRect/>
          </a:stretch>
        </p:blipFill>
        <p:spPr>
          <a:xfrm>
            <a:off x="563453" y="1701000"/>
            <a:ext cx="11065094" cy="3312002"/>
          </a:xfrm>
          <a:prstGeom prst="rect">
            <a:avLst/>
          </a:prstGeom>
        </p:spPr>
      </p:pic>
    </p:spTree>
    <p:extLst>
      <p:ext uri="{BB962C8B-B14F-4D97-AF65-F5344CB8AC3E}">
        <p14:creationId xmlns:p14="http://schemas.microsoft.com/office/powerpoint/2010/main" val="122134966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112</a:t>
            </a:fld>
            <a:endParaRPr lang="zh-HK" altLang="en-US" sz="1600" dirty="0">
              <a:solidFill>
                <a:schemeClr val="bg1"/>
              </a:solidFill>
            </a:endParaRPr>
          </a:p>
        </p:txBody>
      </p:sp>
      <p:sp>
        <p:nvSpPr>
          <p:cNvPr id="12" name="文本框 11">
            <a:extLst>
              <a:ext uri="{FF2B5EF4-FFF2-40B4-BE49-F238E27FC236}">
                <a16:creationId xmlns:a16="http://schemas.microsoft.com/office/drawing/2014/main" id="{0A0932EE-A07A-6329-149B-14FBC2512B4E}"/>
              </a:ext>
            </a:extLst>
          </p:cNvPr>
          <p:cNvSpPr txBox="1"/>
          <p:nvPr>
            <p:custDataLst>
              <p:tags r:id="rId2"/>
            </p:custDataLst>
          </p:nvPr>
        </p:nvSpPr>
        <p:spPr>
          <a:xfrm>
            <a:off x="0" y="66874"/>
            <a:ext cx="9984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Dynamic Environment</a:t>
            </a:r>
          </a:p>
        </p:txBody>
      </p:sp>
      <p:pic>
        <p:nvPicPr>
          <p:cNvPr id="3" name="图片 2">
            <a:extLst>
              <a:ext uri="{FF2B5EF4-FFF2-40B4-BE49-F238E27FC236}">
                <a16:creationId xmlns:a16="http://schemas.microsoft.com/office/drawing/2014/main" id="{BC0A192C-A4DE-85AB-22C2-2DA9723066E6}"/>
              </a:ext>
            </a:extLst>
          </p:cNvPr>
          <p:cNvPicPr>
            <a:picLocks noChangeAspect="1"/>
          </p:cNvPicPr>
          <p:nvPr/>
        </p:nvPicPr>
        <p:blipFill>
          <a:blip r:embed="rId6"/>
          <a:stretch>
            <a:fillRect/>
          </a:stretch>
        </p:blipFill>
        <p:spPr>
          <a:xfrm>
            <a:off x="147592" y="1773000"/>
            <a:ext cx="11896816" cy="2592000"/>
          </a:xfrm>
          <a:prstGeom prst="rect">
            <a:avLst/>
          </a:prstGeom>
        </p:spPr>
      </p:pic>
      <p:sp>
        <p:nvSpPr>
          <p:cNvPr id="4" name="文本框 3">
            <a:extLst>
              <a:ext uri="{FF2B5EF4-FFF2-40B4-BE49-F238E27FC236}">
                <a16:creationId xmlns:a16="http://schemas.microsoft.com/office/drawing/2014/main" id="{C942F2D5-418F-527A-4854-462709410F64}"/>
              </a:ext>
            </a:extLst>
          </p:cNvPr>
          <p:cNvSpPr txBox="1"/>
          <p:nvPr>
            <p:custDataLst>
              <p:tags r:id="rId3"/>
            </p:custDataLst>
          </p:nvPr>
        </p:nvSpPr>
        <p:spPr>
          <a:xfrm>
            <a:off x="748204" y="4581000"/>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Average </a:t>
            </a:r>
            <a:r>
              <a:rPr lang="en-US" sz="1600" dirty="0" err="1">
                <a:latin typeface="Arial" panose="020B0604020202020204" pitchFamily="34" charset="0"/>
                <a:cs typeface="Arial" panose="020B0604020202020204" pitchFamily="34" charset="0"/>
              </a:rPr>
              <a:t>makespan</a:t>
            </a:r>
            <a:r>
              <a:rPr lang="en-US" sz="1600" dirty="0">
                <a:latin typeface="Arial" panose="020B0604020202020204" pitchFamily="34" charset="0"/>
                <a:cs typeface="Arial" panose="020B0604020202020204" pitchFamily="34" charset="0"/>
              </a:rPr>
              <a:t> for simulation instances.</a:t>
            </a:r>
          </a:p>
        </p:txBody>
      </p:sp>
    </p:spTree>
    <p:extLst>
      <p:ext uri="{BB962C8B-B14F-4D97-AF65-F5344CB8AC3E}">
        <p14:creationId xmlns:p14="http://schemas.microsoft.com/office/powerpoint/2010/main" val="378296121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113</a:t>
            </a:fld>
            <a:endParaRPr lang="zh-HK" altLang="en-US" sz="1600" dirty="0">
              <a:solidFill>
                <a:schemeClr val="bg1"/>
              </a:solidFill>
            </a:endParaRPr>
          </a:p>
        </p:txBody>
      </p:sp>
      <p:sp>
        <p:nvSpPr>
          <p:cNvPr id="12" name="文本框 11">
            <a:extLst>
              <a:ext uri="{FF2B5EF4-FFF2-40B4-BE49-F238E27FC236}">
                <a16:creationId xmlns:a16="http://schemas.microsoft.com/office/drawing/2014/main" id="{0A0932EE-A07A-6329-149B-14FBC2512B4E}"/>
              </a:ext>
            </a:extLst>
          </p:cNvPr>
          <p:cNvSpPr txBox="1"/>
          <p:nvPr>
            <p:custDataLst>
              <p:tags r:id="rId2"/>
            </p:custDataLst>
          </p:nvPr>
        </p:nvSpPr>
        <p:spPr>
          <a:xfrm>
            <a:off x="0" y="66874"/>
            <a:ext cx="9984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Ablation Study</a:t>
            </a:r>
          </a:p>
        </p:txBody>
      </p:sp>
      <p:pic>
        <p:nvPicPr>
          <p:cNvPr id="3" name="图片 2">
            <a:extLst>
              <a:ext uri="{FF2B5EF4-FFF2-40B4-BE49-F238E27FC236}">
                <a16:creationId xmlns:a16="http://schemas.microsoft.com/office/drawing/2014/main" id="{AB58C2C8-02AD-E122-BEFE-AED5E7B4B2CD}"/>
              </a:ext>
            </a:extLst>
          </p:cNvPr>
          <p:cNvPicPr>
            <a:picLocks noChangeAspect="1"/>
          </p:cNvPicPr>
          <p:nvPr/>
        </p:nvPicPr>
        <p:blipFill>
          <a:blip r:embed="rId5"/>
          <a:stretch>
            <a:fillRect/>
          </a:stretch>
        </p:blipFill>
        <p:spPr>
          <a:xfrm>
            <a:off x="732676" y="1671392"/>
            <a:ext cx="10726647" cy="3515216"/>
          </a:xfrm>
          <a:prstGeom prst="rect">
            <a:avLst/>
          </a:prstGeom>
        </p:spPr>
      </p:pic>
    </p:spTree>
    <p:extLst>
      <p:ext uri="{BB962C8B-B14F-4D97-AF65-F5344CB8AC3E}">
        <p14:creationId xmlns:p14="http://schemas.microsoft.com/office/powerpoint/2010/main" val="253576614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114</a:t>
            </a:fld>
            <a:endParaRPr lang="zh-HK" altLang="en-US" sz="1600" dirty="0">
              <a:solidFill>
                <a:schemeClr val="bg1"/>
              </a:solidFill>
            </a:endParaRPr>
          </a:p>
        </p:txBody>
      </p:sp>
      <p:sp>
        <p:nvSpPr>
          <p:cNvPr id="12" name="文本框 11">
            <a:extLst>
              <a:ext uri="{FF2B5EF4-FFF2-40B4-BE49-F238E27FC236}">
                <a16:creationId xmlns:a16="http://schemas.microsoft.com/office/drawing/2014/main" id="{0A0932EE-A07A-6329-149B-14FBC2512B4E}"/>
              </a:ext>
            </a:extLst>
          </p:cNvPr>
          <p:cNvSpPr txBox="1"/>
          <p:nvPr>
            <p:custDataLst>
              <p:tags r:id="rId2"/>
            </p:custDataLst>
          </p:nvPr>
        </p:nvSpPr>
        <p:spPr>
          <a:xfrm>
            <a:off x="0" y="66874"/>
            <a:ext cx="9984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Ablation Study</a:t>
            </a:r>
          </a:p>
        </p:txBody>
      </p:sp>
      <p:sp>
        <p:nvSpPr>
          <p:cNvPr id="4" name="文本框 3">
            <a:extLst>
              <a:ext uri="{FF2B5EF4-FFF2-40B4-BE49-F238E27FC236}">
                <a16:creationId xmlns:a16="http://schemas.microsoft.com/office/drawing/2014/main" id="{C942F2D5-418F-527A-4854-462709410F64}"/>
              </a:ext>
            </a:extLst>
          </p:cNvPr>
          <p:cNvSpPr txBox="1"/>
          <p:nvPr>
            <p:custDataLst>
              <p:tags r:id="rId3"/>
            </p:custDataLst>
          </p:nvPr>
        </p:nvSpPr>
        <p:spPr>
          <a:xfrm>
            <a:off x="748204" y="6118283"/>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7</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Ablation study.</a:t>
            </a:r>
          </a:p>
        </p:txBody>
      </p:sp>
      <p:pic>
        <p:nvPicPr>
          <p:cNvPr id="5" name="图片 4">
            <a:extLst>
              <a:ext uri="{FF2B5EF4-FFF2-40B4-BE49-F238E27FC236}">
                <a16:creationId xmlns:a16="http://schemas.microsoft.com/office/drawing/2014/main" id="{96EFF0E4-E63E-A9BD-E681-BA5EDCEDF158}"/>
              </a:ext>
            </a:extLst>
          </p:cNvPr>
          <p:cNvPicPr>
            <a:picLocks noChangeAspect="1"/>
          </p:cNvPicPr>
          <p:nvPr/>
        </p:nvPicPr>
        <p:blipFill>
          <a:blip r:embed="rId6"/>
          <a:stretch>
            <a:fillRect/>
          </a:stretch>
        </p:blipFill>
        <p:spPr>
          <a:xfrm>
            <a:off x="2397724" y="792736"/>
            <a:ext cx="7010276" cy="5229184"/>
          </a:xfrm>
          <a:prstGeom prst="rect">
            <a:avLst/>
          </a:prstGeom>
        </p:spPr>
      </p:pic>
    </p:spTree>
    <p:extLst>
      <p:ext uri="{BB962C8B-B14F-4D97-AF65-F5344CB8AC3E}">
        <p14:creationId xmlns:p14="http://schemas.microsoft.com/office/powerpoint/2010/main" val="161262223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a:extLst>
              <a:ext uri="{FF2B5EF4-FFF2-40B4-BE49-F238E27FC236}">
                <a16:creationId xmlns:a16="http://schemas.microsoft.com/office/drawing/2014/main" id="{C09B96C2-B8C6-C9F5-6F4F-7EBAC39728AC}"/>
              </a:ext>
            </a:extLst>
          </p:cNvPr>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a:extLst>
              <a:ext uri="{FF2B5EF4-FFF2-40B4-BE49-F238E27FC236}">
                <a16:creationId xmlns:a16="http://schemas.microsoft.com/office/drawing/2014/main" id="{AD449CD4-3FE2-8CE1-E162-56268935A5E5}"/>
              </a:ext>
            </a:extLst>
          </p:cNvPr>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115</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115</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57028613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64670B50-70D0-FECA-6A8C-C0293B2D4D92}"/>
              </a:ext>
            </a:extLst>
          </p:cNvPr>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93A9BA7-91BA-A7DD-4FD2-699A6DAE7C0C}"/>
              </a:ext>
            </a:extLst>
          </p:cNvPr>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6AAB354-7BE2-97CC-5061-BEF39A1E8057}"/>
              </a:ext>
            </a:extLst>
          </p:cNvPr>
          <p:cNvSpPr txBox="1"/>
          <p:nvPr/>
        </p:nvSpPr>
        <p:spPr>
          <a:xfrm>
            <a:off x="2121458" y="4248637"/>
            <a:ext cx="794908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   Use examples of different problem sizes to train the model. This method aims to enhance the generalization ability of the model and improve the adaptability of the model to various problems.</a:t>
            </a:r>
            <a:endParaRPr lang="zh-CN" altLang="en-US" dirty="0"/>
          </a:p>
        </p:txBody>
      </p:sp>
      <p:sp>
        <p:nvSpPr>
          <p:cNvPr id="14" name="文本框 13">
            <a:extLst>
              <a:ext uri="{FF2B5EF4-FFF2-40B4-BE49-F238E27FC236}">
                <a16:creationId xmlns:a16="http://schemas.microsoft.com/office/drawing/2014/main" id="{2DB8B6C8-30C2-5C92-FEC7-B03CAA2CB12B}"/>
              </a:ext>
            </a:extLst>
          </p:cNvPr>
          <p:cNvSpPr txBox="1"/>
          <p:nvPr/>
        </p:nvSpPr>
        <p:spPr>
          <a:xfrm>
            <a:off x="2121457" y="1977454"/>
            <a:ext cx="7949082" cy="87203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zh-CN" altLang="en-US" dirty="0"/>
              <a:t>     </a:t>
            </a:r>
            <a:r>
              <a:rPr lang="en-US" altLang="zh-CN" dirty="0"/>
              <a:t>Explore alternative deep neural network architectures and improve graph attention models to further improve model performance.</a:t>
            </a:r>
            <a:endParaRPr lang="zh-CN" altLang="en-US" dirty="0"/>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116</a:t>
            </a:fld>
            <a:endParaRPr lang="zh-HK" altLang="en-US" sz="1600" dirty="0">
              <a:solidFill>
                <a:schemeClr val="bg1"/>
              </a:solidFill>
            </a:endParaRPr>
          </a:p>
        </p:txBody>
      </p:sp>
    </p:spTree>
    <p:extLst>
      <p:ext uri="{BB962C8B-B14F-4D97-AF65-F5344CB8AC3E}">
        <p14:creationId xmlns:p14="http://schemas.microsoft.com/office/powerpoint/2010/main" val="233749917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rPr>
              <a:t>Basic application of multi-action deep reinforcement learning</a:t>
            </a:r>
          </a:p>
        </p:txBody>
      </p:sp>
      <p:sp>
        <p:nvSpPr>
          <p:cNvPr id="5" name="圆角矩形 4"/>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The combination of </a:t>
            </a:r>
            <a:r>
              <a:rPr lang="en-US" altLang="zh-CN" sz="1600" b="1" dirty="0">
                <a:latin typeface="Arial" panose="020B0604020202020204" pitchFamily="34" charset="0"/>
                <a:cs typeface="Arial" panose="020B0604020202020204" pitchFamily="34" charset="0"/>
                <a:sym typeface="+mn-ea"/>
              </a:rPr>
              <a:t>graph </a:t>
            </a:r>
            <a:r>
              <a:rPr lang="zh-CN" altLang="en-US" sz="1600" b="1" dirty="0">
                <a:latin typeface="Arial" panose="020B0604020202020204" pitchFamily="34" charset="0"/>
                <a:cs typeface="Arial" panose="020B0604020202020204" pitchFamily="34" charset="0"/>
                <a:sym typeface="+mn-ea"/>
              </a:rPr>
              <a:t>neural network and attention mechanism</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Decision optimization in dynamic environment</a:t>
            </a:r>
          </a:p>
        </p:txBody>
      </p:sp>
      <p:sp>
        <p:nvSpPr>
          <p:cNvPr id="7" name="圆角矩形 6"/>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Further optimization of graph attention network mechanism</a:t>
            </a:r>
          </a:p>
        </p:txBody>
      </p:sp>
      <p:sp>
        <p:nvSpPr>
          <p:cNvPr id="8" name="圆角矩形 7"/>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Hierarchical learning for large-scale dynamic scheduling</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pplication of </a:t>
            </a:r>
          </a:p>
          <a:p>
            <a:pPr algn="ctr"/>
            <a:r>
              <a:rPr lang="zh-CN" altLang="en-US" sz="1200" dirty="0">
                <a:latin typeface="Arial" panose="020B0604020202020204" pitchFamily="34" charset="0"/>
                <a:cs typeface="Arial" panose="020B0604020202020204" pitchFamily="34" charset="0"/>
              </a:rPr>
              <a:t>graph attention</a:t>
            </a:r>
          </a:p>
        </p:txBody>
      </p:sp>
      <p:sp>
        <p:nvSpPr>
          <p:cNvPr id="11" name="文本框 10"/>
          <p:cNvSpPr txBox="1"/>
          <p:nvPr/>
        </p:nvSpPr>
        <p:spPr>
          <a:xfrm>
            <a:off x="7486274" y="3087321"/>
            <a:ext cx="2104376"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Decision optimization in dynamic environment</a:t>
            </a: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urther optimization of </a:t>
            </a:r>
          </a:p>
          <a:p>
            <a:pPr algn="ctr"/>
            <a:r>
              <a:rPr lang="zh-CN" altLang="en-US" sz="1200" dirty="0">
                <a:latin typeface="Arial" panose="020B0604020202020204" pitchFamily="34" charset="0"/>
                <a:cs typeface="Arial" panose="020B0604020202020204" pitchFamily="34" charset="0"/>
                <a:sym typeface="+mn-ea"/>
              </a:rPr>
              <a:t>Graph </a:t>
            </a:r>
            <a:r>
              <a:rPr lang="zh-CN" altLang="en-US" sz="1200" dirty="0">
                <a:latin typeface="Arial" panose="020B0604020202020204" pitchFamily="34" charset="0"/>
                <a:cs typeface="Arial" panose="020B0604020202020204" pitchFamily="34" charset="0"/>
              </a:rPr>
              <a:t>attention network</a:t>
            </a:r>
          </a:p>
        </p:txBody>
      </p:sp>
      <p:sp>
        <p:nvSpPr>
          <p:cNvPr id="14" name="文本框 13"/>
          <p:cNvSpPr txBox="1"/>
          <p:nvPr/>
        </p:nvSpPr>
        <p:spPr>
          <a:xfrm>
            <a:off x="4737182" y="4877237"/>
            <a:ext cx="1853968"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Large-scale FJSP dynamic scheduling</a:t>
            </a: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zh-CN" altLang="en-US" sz="3200" dirty="0">
                <a:solidFill>
                  <a:schemeClr val="bg1"/>
                </a:solidFill>
              </a:rPr>
              <a:t>Solving Flexible Job-Shop Scheduling Problem</a:t>
            </a:r>
            <a:r>
              <a:rPr lang="en-US" altLang="zh-CN" sz="3200" dirty="0">
                <a:solidFill>
                  <a:schemeClr val="bg1"/>
                </a:solidFill>
              </a:rPr>
              <a:t> (</a:t>
            </a:r>
            <a:r>
              <a:rPr lang="zh-CN" altLang="en-US" sz="3200" dirty="0">
                <a:solidFill>
                  <a:schemeClr val="bg1"/>
                </a:solidFill>
              </a:rPr>
              <a:t>FJSP </a:t>
            </a:r>
            <a:r>
              <a:rPr lang="en-US" altLang="zh-CN" sz="3200" dirty="0">
                <a:solidFill>
                  <a:schemeClr val="bg1"/>
                </a:solidFill>
              </a:rPr>
              <a:t>) </a:t>
            </a:r>
          </a:p>
          <a:p>
            <a:pPr algn="ctr">
              <a:lnSpc>
                <a:spcPct val="150000"/>
              </a:lnSpc>
            </a:pPr>
            <a:r>
              <a:rPr lang="zh-CN" altLang="en-US" sz="3200" dirty="0">
                <a:solidFill>
                  <a:schemeClr val="bg1"/>
                </a:solidFill>
              </a:rPr>
              <a:t>based on graph neural network and deep reinforcement learning</a:t>
            </a: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117</a:t>
            </a:fld>
            <a:endParaRPr lang="zh-HK" altLang="en-US" sz="1600" dirty="0">
              <a:solidFill>
                <a:schemeClr val="bg1"/>
              </a:solidFill>
            </a:endParaRPr>
          </a:p>
        </p:txBody>
      </p:sp>
      <p:sp>
        <p:nvSpPr>
          <p:cNvPr id="21" name="矩形 20">
            <a:extLst>
              <a:ext uri="{FF2B5EF4-FFF2-40B4-BE49-F238E27FC236}">
                <a16:creationId xmlns:a16="http://schemas.microsoft.com/office/drawing/2014/main" id="{3105BDB6-CA9F-F216-6F9F-2CC4793C8C0E}"/>
              </a:ext>
            </a:extLst>
          </p:cNvPr>
          <p:cNvSpPr/>
          <p:nvPr/>
        </p:nvSpPr>
        <p:spPr>
          <a:xfrm>
            <a:off x="1512970" y="4406307"/>
            <a:ext cx="3481659"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276957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600000" y="1780675"/>
            <a:ext cx="13392000" cy="2224589"/>
            <a:chOff x="1127760" y="1780675"/>
            <a:chExt cx="10008870" cy="222458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1780675"/>
              <a:ext cx="10008870" cy="1951496"/>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Large-Scale Dynamic Scheduling for Flexible Job-Shop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With Random Arrivals of New Jobs</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by Hierarchical Reinforcement Learning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Kun Lei , Peng Guo , Yi Wang , Jian Zhang , </a:t>
              </a:r>
              <a:r>
                <a:rPr lang="en-US" altLang="zh-CN" sz="1600" dirty="0" err="1">
                  <a:solidFill>
                    <a:schemeClr val="bg1"/>
                  </a:solidFill>
                  <a:latin typeface="Arial" panose="020B0604020202020204" pitchFamily="34" charset="0"/>
                  <a:cs typeface="Arial" panose="020B0604020202020204" pitchFamily="34" charset="0"/>
                </a:rPr>
                <a:t>Xiangyin</a:t>
              </a:r>
              <a:r>
                <a:rPr lang="en-US" altLang="zh-CN" sz="1600" dirty="0">
                  <a:solidFill>
                    <a:schemeClr val="bg1"/>
                  </a:solidFill>
                  <a:latin typeface="Arial" panose="020B0604020202020204" pitchFamily="34" charset="0"/>
                  <a:cs typeface="Arial" panose="020B0604020202020204" pitchFamily="34" charset="0"/>
                </a:rPr>
                <a:t> Meng, and </a:t>
              </a:r>
              <a:r>
                <a:rPr lang="en-US" altLang="zh-CN" sz="1600" dirty="0" err="1">
                  <a:solidFill>
                    <a:schemeClr val="bg1"/>
                  </a:solidFill>
                  <a:latin typeface="Arial" panose="020B0604020202020204" pitchFamily="34" charset="0"/>
                  <a:cs typeface="Arial" panose="020B0604020202020204" pitchFamily="34" charset="0"/>
                </a:rPr>
                <a:t>Linmao</a:t>
              </a:r>
              <a:r>
                <a:rPr lang="en-US" altLang="zh-CN" sz="1600" dirty="0">
                  <a:solidFill>
                    <a:schemeClr val="bg1"/>
                  </a:solidFill>
                  <a:latin typeface="Arial" panose="020B0604020202020204" pitchFamily="34" charset="0"/>
                  <a:cs typeface="Arial" panose="020B0604020202020204" pitchFamily="34" charset="0"/>
                </a:rPr>
                <a:t> Qian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118</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1376045"/>
            <a:chOff x="623" y="7327"/>
            <a:chExt cx="14375"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IEEE TRANSACTIONS ON INDUSTRIAL INFORMATICS</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11.7</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May 3, 2023</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7626594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119</a:t>
            </a:fld>
            <a:endParaRPr lang="zh-HK" altLang="en-US" sz="1600" dirty="0">
              <a:solidFill>
                <a:schemeClr val="bg1"/>
              </a:solidFill>
            </a:endParaRPr>
          </a:p>
        </p:txBody>
      </p:sp>
      <p:pic>
        <p:nvPicPr>
          <p:cNvPr id="2" name="图片 1">
            <a:extLst>
              <a:ext uri="{FF2B5EF4-FFF2-40B4-BE49-F238E27FC236}">
                <a16:creationId xmlns:a16="http://schemas.microsoft.com/office/drawing/2014/main" id="{39057DC2-FC70-4F2D-8B86-A03205713D3F}"/>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5245646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49844" y="67613"/>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pic>
        <p:nvPicPr>
          <p:cNvPr id="5" name="图片 4">
            <a:extLst>
              <a:ext uri="{FF2B5EF4-FFF2-40B4-BE49-F238E27FC236}">
                <a16:creationId xmlns:a16="http://schemas.microsoft.com/office/drawing/2014/main" id="{A1E7E804-788D-6E00-999E-E348096B9C2E}"/>
              </a:ext>
            </a:extLst>
          </p:cNvPr>
          <p:cNvPicPr>
            <a:picLocks noChangeAspect="1"/>
          </p:cNvPicPr>
          <p:nvPr/>
        </p:nvPicPr>
        <p:blipFill>
          <a:blip r:embed="rId4"/>
          <a:stretch>
            <a:fillRect/>
          </a:stretch>
        </p:blipFill>
        <p:spPr>
          <a:xfrm>
            <a:off x="750466" y="887751"/>
            <a:ext cx="10851346" cy="5248137"/>
          </a:xfrm>
          <a:prstGeom prst="rect">
            <a:avLst/>
          </a:prstGeom>
        </p:spPr>
      </p:pic>
      <p:sp>
        <p:nvSpPr>
          <p:cNvPr id="6" name="文本框 5">
            <a:extLst>
              <a:ext uri="{FF2B5EF4-FFF2-40B4-BE49-F238E27FC236}">
                <a16:creationId xmlns:a16="http://schemas.microsoft.com/office/drawing/2014/main" id="{91CC1D5A-9704-28B8-BA26-5DF83DA9FF47}"/>
              </a:ext>
            </a:extLst>
          </p:cNvPr>
          <p:cNvSpPr txBox="1"/>
          <p:nvPr>
            <p:custDataLst>
              <p:tags r:id="rId1"/>
            </p:custDataLst>
          </p:nvPr>
        </p:nvSpPr>
        <p:spPr>
          <a:xfrm>
            <a:off x="3750439" y="6135045"/>
            <a:ext cx="4851400" cy="33718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4</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 MPGN architecture for the FJSP.  </a:t>
            </a:r>
          </a:p>
        </p:txBody>
      </p:sp>
      <p:grpSp>
        <p:nvGrpSpPr>
          <p:cNvPr id="9" name="组合 8">
            <a:extLst>
              <a:ext uri="{FF2B5EF4-FFF2-40B4-BE49-F238E27FC236}">
                <a16:creationId xmlns:a16="http://schemas.microsoft.com/office/drawing/2014/main" id="{6F083785-AF22-E9E9-ED0C-D1CF9581EFE4}"/>
              </a:ext>
            </a:extLst>
          </p:cNvPr>
          <p:cNvGrpSpPr/>
          <p:nvPr/>
        </p:nvGrpSpPr>
        <p:grpSpPr>
          <a:xfrm>
            <a:off x="-1" y="6553200"/>
            <a:ext cx="12192001" cy="304800"/>
            <a:chOff x="0" y="6569404"/>
            <a:chExt cx="9144000" cy="288000"/>
          </a:xfrm>
        </p:grpSpPr>
        <p:sp>
          <p:nvSpPr>
            <p:cNvPr id="10" name="矩形 9">
              <a:extLst>
                <a:ext uri="{FF2B5EF4-FFF2-40B4-BE49-F238E27FC236}">
                  <a16:creationId xmlns:a16="http://schemas.microsoft.com/office/drawing/2014/main" id="{9A3C9A45-47E7-0307-355B-3C0D454C3FC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1C4DB736-B4F7-6C30-2F13-42DD71270D6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57A344D1-5FC6-0299-8477-ADB25803439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a:t>
            </a:fld>
            <a:endParaRPr lang="zh-HK" altLang="en-US" sz="1600" dirty="0">
              <a:solidFill>
                <a:schemeClr val="bg1"/>
              </a:solidFill>
            </a:endParaRPr>
          </a:p>
        </p:txBody>
      </p:sp>
    </p:spTree>
    <p:extLst>
      <p:ext uri="{BB962C8B-B14F-4D97-AF65-F5344CB8AC3E}">
        <p14:creationId xmlns:p14="http://schemas.microsoft.com/office/powerpoint/2010/main" val="339483082"/>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120</a:t>
            </a:fld>
            <a:endParaRPr lang="zh-HK" altLang="en-US" sz="1600" dirty="0">
              <a:solidFill>
                <a:schemeClr val="bg1"/>
              </a:solidFill>
            </a:endParaRPr>
          </a:p>
        </p:txBody>
      </p:sp>
      <p:pic>
        <p:nvPicPr>
          <p:cNvPr id="2" name="图片 1">
            <a:extLst>
              <a:ext uri="{FF2B5EF4-FFF2-40B4-BE49-F238E27FC236}">
                <a16:creationId xmlns:a16="http://schemas.microsoft.com/office/drawing/2014/main" id="{1F4C2589-50B2-C2A5-174F-EC754DF4D4E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5617391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963443" y="2572444"/>
            <a:ext cx="10224000" cy="923330"/>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In the DFJSP, the processing information of newly arrived jobs is unknown in advance. Besides, two optimization tasks, including job operation selection and job-to-machine assignment, have to be handled, which means multiple actions must be controlled simultaneously</a:t>
            </a:r>
            <a:endParaRPr 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984000" y="3933000"/>
            <a:ext cx="10224000" cy="1532787"/>
          </a:xfrm>
          <a:prstGeom prst="rect">
            <a:avLst/>
          </a:prstGeom>
          <a:noFill/>
          <a:ln>
            <a:solidFill>
              <a:srgbClr val="0174AB"/>
            </a:solidFill>
          </a:ln>
        </p:spPr>
        <p:txBody>
          <a:bodyPr wrap="square" rtlCol="0">
            <a:noAutofit/>
          </a:bodyPr>
          <a:lstStyle/>
          <a:p>
            <a:pPr algn="just"/>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 higher-level layer is designed to automatically divide the DFJSP into subproblems, i.e., static FJSPs with different scales. And two lower-level layers are constructed to solve the subproblems. In particular, one layer based on a graph neural network is in charge of sequencing job operations, and another layer based on a multilayer perceptron is used to assign a machine to process the job operations.</a:t>
            </a:r>
            <a:endParaRPr lang="zh-CN" altLang="en-US" b="1"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121</a:t>
            </a:fld>
            <a:endParaRPr lang="zh-HK" altLang="en-US" sz="1600" dirty="0">
              <a:solidFill>
                <a:schemeClr val="bg1"/>
              </a:solidFill>
            </a:endParaRPr>
          </a:p>
        </p:txBody>
      </p:sp>
      <p:sp>
        <p:nvSpPr>
          <p:cNvPr id="4" name="文本框 3">
            <a:extLst>
              <a:ext uri="{FF2B5EF4-FFF2-40B4-BE49-F238E27FC236}">
                <a16:creationId xmlns:a16="http://schemas.microsoft.com/office/drawing/2014/main" id="{17687653-3C82-334D-176F-44BB5EE78BA3}"/>
              </a:ext>
            </a:extLst>
          </p:cNvPr>
          <p:cNvSpPr txBox="1"/>
          <p:nvPr/>
        </p:nvSpPr>
        <p:spPr>
          <a:xfrm>
            <a:off x="963443" y="1476240"/>
            <a:ext cx="10224000" cy="646331"/>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Propose a novel end-to-end hierarchical reinforcement learning framework for solving the large-scale DFJSP in near real-time.</a:t>
            </a:r>
            <a:endParaRPr 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extLst>
      <p:ext uri="{BB962C8B-B14F-4D97-AF65-F5344CB8AC3E}">
        <p14:creationId xmlns:p14="http://schemas.microsoft.com/office/powerpoint/2010/main" val="1517411893"/>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122</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70534388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123</a:t>
            </a:fld>
            <a:endParaRPr lang="zh-HK" altLang="en-US" sz="1600" dirty="0">
              <a:solidFill>
                <a:schemeClr val="bg1"/>
              </a:solidFill>
            </a:endParaRPr>
          </a:p>
        </p:txBody>
      </p:sp>
      <p:pic>
        <p:nvPicPr>
          <p:cNvPr id="3" name="图片 2">
            <a:extLst>
              <a:ext uri="{FF2B5EF4-FFF2-40B4-BE49-F238E27FC236}">
                <a16:creationId xmlns:a16="http://schemas.microsoft.com/office/drawing/2014/main" id="{FE97FCC0-7C9A-D530-A748-0789184EB075}"/>
              </a:ext>
            </a:extLst>
          </p:cNvPr>
          <p:cNvPicPr>
            <a:picLocks noChangeAspect="1"/>
          </p:cNvPicPr>
          <p:nvPr/>
        </p:nvPicPr>
        <p:blipFill>
          <a:blip r:embed="rId3"/>
          <a:stretch>
            <a:fillRect/>
          </a:stretch>
        </p:blipFill>
        <p:spPr>
          <a:xfrm>
            <a:off x="570729" y="2028629"/>
            <a:ext cx="11050542" cy="2800742"/>
          </a:xfrm>
          <a:prstGeom prst="rect">
            <a:avLst/>
          </a:prstGeom>
        </p:spPr>
      </p:pic>
    </p:spTree>
    <p:extLst>
      <p:ext uri="{BB962C8B-B14F-4D97-AF65-F5344CB8AC3E}">
        <p14:creationId xmlns:p14="http://schemas.microsoft.com/office/powerpoint/2010/main" val="27335823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124</a:t>
            </a:fld>
            <a:endParaRPr lang="zh-HK" altLang="en-US" sz="1600" dirty="0">
              <a:solidFill>
                <a:schemeClr val="bg1"/>
              </a:solidFill>
            </a:endParaRPr>
          </a:p>
        </p:txBody>
      </p:sp>
      <p:pic>
        <p:nvPicPr>
          <p:cNvPr id="4" name="图片 3">
            <a:extLst>
              <a:ext uri="{FF2B5EF4-FFF2-40B4-BE49-F238E27FC236}">
                <a16:creationId xmlns:a16="http://schemas.microsoft.com/office/drawing/2014/main" id="{AC01121D-DF75-909B-0E20-2E4B065DC9CB}"/>
              </a:ext>
            </a:extLst>
          </p:cNvPr>
          <p:cNvPicPr>
            <a:picLocks noChangeAspect="1"/>
          </p:cNvPicPr>
          <p:nvPr/>
        </p:nvPicPr>
        <p:blipFill>
          <a:blip r:embed="rId3"/>
          <a:stretch>
            <a:fillRect/>
          </a:stretch>
        </p:blipFill>
        <p:spPr>
          <a:xfrm>
            <a:off x="1703998" y="1051744"/>
            <a:ext cx="8784002" cy="5169712"/>
          </a:xfrm>
          <a:prstGeom prst="rect">
            <a:avLst/>
          </a:prstGeom>
        </p:spPr>
      </p:pic>
    </p:spTree>
    <p:extLst>
      <p:ext uri="{BB962C8B-B14F-4D97-AF65-F5344CB8AC3E}">
        <p14:creationId xmlns:p14="http://schemas.microsoft.com/office/powerpoint/2010/main" val="39088777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125</a:t>
            </a:fld>
            <a:endParaRPr lang="zh-HK" altLang="en-US" sz="1600" dirty="0">
              <a:solidFill>
                <a:schemeClr val="bg1"/>
              </a:solidFill>
            </a:endParaRPr>
          </a:p>
        </p:txBody>
      </p:sp>
      <p:pic>
        <p:nvPicPr>
          <p:cNvPr id="3" name="图片 2">
            <a:extLst>
              <a:ext uri="{FF2B5EF4-FFF2-40B4-BE49-F238E27FC236}">
                <a16:creationId xmlns:a16="http://schemas.microsoft.com/office/drawing/2014/main" id="{C8F54AEB-B10F-597B-D2C2-F4367957FFE1}"/>
              </a:ext>
            </a:extLst>
          </p:cNvPr>
          <p:cNvPicPr>
            <a:picLocks noChangeAspect="1"/>
          </p:cNvPicPr>
          <p:nvPr/>
        </p:nvPicPr>
        <p:blipFill>
          <a:blip r:embed="rId4"/>
          <a:stretch>
            <a:fillRect/>
          </a:stretch>
        </p:blipFill>
        <p:spPr>
          <a:xfrm>
            <a:off x="590188" y="1557000"/>
            <a:ext cx="11011624" cy="3484594"/>
          </a:xfrm>
          <a:prstGeom prst="rect">
            <a:avLst/>
          </a:prstGeom>
        </p:spPr>
      </p:pic>
      <p:sp>
        <p:nvSpPr>
          <p:cNvPr id="5" name="文本框 4">
            <a:extLst>
              <a:ext uri="{FF2B5EF4-FFF2-40B4-BE49-F238E27FC236}">
                <a16:creationId xmlns:a16="http://schemas.microsoft.com/office/drawing/2014/main" id="{A73CC010-70DE-A605-3D9A-8CCDE207BCC1}"/>
              </a:ext>
            </a:extLst>
          </p:cNvPr>
          <p:cNvSpPr txBox="1"/>
          <p:nvPr>
            <p:custDataLst>
              <p:tags r:id="rId1"/>
            </p:custDataLst>
          </p:nvPr>
        </p:nvSpPr>
        <p:spPr>
          <a:xfrm>
            <a:off x="748203" y="5266487"/>
            <a:ext cx="10695592"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Disjunctive graph representation of FJSP. (a) Disjunctive graph</a:t>
            </a:r>
          </a:p>
          <a:p>
            <a:pPr algn="ctr"/>
            <a:r>
              <a:rPr lang="en-US" sz="1600" dirty="0">
                <a:latin typeface="Arial" panose="020B0604020202020204" pitchFamily="34" charset="0"/>
                <a:cs typeface="Arial" panose="020B0604020202020204" pitchFamily="34" charset="0"/>
              </a:rPr>
              <a:t>for an FJSP instance. (b) Example of a feasible solution.</a:t>
            </a:r>
          </a:p>
        </p:txBody>
      </p:sp>
    </p:spTree>
    <p:extLst>
      <p:ext uri="{BB962C8B-B14F-4D97-AF65-F5344CB8AC3E}">
        <p14:creationId xmlns:p14="http://schemas.microsoft.com/office/powerpoint/2010/main" val="2874215541"/>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126</a:t>
            </a:fld>
            <a:endParaRPr lang="zh-HK" altLang="en-US" sz="1600" dirty="0">
              <a:solidFill>
                <a:schemeClr val="bg1"/>
              </a:solidFill>
            </a:endParaRPr>
          </a:p>
        </p:txBody>
      </p:sp>
      <p:sp>
        <p:nvSpPr>
          <p:cNvPr id="5" name="文本框 4">
            <a:extLst>
              <a:ext uri="{FF2B5EF4-FFF2-40B4-BE49-F238E27FC236}">
                <a16:creationId xmlns:a16="http://schemas.microsoft.com/office/drawing/2014/main" id="{A73CC010-70DE-A605-3D9A-8CCDE207BCC1}"/>
              </a:ext>
            </a:extLst>
          </p:cNvPr>
          <p:cNvSpPr txBox="1"/>
          <p:nvPr>
            <p:custDataLst>
              <p:tags r:id="rId1"/>
            </p:custDataLst>
          </p:nvPr>
        </p:nvSpPr>
        <p:spPr>
          <a:xfrm>
            <a:off x="748203" y="5749442"/>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End-to-end hierarchical reinforcement learning framework for DFJSP</a:t>
            </a:r>
          </a:p>
        </p:txBody>
      </p:sp>
      <p:pic>
        <p:nvPicPr>
          <p:cNvPr id="4" name="图片 3">
            <a:extLst>
              <a:ext uri="{FF2B5EF4-FFF2-40B4-BE49-F238E27FC236}">
                <a16:creationId xmlns:a16="http://schemas.microsoft.com/office/drawing/2014/main" id="{C11361C3-8D43-3E12-C545-175F6B9D83D0}"/>
              </a:ext>
            </a:extLst>
          </p:cNvPr>
          <p:cNvPicPr>
            <a:picLocks noChangeAspect="1"/>
          </p:cNvPicPr>
          <p:nvPr/>
        </p:nvPicPr>
        <p:blipFill>
          <a:blip r:embed="rId4"/>
          <a:stretch>
            <a:fillRect/>
          </a:stretch>
        </p:blipFill>
        <p:spPr>
          <a:xfrm>
            <a:off x="684614" y="942674"/>
            <a:ext cx="10888595" cy="4839375"/>
          </a:xfrm>
          <a:prstGeom prst="rect">
            <a:avLst/>
          </a:prstGeom>
        </p:spPr>
      </p:pic>
    </p:spTree>
    <p:extLst>
      <p:ext uri="{BB962C8B-B14F-4D97-AF65-F5344CB8AC3E}">
        <p14:creationId xmlns:p14="http://schemas.microsoft.com/office/powerpoint/2010/main" val="241286999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Higher-Level Agent </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127</a:t>
            </a:fld>
            <a:endParaRPr lang="zh-HK" altLang="en-US" sz="1600" dirty="0">
              <a:solidFill>
                <a:schemeClr val="bg1"/>
              </a:solidFill>
            </a:endParaRPr>
          </a:p>
        </p:txBody>
      </p:sp>
      <p:sp>
        <p:nvSpPr>
          <p:cNvPr id="5" name="文本框 4">
            <a:extLst>
              <a:ext uri="{FF2B5EF4-FFF2-40B4-BE49-F238E27FC236}">
                <a16:creationId xmlns:a16="http://schemas.microsoft.com/office/drawing/2014/main" id="{A73CC010-70DE-A605-3D9A-8CCDE207BCC1}"/>
              </a:ext>
            </a:extLst>
          </p:cNvPr>
          <p:cNvSpPr txBox="1"/>
          <p:nvPr>
            <p:custDataLst>
              <p:tags r:id="rId1"/>
            </p:custDataLst>
          </p:nvPr>
        </p:nvSpPr>
        <p:spPr>
          <a:xfrm>
            <a:off x="748203" y="5749442"/>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End-to-end hierarchical reinforcement learning framework for DFJSP</a:t>
            </a:r>
          </a:p>
        </p:txBody>
      </p:sp>
      <p:pic>
        <p:nvPicPr>
          <p:cNvPr id="4" name="图片 3">
            <a:extLst>
              <a:ext uri="{FF2B5EF4-FFF2-40B4-BE49-F238E27FC236}">
                <a16:creationId xmlns:a16="http://schemas.microsoft.com/office/drawing/2014/main" id="{C11361C3-8D43-3E12-C545-175F6B9D83D0}"/>
              </a:ext>
            </a:extLst>
          </p:cNvPr>
          <p:cNvPicPr>
            <a:picLocks noChangeAspect="1"/>
          </p:cNvPicPr>
          <p:nvPr/>
        </p:nvPicPr>
        <p:blipFill>
          <a:blip r:embed="rId4"/>
          <a:stretch>
            <a:fillRect/>
          </a:stretch>
        </p:blipFill>
        <p:spPr>
          <a:xfrm>
            <a:off x="684614" y="942674"/>
            <a:ext cx="10888595" cy="4839375"/>
          </a:xfrm>
          <a:prstGeom prst="rect">
            <a:avLst/>
          </a:prstGeom>
        </p:spPr>
      </p:pic>
      <p:sp>
        <p:nvSpPr>
          <p:cNvPr id="2" name="矩形 1">
            <a:extLst>
              <a:ext uri="{FF2B5EF4-FFF2-40B4-BE49-F238E27FC236}">
                <a16:creationId xmlns:a16="http://schemas.microsoft.com/office/drawing/2014/main" id="{6A1A0B76-F2E4-9B16-FE3B-D82F8CDFE5FF}"/>
              </a:ext>
            </a:extLst>
          </p:cNvPr>
          <p:cNvSpPr/>
          <p:nvPr/>
        </p:nvSpPr>
        <p:spPr>
          <a:xfrm>
            <a:off x="748203" y="942674"/>
            <a:ext cx="10695592" cy="24863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675415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128</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53C10FD-4317-6744-859A-876456A21DA2}"/>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Higher-Level Agent (MDP) </a:t>
            </a:r>
          </a:p>
        </p:txBody>
      </p:sp>
      <p:pic>
        <p:nvPicPr>
          <p:cNvPr id="6" name="图片 5">
            <a:extLst>
              <a:ext uri="{FF2B5EF4-FFF2-40B4-BE49-F238E27FC236}">
                <a16:creationId xmlns:a16="http://schemas.microsoft.com/office/drawing/2014/main" id="{1DE4DEB6-D40B-11AA-4172-550AA8666209}"/>
              </a:ext>
            </a:extLst>
          </p:cNvPr>
          <p:cNvPicPr>
            <a:picLocks noChangeAspect="1"/>
          </p:cNvPicPr>
          <p:nvPr/>
        </p:nvPicPr>
        <p:blipFill>
          <a:blip r:embed="rId3"/>
          <a:stretch>
            <a:fillRect/>
          </a:stretch>
        </p:blipFill>
        <p:spPr>
          <a:xfrm>
            <a:off x="2279999" y="877477"/>
            <a:ext cx="7632000" cy="5673746"/>
          </a:xfrm>
          <a:prstGeom prst="rect">
            <a:avLst/>
          </a:prstGeom>
        </p:spPr>
      </p:pic>
    </p:spTree>
    <p:extLst>
      <p:ext uri="{BB962C8B-B14F-4D97-AF65-F5344CB8AC3E}">
        <p14:creationId xmlns:p14="http://schemas.microsoft.com/office/powerpoint/2010/main" val="22962454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Higher-Level Agent </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129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129</a:t>
            </a:fld>
            <a:endParaRPr lang="zh-HK" altLang="en-US" sz="1600" dirty="0">
              <a:solidFill>
                <a:schemeClr val="bg1"/>
              </a:solidFill>
            </a:endParaRPr>
          </a:p>
        </p:txBody>
      </p:sp>
      <p:sp>
        <p:nvSpPr>
          <p:cNvPr id="5" name="文本框 4">
            <a:extLst>
              <a:ext uri="{FF2B5EF4-FFF2-40B4-BE49-F238E27FC236}">
                <a16:creationId xmlns:a16="http://schemas.microsoft.com/office/drawing/2014/main" id="{A73CC010-70DE-A605-3D9A-8CCDE207BCC1}"/>
              </a:ext>
            </a:extLst>
          </p:cNvPr>
          <p:cNvSpPr txBox="1"/>
          <p:nvPr>
            <p:custDataLst>
              <p:tags r:id="rId1"/>
            </p:custDataLst>
          </p:nvPr>
        </p:nvSpPr>
        <p:spPr>
          <a:xfrm>
            <a:off x="748203" y="5749442"/>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End-to-end hierarchical reinforcement learning framework for DFJSP</a:t>
            </a:r>
          </a:p>
        </p:txBody>
      </p:sp>
      <p:pic>
        <p:nvPicPr>
          <p:cNvPr id="4" name="图片 3">
            <a:extLst>
              <a:ext uri="{FF2B5EF4-FFF2-40B4-BE49-F238E27FC236}">
                <a16:creationId xmlns:a16="http://schemas.microsoft.com/office/drawing/2014/main" id="{C11361C3-8D43-3E12-C545-175F6B9D83D0}"/>
              </a:ext>
            </a:extLst>
          </p:cNvPr>
          <p:cNvPicPr>
            <a:picLocks noChangeAspect="1"/>
          </p:cNvPicPr>
          <p:nvPr/>
        </p:nvPicPr>
        <p:blipFill>
          <a:blip r:embed="rId4"/>
          <a:stretch>
            <a:fillRect/>
          </a:stretch>
        </p:blipFill>
        <p:spPr>
          <a:xfrm>
            <a:off x="684614" y="942674"/>
            <a:ext cx="10888595" cy="4839375"/>
          </a:xfrm>
          <a:prstGeom prst="rect">
            <a:avLst/>
          </a:prstGeom>
        </p:spPr>
      </p:pic>
      <p:sp>
        <p:nvSpPr>
          <p:cNvPr id="2" name="矩形 1">
            <a:extLst>
              <a:ext uri="{FF2B5EF4-FFF2-40B4-BE49-F238E27FC236}">
                <a16:creationId xmlns:a16="http://schemas.microsoft.com/office/drawing/2014/main" id="{6A1A0B76-F2E4-9B16-FE3B-D82F8CDFE5FF}"/>
              </a:ext>
            </a:extLst>
          </p:cNvPr>
          <p:cNvSpPr/>
          <p:nvPr/>
        </p:nvSpPr>
        <p:spPr>
          <a:xfrm>
            <a:off x="748203" y="942674"/>
            <a:ext cx="10695592" cy="24863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66215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p:cNvSpPr txBox="1"/>
          <p:nvPr/>
        </p:nvSpPr>
        <p:spPr>
          <a:xfrm>
            <a:off x="1703705" y="44451"/>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pic>
        <p:nvPicPr>
          <p:cNvPr id="3" name="图片 2">
            <a:extLst>
              <a:ext uri="{FF2B5EF4-FFF2-40B4-BE49-F238E27FC236}">
                <a16:creationId xmlns:a16="http://schemas.microsoft.com/office/drawing/2014/main" id="{70A81988-4548-EC7B-C781-43BCEF3B29FB}"/>
              </a:ext>
            </a:extLst>
          </p:cNvPr>
          <p:cNvPicPr>
            <a:picLocks noChangeAspect="1"/>
          </p:cNvPicPr>
          <p:nvPr/>
        </p:nvPicPr>
        <p:blipFill>
          <a:blip r:embed="rId3"/>
          <a:stretch>
            <a:fillRect/>
          </a:stretch>
        </p:blipFill>
        <p:spPr>
          <a:xfrm>
            <a:off x="540329" y="803299"/>
            <a:ext cx="4455159" cy="5503012"/>
          </a:xfrm>
          <a:prstGeom prst="rect">
            <a:avLst/>
          </a:prstGeom>
        </p:spPr>
      </p:pic>
      <p:sp>
        <p:nvSpPr>
          <p:cNvPr id="4" name="文本框 3">
            <a:extLst>
              <a:ext uri="{FF2B5EF4-FFF2-40B4-BE49-F238E27FC236}">
                <a16:creationId xmlns:a16="http://schemas.microsoft.com/office/drawing/2014/main" id="{8B615A37-A3CF-A164-551B-7AAD993269D6}"/>
              </a:ext>
            </a:extLst>
          </p:cNvPr>
          <p:cNvSpPr txBox="1"/>
          <p:nvPr/>
        </p:nvSpPr>
        <p:spPr>
          <a:xfrm>
            <a:off x="5232000" y="980334"/>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Job operation encoder</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7BD061AD-0C0B-E73A-7EBD-3D1FC5F68D65}"/>
              </a:ext>
            </a:extLst>
          </p:cNvPr>
          <p:cNvCxnSpPr>
            <a:cxnSpLocks/>
          </p:cNvCxnSpPr>
          <p:nvPr/>
        </p:nvCxnSpPr>
        <p:spPr>
          <a:xfrm flipV="1">
            <a:off x="5232000" y="1378829"/>
            <a:ext cx="6120000" cy="35886"/>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1" name="图片 10">
            <a:extLst>
              <a:ext uri="{FF2B5EF4-FFF2-40B4-BE49-F238E27FC236}">
                <a16:creationId xmlns:a16="http://schemas.microsoft.com/office/drawing/2014/main" id="{D606B530-12B3-C196-2647-D74BB8902366}"/>
              </a:ext>
            </a:extLst>
          </p:cNvPr>
          <p:cNvPicPr>
            <a:picLocks noChangeAspect="1"/>
          </p:cNvPicPr>
          <p:nvPr/>
        </p:nvPicPr>
        <p:blipFill>
          <a:blip r:embed="rId4"/>
          <a:stretch>
            <a:fillRect/>
          </a:stretch>
        </p:blipFill>
        <p:spPr>
          <a:xfrm>
            <a:off x="5246022" y="2051019"/>
            <a:ext cx="4482541" cy="812795"/>
          </a:xfrm>
          <a:prstGeom prst="rect">
            <a:avLst/>
          </a:prstGeom>
        </p:spPr>
      </p:pic>
      <p:sp>
        <p:nvSpPr>
          <p:cNvPr id="13" name="文本框 12">
            <a:extLst>
              <a:ext uri="{FF2B5EF4-FFF2-40B4-BE49-F238E27FC236}">
                <a16:creationId xmlns:a16="http://schemas.microsoft.com/office/drawing/2014/main" id="{560963CD-9401-D605-6D62-E1223284BF54}"/>
              </a:ext>
            </a:extLst>
          </p:cNvPr>
          <p:cNvSpPr txBox="1"/>
          <p:nvPr/>
        </p:nvSpPr>
        <p:spPr>
          <a:xfrm>
            <a:off x="5139157" y="1633085"/>
            <a:ext cx="4114714" cy="369332"/>
          </a:xfrm>
          <a:prstGeom prst="rect">
            <a:avLst/>
          </a:prstGeom>
          <a:noFill/>
        </p:spPr>
        <p:txBody>
          <a:bodyPr wrap="square">
            <a:spAutoFit/>
          </a:bodyPr>
          <a:lstStyle/>
          <a:p>
            <a:r>
              <a:rPr lang="en-US" altLang="zh-CN" dirty="0"/>
              <a:t> </a:t>
            </a:r>
            <a:r>
              <a:rPr lang="en-US" altLang="zh-CN" dirty="0">
                <a:latin typeface="Arial" panose="020B0604020202020204" pitchFamily="34" charset="0"/>
                <a:cs typeface="Arial" panose="020B0604020202020204" pitchFamily="34" charset="0"/>
              </a:rPr>
              <a:t>Graph Isomorphism Network </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GIN</a:t>
            </a:r>
            <a:r>
              <a:rPr lang="zh-CN" altLang="en-US" dirty="0">
                <a:latin typeface="Arial" panose="020B0604020202020204" pitchFamily="34" charset="0"/>
                <a:cs typeface="Arial" panose="020B0604020202020204" pitchFamily="34" charset="0"/>
              </a:rPr>
              <a:t>）</a:t>
            </a:r>
          </a:p>
        </p:txBody>
      </p:sp>
      <p:pic>
        <p:nvPicPr>
          <p:cNvPr id="15" name="图片 14">
            <a:extLst>
              <a:ext uri="{FF2B5EF4-FFF2-40B4-BE49-F238E27FC236}">
                <a16:creationId xmlns:a16="http://schemas.microsoft.com/office/drawing/2014/main" id="{2D311579-7629-7566-9517-B4AA3FC9D414}"/>
              </a:ext>
            </a:extLst>
          </p:cNvPr>
          <p:cNvPicPr>
            <a:picLocks noChangeAspect="1"/>
          </p:cNvPicPr>
          <p:nvPr/>
        </p:nvPicPr>
        <p:blipFill>
          <a:blip r:embed="rId5"/>
          <a:stretch>
            <a:fillRect/>
          </a:stretch>
        </p:blipFill>
        <p:spPr>
          <a:xfrm>
            <a:off x="5260586" y="3020569"/>
            <a:ext cx="3735189" cy="378455"/>
          </a:xfrm>
          <a:prstGeom prst="rect">
            <a:avLst/>
          </a:prstGeom>
        </p:spPr>
      </p:pic>
      <p:pic>
        <p:nvPicPr>
          <p:cNvPr id="21" name="图片 20">
            <a:extLst>
              <a:ext uri="{FF2B5EF4-FFF2-40B4-BE49-F238E27FC236}">
                <a16:creationId xmlns:a16="http://schemas.microsoft.com/office/drawing/2014/main" id="{3E17354B-DB95-F917-86F8-43403C8BFEF6}"/>
              </a:ext>
            </a:extLst>
          </p:cNvPr>
          <p:cNvPicPr>
            <a:picLocks noChangeAspect="1"/>
          </p:cNvPicPr>
          <p:nvPr/>
        </p:nvPicPr>
        <p:blipFill>
          <a:blip r:embed="rId6"/>
          <a:stretch>
            <a:fillRect/>
          </a:stretch>
        </p:blipFill>
        <p:spPr>
          <a:xfrm>
            <a:off x="5260585" y="3573376"/>
            <a:ext cx="350558" cy="349344"/>
          </a:xfrm>
          <a:prstGeom prst="rect">
            <a:avLst/>
          </a:prstGeom>
        </p:spPr>
      </p:pic>
      <p:sp>
        <p:nvSpPr>
          <p:cNvPr id="22" name="文本框 21">
            <a:extLst>
              <a:ext uri="{FF2B5EF4-FFF2-40B4-BE49-F238E27FC236}">
                <a16:creationId xmlns:a16="http://schemas.microsoft.com/office/drawing/2014/main" id="{1D6845FB-15E0-5068-2414-6544CE8958F7}"/>
              </a:ext>
            </a:extLst>
          </p:cNvPr>
          <p:cNvSpPr txBox="1"/>
          <p:nvPr/>
        </p:nvSpPr>
        <p:spPr>
          <a:xfrm>
            <a:off x="5551650" y="3535494"/>
            <a:ext cx="6119999" cy="400110"/>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 embedding of node v from the l-</a:t>
            </a:r>
            <a:r>
              <a:rPr lang="en-US" altLang="zh-CN" dirty="0" err="1">
                <a:latin typeface="Arial" panose="020B0604020202020204" pitchFamily="34" charset="0"/>
                <a:cs typeface="Arial" panose="020B0604020202020204" pitchFamily="34" charset="0"/>
              </a:rPr>
              <a:t>th</a:t>
            </a:r>
            <a:r>
              <a:rPr lang="en-US" altLang="zh-CN" dirty="0">
                <a:latin typeface="Arial" panose="020B0604020202020204" pitchFamily="34" charset="0"/>
                <a:cs typeface="Arial" panose="020B0604020202020204" pitchFamily="34" charset="0"/>
              </a:rPr>
              <a:t> layer GIN.</a:t>
            </a:r>
            <a:endParaRPr lang="zh-CN" altLang="en-US"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DACC799F-5708-D5DD-5F26-E68D7DE87542}"/>
              </a:ext>
            </a:extLst>
          </p:cNvPr>
          <p:cNvPicPr>
            <a:picLocks noChangeAspect="1"/>
          </p:cNvPicPr>
          <p:nvPr/>
        </p:nvPicPr>
        <p:blipFill>
          <a:blip r:embed="rId7"/>
          <a:stretch>
            <a:fillRect/>
          </a:stretch>
        </p:blipFill>
        <p:spPr>
          <a:xfrm>
            <a:off x="5213845" y="4446419"/>
            <a:ext cx="490746" cy="281615"/>
          </a:xfrm>
          <a:prstGeom prst="rect">
            <a:avLst/>
          </a:prstGeom>
        </p:spPr>
      </p:pic>
      <p:sp>
        <p:nvSpPr>
          <p:cNvPr id="26" name="文本框 25">
            <a:extLst>
              <a:ext uri="{FF2B5EF4-FFF2-40B4-BE49-F238E27FC236}">
                <a16:creationId xmlns:a16="http://schemas.microsoft.com/office/drawing/2014/main" id="{96D22896-35B7-58A8-25C1-C29575921E61}"/>
              </a:ext>
            </a:extLst>
          </p:cNvPr>
          <p:cNvSpPr txBox="1"/>
          <p:nvPr/>
        </p:nvSpPr>
        <p:spPr>
          <a:xfrm>
            <a:off x="5611142" y="4347101"/>
            <a:ext cx="6604857" cy="400110"/>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 embedding of node v from the l-</a:t>
            </a:r>
            <a:r>
              <a:rPr lang="en-US" altLang="zh-CN" dirty="0" err="1">
                <a:latin typeface="Arial" panose="020B0604020202020204" pitchFamily="34" charset="0"/>
                <a:cs typeface="Arial" panose="020B0604020202020204" pitchFamily="34" charset="0"/>
              </a:rPr>
              <a:t>th</a:t>
            </a:r>
            <a:r>
              <a:rPr lang="en-US" altLang="zh-CN" dirty="0">
                <a:latin typeface="Arial" panose="020B0604020202020204" pitchFamily="34" charset="0"/>
                <a:cs typeface="Arial" panose="020B0604020202020204" pitchFamily="34" charset="0"/>
              </a:rPr>
              <a:t> layer GIN.</a:t>
            </a:r>
            <a:endParaRPr lang="zh-CN" altLang="en-US" dirty="0">
              <a:latin typeface="Arial" panose="020B0604020202020204" pitchFamily="34" charset="0"/>
              <a:cs typeface="Arial" panose="020B0604020202020204" pitchFamily="34" charset="0"/>
            </a:endParaRPr>
          </a:p>
        </p:txBody>
      </p:sp>
      <p:pic>
        <p:nvPicPr>
          <p:cNvPr id="28" name="图片 27">
            <a:extLst>
              <a:ext uri="{FF2B5EF4-FFF2-40B4-BE49-F238E27FC236}">
                <a16:creationId xmlns:a16="http://schemas.microsoft.com/office/drawing/2014/main" id="{9A79AC52-2464-EB05-5BF0-2925CCE0605E}"/>
              </a:ext>
            </a:extLst>
          </p:cNvPr>
          <p:cNvPicPr>
            <a:picLocks noChangeAspect="1"/>
          </p:cNvPicPr>
          <p:nvPr/>
        </p:nvPicPr>
        <p:blipFill>
          <a:blip r:embed="rId8"/>
          <a:stretch>
            <a:fillRect/>
          </a:stretch>
        </p:blipFill>
        <p:spPr>
          <a:xfrm>
            <a:off x="5318070" y="5210692"/>
            <a:ext cx="377094" cy="281615"/>
          </a:xfrm>
          <a:prstGeom prst="rect">
            <a:avLst/>
          </a:prstGeom>
        </p:spPr>
      </p:pic>
      <p:sp>
        <p:nvSpPr>
          <p:cNvPr id="30" name="文本框 29">
            <a:extLst>
              <a:ext uri="{FF2B5EF4-FFF2-40B4-BE49-F238E27FC236}">
                <a16:creationId xmlns:a16="http://schemas.microsoft.com/office/drawing/2014/main" id="{BDF630A9-D598-578E-7865-02A57432C1B2}"/>
              </a:ext>
            </a:extLst>
          </p:cNvPr>
          <p:cNvSpPr txBox="1"/>
          <p:nvPr/>
        </p:nvSpPr>
        <p:spPr>
          <a:xfrm>
            <a:off x="5704591" y="5210691"/>
            <a:ext cx="251200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learnable parameter</a:t>
            </a: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1967987D-7E63-5C00-C315-DFF6F346F7B9}"/>
              </a:ext>
            </a:extLst>
          </p:cNvPr>
          <p:cNvSpPr/>
          <p:nvPr/>
        </p:nvSpPr>
        <p:spPr>
          <a:xfrm>
            <a:off x="984000" y="1884209"/>
            <a:ext cx="3456000" cy="5760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灯片编号占位符 31">
            <a:extLst>
              <a:ext uri="{FF2B5EF4-FFF2-40B4-BE49-F238E27FC236}">
                <a16:creationId xmlns:a16="http://schemas.microsoft.com/office/drawing/2014/main" id="{9F4E2C47-B03C-FD7C-DEB5-0DA9C6C3AC0B}"/>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13</a:t>
            </a:fld>
            <a:endParaRPr lang="zh-HK" altLang="en-US">
              <a:solidFill>
                <a:prstClr val="black">
                  <a:tint val="75000"/>
                </a:prstClr>
              </a:solidFill>
            </a:endParaRPr>
          </a:p>
        </p:txBody>
      </p:sp>
      <p:grpSp>
        <p:nvGrpSpPr>
          <p:cNvPr id="33" name="组合 32">
            <a:extLst>
              <a:ext uri="{FF2B5EF4-FFF2-40B4-BE49-F238E27FC236}">
                <a16:creationId xmlns:a16="http://schemas.microsoft.com/office/drawing/2014/main" id="{627F5675-891A-A6A3-5A5E-05238C442D90}"/>
              </a:ext>
            </a:extLst>
          </p:cNvPr>
          <p:cNvGrpSpPr/>
          <p:nvPr/>
        </p:nvGrpSpPr>
        <p:grpSpPr>
          <a:xfrm>
            <a:off x="-1" y="6553200"/>
            <a:ext cx="12192001" cy="304800"/>
            <a:chOff x="0" y="6569404"/>
            <a:chExt cx="9144000" cy="288000"/>
          </a:xfrm>
        </p:grpSpPr>
        <p:sp>
          <p:nvSpPr>
            <p:cNvPr id="34" name="矩形 33">
              <a:extLst>
                <a:ext uri="{FF2B5EF4-FFF2-40B4-BE49-F238E27FC236}">
                  <a16:creationId xmlns:a16="http://schemas.microsoft.com/office/drawing/2014/main" id="{216195EF-277F-4FF4-18F1-B9AE0F3BAC7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251157C0-C095-E90C-44F5-C538F22F692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6" name="灯片编号占位符 5">
            <a:extLst>
              <a:ext uri="{FF2B5EF4-FFF2-40B4-BE49-F238E27FC236}">
                <a16:creationId xmlns:a16="http://schemas.microsoft.com/office/drawing/2014/main" id="{32F021C8-FD1E-75E2-B62C-F07E3348C54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a:t>
            </a:fld>
            <a:endParaRPr lang="zh-HK" altLang="en-US" sz="1600" dirty="0">
              <a:solidFill>
                <a:schemeClr val="bg1"/>
              </a:solidFill>
            </a:endParaRPr>
          </a:p>
        </p:txBody>
      </p:sp>
      <p:sp>
        <p:nvSpPr>
          <p:cNvPr id="37" name="矩形 36">
            <a:extLst>
              <a:ext uri="{FF2B5EF4-FFF2-40B4-BE49-F238E27FC236}">
                <a16:creationId xmlns:a16="http://schemas.microsoft.com/office/drawing/2014/main" id="{9D2DB7A6-CF54-B759-1DAE-D4A3C68E7059}"/>
              </a:ext>
            </a:extLst>
          </p:cNvPr>
          <p:cNvSpPr/>
          <p:nvPr/>
        </p:nvSpPr>
        <p:spPr>
          <a:xfrm>
            <a:off x="-1" y="1"/>
            <a:ext cx="1217417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FC99198D-9461-1C2C-F06A-0BE0124C71DB}"/>
              </a:ext>
            </a:extLst>
          </p:cNvPr>
          <p:cNvSpPr txBox="1"/>
          <p:nvPr/>
        </p:nvSpPr>
        <p:spPr>
          <a:xfrm>
            <a:off x="49844" y="67613"/>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spTree>
    <p:extLst>
      <p:ext uri="{BB962C8B-B14F-4D97-AF65-F5344CB8AC3E}">
        <p14:creationId xmlns:p14="http://schemas.microsoft.com/office/powerpoint/2010/main" val="261979669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Lower-Level Agents</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130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130</a:t>
            </a:fld>
            <a:endParaRPr lang="zh-HK" altLang="en-US" sz="1600" dirty="0">
              <a:solidFill>
                <a:schemeClr val="bg1"/>
              </a:solidFill>
            </a:endParaRPr>
          </a:p>
        </p:txBody>
      </p:sp>
      <p:sp>
        <p:nvSpPr>
          <p:cNvPr id="5" name="文本框 4">
            <a:extLst>
              <a:ext uri="{FF2B5EF4-FFF2-40B4-BE49-F238E27FC236}">
                <a16:creationId xmlns:a16="http://schemas.microsoft.com/office/drawing/2014/main" id="{A73CC010-70DE-A605-3D9A-8CCDE207BCC1}"/>
              </a:ext>
            </a:extLst>
          </p:cNvPr>
          <p:cNvSpPr txBox="1"/>
          <p:nvPr>
            <p:custDataLst>
              <p:tags r:id="rId1"/>
            </p:custDataLst>
          </p:nvPr>
        </p:nvSpPr>
        <p:spPr>
          <a:xfrm>
            <a:off x="748203" y="5749442"/>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End-to-end hierarchical reinforcement learning framework for DFJSP</a:t>
            </a:r>
          </a:p>
        </p:txBody>
      </p:sp>
      <p:pic>
        <p:nvPicPr>
          <p:cNvPr id="4" name="图片 3">
            <a:extLst>
              <a:ext uri="{FF2B5EF4-FFF2-40B4-BE49-F238E27FC236}">
                <a16:creationId xmlns:a16="http://schemas.microsoft.com/office/drawing/2014/main" id="{C11361C3-8D43-3E12-C545-175F6B9D83D0}"/>
              </a:ext>
            </a:extLst>
          </p:cNvPr>
          <p:cNvPicPr>
            <a:picLocks noChangeAspect="1"/>
          </p:cNvPicPr>
          <p:nvPr/>
        </p:nvPicPr>
        <p:blipFill>
          <a:blip r:embed="rId4"/>
          <a:stretch>
            <a:fillRect/>
          </a:stretch>
        </p:blipFill>
        <p:spPr>
          <a:xfrm>
            <a:off x="684614" y="942674"/>
            <a:ext cx="10888595" cy="4839375"/>
          </a:xfrm>
          <a:prstGeom prst="rect">
            <a:avLst/>
          </a:prstGeom>
        </p:spPr>
      </p:pic>
      <p:sp>
        <p:nvSpPr>
          <p:cNvPr id="2" name="矩形 1">
            <a:extLst>
              <a:ext uri="{FF2B5EF4-FFF2-40B4-BE49-F238E27FC236}">
                <a16:creationId xmlns:a16="http://schemas.microsoft.com/office/drawing/2014/main" id="{6A1A0B76-F2E4-9B16-FE3B-D82F8CDFE5FF}"/>
              </a:ext>
            </a:extLst>
          </p:cNvPr>
          <p:cNvSpPr/>
          <p:nvPr/>
        </p:nvSpPr>
        <p:spPr>
          <a:xfrm>
            <a:off x="5879999" y="3285000"/>
            <a:ext cx="5832001" cy="18936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77314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Lower-Level Agents</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131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131</a:t>
            </a:fld>
            <a:endParaRPr lang="zh-HK" altLang="en-US" sz="1600" dirty="0">
              <a:solidFill>
                <a:schemeClr val="bg1"/>
              </a:solidFill>
            </a:endParaRPr>
          </a:p>
        </p:txBody>
      </p:sp>
      <p:pic>
        <p:nvPicPr>
          <p:cNvPr id="6" name="图片 5">
            <a:extLst>
              <a:ext uri="{FF2B5EF4-FFF2-40B4-BE49-F238E27FC236}">
                <a16:creationId xmlns:a16="http://schemas.microsoft.com/office/drawing/2014/main" id="{00404F5B-E7DF-D455-A02F-06BE63475851}"/>
              </a:ext>
            </a:extLst>
          </p:cNvPr>
          <p:cNvPicPr>
            <a:picLocks noChangeAspect="1"/>
          </p:cNvPicPr>
          <p:nvPr/>
        </p:nvPicPr>
        <p:blipFill>
          <a:blip r:embed="rId4"/>
          <a:stretch>
            <a:fillRect/>
          </a:stretch>
        </p:blipFill>
        <p:spPr>
          <a:xfrm>
            <a:off x="408000" y="2637000"/>
            <a:ext cx="4756012" cy="1584000"/>
          </a:xfrm>
          <a:prstGeom prst="rect">
            <a:avLst/>
          </a:prstGeom>
        </p:spPr>
      </p:pic>
      <p:pic>
        <p:nvPicPr>
          <p:cNvPr id="7" name="图片 6">
            <a:extLst>
              <a:ext uri="{FF2B5EF4-FFF2-40B4-BE49-F238E27FC236}">
                <a16:creationId xmlns:a16="http://schemas.microsoft.com/office/drawing/2014/main" id="{4F9CF1DD-A958-F5E6-3F31-0B445F96569A}"/>
              </a:ext>
            </a:extLst>
          </p:cNvPr>
          <p:cNvPicPr>
            <a:picLocks noChangeAspect="1"/>
          </p:cNvPicPr>
          <p:nvPr/>
        </p:nvPicPr>
        <p:blipFill>
          <a:blip r:embed="rId5"/>
          <a:stretch>
            <a:fillRect/>
          </a:stretch>
        </p:blipFill>
        <p:spPr>
          <a:xfrm>
            <a:off x="5664000" y="1321923"/>
            <a:ext cx="6336000" cy="3720880"/>
          </a:xfrm>
          <a:prstGeom prst="rect">
            <a:avLst/>
          </a:prstGeom>
        </p:spPr>
      </p:pic>
      <p:sp>
        <p:nvSpPr>
          <p:cNvPr id="8" name="文本框 7">
            <a:extLst>
              <a:ext uri="{FF2B5EF4-FFF2-40B4-BE49-F238E27FC236}">
                <a16:creationId xmlns:a16="http://schemas.microsoft.com/office/drawing/2014/main" id="{DBFC74E4-7C92-FB85-4C1F-220D7F6567BD}"/>
              </a:ext>
            </a:extLst>
          </p:cNvPr>
          <p:cNvSpPr txBox="1"/>
          <p:nvPr>
            <p:custDataLst>
              <p:tags r:id="rId1"/>
            </p:custDataLst>
          </p:nvPr>
        </p:nvSpPr>
        <p:spPr>
          <a:xfrm>
            <a:off x="6066479" y="5210800"/>
            <a:ext cx="5454856"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Multiple actor-critic architecture for </a:t>
            </a:r>
          </a:p>
          <a:p>
            <a:pPr algn="ctr"/>
            <a:r>
              <a:rPr lang="en-US" sz="1600" dirty="0">
                <a:latin typeface="Arial" panose="020B0604020202020204" pitchFamily="34" charset="0"/>
                <a:cs typeface="Arial" panose="020B0604020202020204" pitchFamily="34" charset="0"/>
              </a:rPr>
              <a:t>a multi-action space scheduling problem. </a:t>
            </a:r>
          </a:p>
        </p:txBody>
      </p:sp>
      <p:sp>
        <p:nvSpPr>
          <p:cNvPr id="9" name="箭头: 右 8">
            <a:extLst>
              <a:ext uri="{FF2B5EF4-FFF2-40B4-BE49-F238E27FC236}">
                <a16:creationId xmlns:a16="http://schemas.microsoft.com/office/drawing/2014/main" id="{FEC1DAC7-E74B-4938-B7D1-F5F69287B748}"/>
              </a:ext>
            </a:extLst>
          </p:cNvPr>
          <p:cNvSpPr/>
          <p:nvPr/>
        </p:nvSpPr>
        <p:spPr>
          <a:xfrm>
            <a:off x="5164012" y="3428043"/>
            <a:ext cx="427988" cy="7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3548187"/>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7F315E5-C39F-7083-FD37-714EB19C8545}"/>
              </a:ext>
            </a:extLst>
          </p:cNvPr>
          <p:cNvPicPr>
            <a:picLocks noChangeAspect="1"/>
          </p:cNvPicPr>
          <p:nvPr/>
        </p:nvPicPr>
        <p:blipFill>
          <a:blip r:embed="rId5"/>
          <a:stretch>
            <a:fillRect/>
          </a:stretch>
        </p:blipFill>
        <p:spPr>
          <a:xfrm>
            <a:off x="1124657" y="3584376"/>
            <a:ext cx="9942684" cy="2579302"/>
          </a:xfrm>
          <a:prstGeom prst="rect">
            <a:avLst/>
          </a:prstGeom>
        </p:spPr>
      </p:pic>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Lower-Level Agents</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132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132</a:t>
            </a:fld>
            <a:endParaRPr lang="zh-HK" altLang="en-US" sz="1600" dirty="0">
              <a:solidFill>
                <a:schemeClr val="bg1"/>
              </a:solidFill>
            </a:endParaRPr>
          </a:p>
        </p:txBody>
      </p:sp>
      <p:pic>
        <p:nvPicPr>
          <p:cNvPr id="3" name="图片 2">
            <a:extLst>
              <a:ext uri="{FF2B5EF4-FFF2-40B4-BE49-F238E27FC236}">
                <a16:creationId xmlns:a16="http://schemas.microsoft.com/office/drawing/2014/main" id="{5ABC1E8C-08CB-A666-4E58-ACC94044F6AC}"/>
              </a:ext>
            </a:extLst>
          </p:cNvPr>
          <p:cNvPicPr>
            <a:picLocks noChangeAspect="1"/>
          </p:cNvPicPr>
          <p:nvPr/>
        </p:nvPicPr>
        <p:blipFill>
          <a:blip r:embed="rId6"/>
          <a:stretch>
            <a:fillRect/>
          </a:stretch>
        </p:blipFill>
        <p:spPr>
          <a:xfrm>
            <a:off x="2626484" y="972934"/>
            <a:ext cx="7200002" cy="2464132"/>
          </a:xfrm>
          <a:prstGeom prst="rect">
            <a:avLst/>
          </a:prstGeom>
        </p:spPr>
      </p:pic>
      <p:sp>
        <p:nvSpPr>
          <p:cNvPr id="4" name="文本框 3">
            <a:extLst>
              <a:ext uri="{FF2B5EF4-FFF2-40B4-BE49-F238E27FC236}">
                <a16:creationId xmlns:a16="http://schemas.microsoft.com/office/drawing/2014/main" id="{2F01D446-85A9-EC8F-E08C-D2E22B8DD262}"/>
              </a:ext>
            </a:extLst>
          </p:cNvPr>
          <p:cNvSpPr txBox="1"/>
          <p:nvPr>
            <p:custDataLst>
              <p:tags r:id="rId1"/>
            </p:custDataLst>
          </p:nvPr>
        </p:nvSpPr>
        <p:spPr>
          <a:xfrm>
            <a:off x="748204" y="3399029"/>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3</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Workflow of two lower-level agents.</a:t>
            </a:r>
          </a:p>
        </p:txBody>
      </p:sp>
      <p:sp>
        <p:nvSpPr>
          <p:cNvPr id="11" name="文本框 10">
            <a:extLst>
              <a:ext uri="{FF2B5EF4-FFF2-40B4-BE49-F238E27FC236}">
                <a16:creationId xmlns:a16="http://schemas.microsoft.com/office/drawing/2014/main" id="{F2AEA1B2-340E-153E-1A17-4915C074BE5D}"/>
              </a:ext>
            </a:extLst>
          </p:cNvPr>
          <p:cNvSpPr txBox="1"/>
          <p:nvPr>
            <p:custDataLst>
              <p:tags r:id="rId2"/>
            </p:custDataLst>
          </p:nvPr>
        </p:nvSpPr>
        <p:spPr>
          <a:xfrm>
            <a:off x="748204" y="5946817"/>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4</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Adding arc scheme for the disjunctive graph of FJSP.</a:t>
            </a:r>
          </a:p>
        </p:txBody>
      </p:sp>
    </p:spTree>
    <p:extLst>
      <p:ext uri="{BB962C8B-B14F-4D97-AF65-F5344CB8AC3E}">
        <p14:creationId xmlns:p14="http://schemas.microsoft.com/office/powerpoint/2010/main" val="261987650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a:extLst>
              <a:ext uri="{FF2B5EF4-FFF2-40B4-BE49-F238E27FC236}">
                <a16:creationId xmlns:a16="http://schemas.microsoft.com/office/drawing/2014/main" id="{2A8257A6-A739-76ED-C758-5BEF1E10141E}"/>
              </a:ext>
            </a:extLst>
          </p:cNvPr>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a:extLst>
              <a:ext uri="{FF2B5EF4-FFF2-40B4-BE49-F238E27FC236}">
                <a16:creationId xmlns:a16="http://schemas.microsoft.com/office/drawing/2014/main" id="{46858055-3297-B43F-0D31-6412C1B83323}"/>
              </a:ext>
            </a:extLst>
          </p:cNvPr>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133</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646926849"/>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F1B97F9-6CC0-CBCB-8D27-658E60B333A4}"/>
              </a:ext>
            </a:extLst>
          </p:cNvPr>
          <p:cNvSpPr txBox="1"/>
          <p:nvPr/>
        </p:nvSpPr>
        <p:spPr>
          <a:xfrm>
            <a:off x="364875" y="87630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836A9B35-7C42-572C-8876-839D20BD13F4}"/>
              </a:ext>
            </a:extLst>
          </p:cNvPr>
          <p:cNvCxnSpPr>
            <a:cxnSpLocks/>
          </p:cNvCxnSpPr>
          <p:nvPr/>
        </p:nvCxnSpPr>
        <p:spPr>
          <a:xfrm>
            <a:off x="364875" y="1236351"/>
            <a:ext cx="432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62FB78E6-4D01-08E2-F651-3FCA08859DDD}"/>
              </a:ext>
            </a:extLst>
          </p:cNvPr>
          <p:cNvPicPr>
            <a:picLocks noChangeAspect="1"/>
          </p:cNvPicPr>
          <p:nvPr/>
        </p:nvPicPr>
        <p:blipFill>
          <a:blip r:embed="rId5"/>
          <a:stretch>
            <a:fillRect/>
          </a:stretch>
        </p:blipFill>
        <p:spPr>
          <a:xfrm>
            <a:off x="264264" y="1407078"/>
            <a:ext cx="5831736" cy="4884830"/>
          </a:xfrm>
          <a:prstGeom prst="rect">
            <a:avLst/>
          </a:prstGeom>
        </p:spPr>
      </p:pic>
      <p:pic>
        <p:nvPicPr>
          <p:cNvPr id="13" name="图片 12">
            <a:extLst>
              <a:ext uri="{FF2B5EF4-FFF2-40B4-BE49-F238E27FC236}">
                <a16:creationId xmlns:a16="http://schemas.microsoft.com/office/drawing/2014/main" id="{EB4043F5-7DFB-4516-D4D2-419E9DCD5BDA}"/>
              </a:ext>
            </a:extLst>
          </p:cNvPr>
          <p:cNvPicPr>
            <a:picLocks noChangeAspect="1"/>
          </p:cNvPicPr>
          <p:nvPr/>
        </p:nvPicPr>
        <p:blipFill>
          <a:blip r:embed="rId6"/>
          <a:stretch>
            <a:fillRect/>
          </a:stretch>
        </p:blipFill>
        <p:spPr>
          <a:xfrm>
            <a:off x="6133098" y="2280607"/>
            <a:ext cx="5794638" cy="2582100"/>
          </a:xfrm>
          <a:prstGeom prst="rect">
            <a:avLst/>
          </a:prstGeom>
        </p:spPr>
      </p:pic>
    </p:spTree>
    <p:extLst>
      <p:ext uri="{BB962C8B-B14F-4D97-AF65-F5344CB8AC3E}">
        <p14:creationId xmlns:p14="http://schemas.microsoft.com/office/powerpoint/2010/main" val="242984501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BC26763-7912-640A-E646-0023D13E520E}"/>
              </a:ext>
            </a:extLst>
          </p:cNvPr>
          <p:cNvSpPr txBox="1"/>
          <p:nvPr/>
        </p:nvSpPr>
        <p:spPr>
          <a:xfrm>
            <a:off x="480000" y="90900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E26A2754-3B1B-F99D-EB97-1FDC46B638BF}"/>
              </a:ext>
            </a:extLst>
          </p:cNvPr>
          <p:cNvCxnSpPr>
            <a:cxnSpLocks/>
          </p:cNvCxnSpPr>
          <p:nvPr/>
        </p:nvCxnSpPr>
        <p:spPr>
          <a:xfrm>
            <a:off x="480000" y="1269045"/>
            <a:ext cx="432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5722F8E8-0ADC-2BFA-F456-0038B83404C2}"/>
              </a:ext>
            </a:extLst>
          </p:cNvPr>
          <p:cNvPicPr>
            <a:picLocks noChangeAspect="1"/>
          </p:cNvPicPr>
          <p:nvPr/>
        </p:nvPicPr>
        <p:blipFill>
          <a:blip r:embed="rId5"/>
          <a:stretch>
            <a:fillRect/>
          </a:stretch>
        </p:blipFill>
        <p:spPr>
          <a:xfrm>
            <a:off x="264000" y="1667825"/>
            <a:ext cx="6233754" cy="1283170"/>
          </a:xfrm>
          <a:prstGeom prst="rect">
            <a:avLst/>
          </a:prstGeom>
        </p:spPr>
      </p:pic>
      <p:pic>
        <p:nvPicPr>
          <p:cNvPr id="9" name="图片 8">
            <a:extLst>
              <a:ext uri="{FF2B5EF4-FFF2-40B4-BE49-F238E27FC236}">
                <a16:creationId xmlns:a16="http://schemas.microsoft.com/office/drawing/2014/main" id="{C1585682-26E9-B711-87EB-23A82968AF6C}"/>
              </a:ext>
            </a:extLst>
          </p:cNvPr>
          <p:cNvPicPr>
            <a:picLocks noChangeAspect="1"/>
          </p:cNvPicPr>
          <p:nvPr/>
        </p:nvPicPr>
        <p:blipFill>
          <a:blip r:embed="rId6"/>
          <a:stretch>
            <a:fillRect/>
          </a:stretch>
        </p:blipFill>
        <p:spPr>
          <a:xfrm>
            <a:off x="564983" y="2950995"/>
            <a:ext cx="5913714" cy="2778936"/>
          </a:xfrm>
          <a:prstGeom prst="rect">
            <a:avLst/>
          </a:prstGeom>
        </p:spPr>
      </p:pic>
      <p:pic>
        <p:nvPicPr>
          <p:cNvPr id="12" name="图片 11">
            <a:extLst>
              <a:ext uri="{FF2B5EF4-FFF2-40B4-BE49-F238E27FC236}">
                <a16:creationId xmlns:a16="http://schemas.microsoft.com/office/drawing/2014/main" id="{447ACCA6-9C29-8FA6-A34A-B7DAAC451BA9}"/>
              </a:ext>
            </a:extLst>
          </p:cNvPr>
          <p:cNvPicPr>
            <a:picLocks noChangeAspect="1"/>
          </p:cNvPicPr>
          <p:nvPr/>
        </p:nvPicPr>
        <p:blipFill>
          <a:blip r:embed="rId7"/>
          <a:stretch>
            <a:fillRect/>
          </a:stretch>
        </p:blipFill>
        <p:spPr>
          <a:xfrm>
            <a:off x="6471784" y="1108390"/>
            <a:ext cx="5391902" cy="4982270"/>
          </a:xfrm>
          <a:prstGeom prst="rect">
            <a:avLst/>
          </a:prstGeom>
        </p:spPr>
      </p:pic>
    </p:spTree>
    <p:extLst>
      <p:ext uri="{BB962C8B-B14F-4D97-AF65-F5344CB8AC3E}">
        <p14:creationId xmlns:p14="http://schemas.microsoft.com/office/powerpoint/2010/main" val="402674927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136</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BC26763-7912-640A-E646-0023D13E520E}"/>
              </a:ext>
            </a:extLst>
          </p:cNvPr>
          <p:cNvSpPr txBox="1"/>
          <p:nvPr/>
        </p:nvSpPr>
        <p:spPr>
          <a:xfrm>
            <a:off x="480000" y="90900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E26A2754-3B1B-F99D-EB97-1FDC46B638BF}"/>
              </a:ext>
            </a:extLst>
          </p:cNvPr>
          <p:cNvCxnSpPr>
            <a:cxnSpLocks/>
          </p:cNvCxnSpPr>
          <p:nvPr/>
        </p:nvCxnSpPr>
        <p:spPr>
          <a:xfrm>
            <a:off x="480000" y="1269045"/>
            <a:ext cx="432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4C677902-680D-4C75-74CB-AB15A1511DD1}"/>
              </a:ext>
            </a:extLst>
          </p:cNvPr>
          <p:cNvPicPr>
            <a:picLocks noChangeAspect="1"/>
          </p:cNvPicPr>
          <p:nvPr/>
        </p:nvPicPr>
        <p:blipFill>
          <a:blip r:embed="rId5"/>
          <a:stretch>
            <a:fillRect/>
          </a:stretch>
        </p:blipFill>
        <p:spPr>
          <a:xfrm>
            <a:off x="1435350" y="1830640"/>
            <a:ext cx="8935024" cy="3542360"/>
          </a:xfrm>
          <a:prstGeom prst="rect">
            <a:avLst/>
          </a:prstGeom>
        </p:spPr>
      </p:pic>
    </p:spTree>
    <p:extLst>
      <p:ext uri="{BB962C8B-B14F-4D97-AF65-F5344CB8AC3E}">
        <p14:creationId xmlns:p14="http://schemas.microsoft.com/office/powerpoint/2010/main" val="245742360"/>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137</a:t>
            </a:fld>
            <a:endParaRPr lang="zh-HK" altLang="en-US" sz="1600" dirty="0">
              <a:solidFill>
                <a:schemeClr val="bg1"/>
              </a:solidFill>
            </a:endParaRPr>
          </a:p>
        </p:txBody>
      </p:sp>
      <p:pic>
        <p:nvPicPr>
          <p:cNvPr id="6" name="图片 5">
            <a:extLst>
              <a:ext uri="{FF2B5EF4-FFF2-40B4-BE49-F238E27FC236}">
                <a16:creationId xmlns:a16="http://schemas.microsoft.com/office/drawing/2014/main" id="{A7D71F9B-5563-C0EC-95CD-B1ABC97DAB8A}"/>
              </a:ext>
            </a:extLst>
          </p:cNvPr>
          <p:cNvPicPr>
            <a:picLocks noChangeAspect="1"/>
          </p:cNvPicPr>
          <p:nvPr/>
        </p:nvPicPr>
        <p:blipFill>
          <a:blip r:embed="rId5"/>
          <a:stretch>
            <a:fillRect/>
          </a:stretch>
        </p:blipFill>
        <p:spPr>
          <a:xfrm>
            <a:off x="0" y="827467"/>
            <a:ext cx="12192000" cy="5203065"/>
          </a:xfrm>
          <a:prstGeom prst="rect">
            <a:avLst/>
          </a:prstGeom>
        </p:spPr>
      </p:pic>
      <p:sp>
        <p:nvSpPr>
          <p:cNvPr id="7" name="矩形 6">
            <a:extLst>
              <a:ext uri="{FF2B5EF4-FFF2-40B4-BE49-F238E27FC236}">
                <a16:creationId xmlns:a16="http://schemas.microsoft.com/office/drawing/2014/main" id="{FD9005B6-D49D-FD19-CBFA-B61702CF490B}"/>
              </a:ext>
            </a:extLst>
          </p:cNvPr>
          <p:cNvSpPr/>
          <p:nvPr/>
        </p:nvSpPr>
        <p:spPr>
          <a:xfrm>
            <a:off x="1344001" y="1500160"/>
            <a:ext cx="1224000" cy="463783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604735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5904EA-BDB8-6027-79F8-D83CC4951F9C}"/>
              </a:ext>
            </a:extLst>
          </p:cNvPr>
          <p:cNvPicPr>
            <a:picLocks noChangeAspect="1"/>
          </p:cNvPicPr>
          <p:nvPr/>
        </p:nvPicPr>
        <p:blipFill>
          <a:blip r:embed="rId5"/>
          <a:stretch>
            <a:fillRect/>
          </a:stretch>
        </p:blipFill>
        <p:spPr>
          <a:xfrm>
            <a:off x="0" y="1867101"/>
            <a:ext cx="12192000" cy="3123798"/>
          </a:xfrm>
          <a:prstGeom prst="rect">
            <a:avLst/>
          </a:prstGeom>
        </p:spPr>
      </p:pic>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138</a:t>
            </a:fld>
            <a:endParaRPr lang="zh-HK" altLang="en-US" sz="1600" dirty="0">
              <a:solidFill>
                <a:schemeClr val="bg1"/>
              </a:solidFill>
            </a:endParaRPr>
          </a:p>
        </p:txBody>
      </p:sp>
      <p:sp>
        <p:nvSpPr>
          <p:cNvPr id="7" name="矩形 6">
            <a:extLst>
              <a:ext uri="{FF2B5EF4-FFF2-40B4-BE49-F238E27FC236}">
                <a16:creationId xmlns:a16="http://schemas.microsoft.com/office/drawing/2014/main" id="{FD9005B6-D49D-FD19-CBFA-B61702CF490B}"/>
              </a:ext>
            </a:extLst>
          </p:cNvPr>
          <p:cNvSpPr/>
          <p:nvPr/>
        </p:nvSpPr>
        <p:spPr>
          <a:xfrm>
            <a:off x="1704000" y="2565000"/>
            <a:ext cx="1152000" cy="252806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50792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139</a:t>
            </a:fld>
            <a:endParaRPr lang="zh-HK" altLang="en-US" sz="1600" dirty="0">
              <a:solidFill>
                <a:schemeClr val="bg1"/>
              </a:solidFill>
            </a:endParaRPr>
          </a:p>
        </p:txBody>
      </p:sp>
      <p:sp>
        <p:nvSpPr>
          <p:cNvPr id="5" name="文本框 4">
            <a:extLst>
              <a:ext uri="{FF2B5EF4-FFF2-40B4-BE49-F238E27FC236}">
                <a16:creationId xmlns:a16="http://schemas.microsoft.com/office/drawing/2014/main" id="{6639EB8B-887C-5F21-77E6-B45E2706CB9B}"/>
              </a:ext>
            </a:extLst>
          </p:cNvPr>
          <p:cNvSpPr txBox="1"/>
          <p:nvPr>
            <p:custDataLst>
              <p:tags r:id="rId3"/>
            </p:custDataLst>
          </p:nvPr>
        </p:nvSpPr>
        <p:spPr>
          <a:xfrm>
            <a:off x="748204" y="5946000"/>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5</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Generalization verification of lower-level agents.</a:t>
            </a:r>
          </a:p>
        </p:txBody>
      </p:sp>
      <p:pic>
        <p:nvPicPr>
          <p:cNvPr id="4" name="图片 3">
            <a:extLst>
              <a:ext uri="{FF2B5EF4-FFF2-40B4-BE49-F238E27FC236}">
                <a16:creationId xmlns:a16="http://schemas.microsoft.com/office/drawing/2014/main" id="{1D69D662-9034-684A-5597-92EDFE122DC6}"/>
              </a:ext>
            </a:extLst>
          </p:cNvPr>
          <p:cNvPicPr>
            <a:picLocks noChangeAspect="1"/>
          </p:cNvPicPr>
          <p:nvPr/>
        </p:nvPicPr>
        <p:blipFill>
          <a:blip r:embed="rId6"/>
          <a:stretch>
            <a:fillRect/>
          </a:stretch>
        </p:blipFill>
        <p:spPr>
          <a:xfrm>
            <a:off x="2495999" y="924838"/>
            <a:ext cx="7200002" cy="5008324"/>
          </a:xfrm>
          <a:prstGeom prst="rect">
            <a:avLst/>
          </a:prstGeom>
        </p:spPr>
      </p:pic>
    </p:spTree>
    <p:extLst>
      <p:ext uri="{BB962C8B-B14F-4D97-AF65-F5344CB8AC3E}">
        <p14:creationId xmlns:p14="http://schemas.microsoft.com/office/powerpoint/2010/main" val="33441727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897FD75-9735-EF1D-C867-8349A1E78CFA}"/>
              </a:ext>
            </a:extLst>
          </p:cNvPr>
          <p:cNvPicPr>
            <a:picLocks noChangeAspect="1"/>
          </p:cNvPicPr>
          <p:nvPr/>
        </p:nvPicPr>
        <p:blipFill>
          <a:blip r:embed="rId3"/>
          <a:stretch>
            <a:fillRect/>
          </a:stretch>
        </p:blipFill>
        <p:spPr>
          <a:xfrm>
            <a:off x="540329" y="803299"/>
            <a:ext cx="4455159" cy="5503012"/>
          </a:xfrm>
          <a:prstGeom prst="rect">
            <a:avLst/>
          </a:prstGeom>
        </p:spPr>
      </p:pic>
      <p:sp>
        <p:nvSpPr>
          <p:cNvPr id="72" name="文本框 71"/>
          <p:cNvSpPr txBox="1"/>
          <p:nvPr/>
        </p:nvSpPr>
        <p:spPr>
          <a:xfrm>
            <a:off x="1703705" y="44451"/>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sp>
        <p:nvSpPr>
          <p:cNvPr id="4" name="文本框 3">
            <a:extLst>
              <a:ext uri="{FF2B5EF4-FFF2-40B4-BE49-F238E27FC236}">
                <a16:creationId xmlns:a16="http://schemas.microsoft.com/office/drawing/2014/main" id="{8B615A37-A3CF-A164-551B-7AAD993269D6}"/>
              </a:ext>
            </a:extLst>
          </p:cNvPr>
          <p:cNvSpPr txBox="1"/>
          <p:nvPr/>
        </p:nvSpPr>
        <p:spPr>
          <a:xfrm>
            <a:off x="5304000" y="96689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encoder</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7BD061AD-0C0B-E73A-7EBD-3D1FC5F68D65}"/>
              </a:ext>
            </a:extLst>
          </p:cNvPr>
          <p:cNvCxnSpPr>
            <a:cxnSpLocks/>
          </p:cNvCxnSpPr>
          <p:nvPr/>
        </p:nvCxnSpPr>
        <p:spPr>
          <a:xfrm>
            <a:off x="5304000" y="1401271"/>
            <a:ext cx="6120000" cy="1086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3" name="文本框 12">
            <a:extLst>
              <a:ext uri="{FF2B5EF4-FFF2-40B4-BE49-F238E27FC236}">
                <a16:creationId xmlns:a16="http://schemas.microsoft.com/office/drawing/2014/main" id="{560963CD-9401-D605-6D62-E1223284BF54}"/>
              </a:ext>
            </a:extLst>
          </p:cNvPr>
          <p:cNvSpPr txBox="1"/>
          <p:nvPr/>
        </p:nvSpPr>
        <p:spPr>
          <a:xfrm>
            <a:off x="5163286" y="1540663"/>
            <a:ext cx="4114714" cy="369332"/>
          </a:xfrm>
          <a:prstGeom prst="rect">
            <a:avLst/>
          </a:prstGeom>
          <a:noFill/>
        </p:spPr>
        <p:txBody>
          <a:bodyPr wrap="square">
            <a:spAutoFit/>
          </a:bodyPr>
          <a:lstStyle/>
          <a:p>
            <a:r>
              <a:rPr lang="en-US" altLang="zh-CN" dirty="0"/>
              <a:t> </a:t>
            </a:r>
            <a:r>
              <a:rPr lang="en-US" altLang="zh-CN" dirty="0">
                <a:latin typeface="Arial" panose="020B0604020202020204" pitchFamily="34" charset="0"/>
                <a:cs typeface="Arial" panose="020B0604020202020204" pitchFamily="34" charset="0"/>
              </a:rPr>
              <a:t> Full connected layer </a:t>
            </a:r>
            <a:endParaRPr lang="zh-CN" altLang="en-US" dirty="0">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A032D2D3-7AA4-BC6F-99A4-3B11C26EC867}"/>
              </a:ext>
            </a:extLst>
          </p:cNvPr>
          <p:cNvSpPr/>
          <p:nvPr/>
        </p:nvSpPr>
        <p:spPr>
          <a:xfrm>
            <a:off x="984000" y="3933000"/>
            <a:ext cx="3456000" cy="5760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C973BBB-E83A-A1DC-258F-3779271FF978}"/>
              </a:ext>
            </a:extLst>
          </p:cNvPr>
          <p:cNvGrpSpPr/>
          <p:nvPr/>
        </p:nvGrpSpPr>
        <p:grpSpPr>
          <a:xfrm>
            <a:off x="-1" y="6553200"/>
            <a:ext cx="12192001" cy="304800"/>
            <a:chOff x="0" y="6569404"/>
            <a:chExt cx="9144000" cy="288000"/>
          </a:xfrm>
        </p:grpSpPr>
        <p:sp>
          <p:nvSpPr>
            <p:cNvPr id="12" name="矩形 11">
              <a:extLst>
                <a:ext uri="{FF2B5EF4-FFF2-40B4-BE49-F238E27FC236}">
                  <a16:creationId xmlns:a16="http://schemas.microsoft.com/office/drawing/2014/main" id="{75E9351B-07C5-FC96-089E-079CBAAA44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82414E0-7F4B-4B47-8B4B-70E65DA8932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6A1F2844-5DA4-B7EC-5E31-850C42EE1BD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a:t>
            </a:fld>
            <a:endParaRPr lang="zh-HK" altLang="en-US" sz="1600" dirty="0">
              <a:solidFill>
                <a:schemeClr val="bg1"/>
              </a:solidFill>
            </a:endParaRPr>
          </a:p>
        </p:txBody>
      </p:sp>
      <p:sp>
        <p:nvSpPr>
          <p:cNvPr id="23" name="矩形 22">
            <a:extLst>
              <a:ext uri="{FF2B5EF4-FFF2-40B4-BE49-F238E27FC236}">
                <a16:creationId xmlns:a16="http://schemas.microsoft.com/office/drawing/2014/main" id="{25AA7121-E8D5-57DB-373F-12709D7DA871}"/>
              </a:ext>
            </a:extLst>
          </p:cNvPr>
          <p:cNvSpPr/>
          <p:nvPr/>
        </p:nvSpPr>
        <p:spPr>
          <a:xfrm>
            <a:off x="-1" y="1"/>
            <a:ext cx="1217417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C1E84A1F-646C-A14B-706E-4AF6776BA15F}"/>
              </a:ext>
            </a:extLst>
          </p:cNvPr>
          <p:cNvSpPr txBox="1"/>
          <p:nvPr/>
        </p:nvSpPr>
        <p:spPr>
          <a:xfrm>
            <a:off x="49844" y="67613"/>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spTree>
    <p:extLst>
      <p:ext uri="{BB962C8B-B14F-4D97-AF65-F5344CB8AC3E}">
        <p14:creationId xmlns:p14="http://schemas.microsoft.com/office/powerpoint/2010/main" val="2388393889"/>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8D350C-F208-78C3-9251-ED1A2F004D9D}"/>
              </a:ext>
            </a:extLst>
          </p:cNvPr>
          <p:cNvPicPr>
            <a:picLocks noChangeAspect="1"/>
          </p:cNvPicPr>
          <p:nvPr/>
        </p:nvPicPr>
        <p:blipFill>
          <a:blip r:embed="rId5"/>
          <a:stretch>
            <a:fillRect/>
          </a:stretch>
        </p:blipFill>
        <p:spPr>
          <a:xfrm>
            <a:off x="2064000" y="971737"/>
            <a:ext cx="8064000" cy="5299564"/>
          </a:xfrm>
          <a:prstGeom prst="rect">
            <a:avLst/>
          </a:prstGeom>
        </p:spPr>
      </p:pic>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140</a:t>
            </a:fld>
            <a:endParaRPr lang="zh-HK" altLang="en-US" sz="1600" dirty="0">
              <a:solidFill>
                <a:schemeClr val="bg1"/>
              </a:solidFill>
            </a:endParaRPr>
          </a:p>
        </p:txBody>
      </p:sp>
      <p:sp>
        <p:nvSpPr>
          <p:cNvPr id="7" name="矩形 6">
            <a:extLst>
              <a:ext uri="{FF2B5EF4-FFF2-40B4-BE49-F238E27FC236}">
                <a16:creationId xmlns:a16="http://schemas.microsoft.com/office/drawing/2014/main" id="{FD9005B6-D49D-FD19-CBFA-B61702CF490B}"/>
              </a:ext>
            </a:extLst>
          </p:cNvPr>
          <p:cNvSpPr/>
          <p:nvPr/>
        </p:nvSpPr>
        <p:spPr>
          <a:xfrm>
            <a:off x="8472000" y="2319245"/>
            <a:ext cx="1152000" cy="39520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1535347"/>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141</a:t>
            </a:fld>
            <a:endParaRPr lang="zh-HK" altLang="en-US" sz="1600" dirty="0">
              <a:solidFill>
                <a:schemeClr val="bg1"/>
              </a:solidFill>
            </a:endParaRPr>
          </a:p>
        </p:txBody>
      </p:sp>
      <p:pic>
        <p:nvPicPr>
          <p:cNvPr id="3" name="图片 2">
            <a:extLst>
              <a:ext uri="{FF2B5EF4-FFF2-40B4-BE49-F238E27FC236}">
                <a16:creationId xmlns:a16="http://schemas.microsoft.com/office/drawing/2014/main" id="{6866F767-2C61-7E04-4145-E921B778F750}"/>
              </a:ext>
            </a:extLst>
          </p:cNvPr>
          <p:cNvPicPr>
            <a:picLocks noChangeAspect="1"/>
          </p:cNvPicPr>
          <p:nvPr/>
        </p:nvPicPr>
        <p:blipFill>
          <a:blip r:embed="rId6"/>
          <a:stretch>
            <a:fillRect/>
          </a:stretch>
        </p:blipFill>
        <p:spPr>
          <a:xfrm>
            <a:off x="2311072" y="837000"/>
            <a:ext cx="7569856" cy="5184000"/>
          </a:xfrm>
          <a:prstGeom prst="rect">
            <a:avLst/>
          </a:prstGeom>
        </p:spPr>
      </p:pic>
      <p:sp>
        <p:nvSpPr>
          <p:cNvPr id="5" name="文本框 4">
            <a:extLst>
              <a:ext uri="{FF2B5EF4-FFF2-40B4-BE49-F238E27FC236}">
                <a16:creationId xmlns:a16="http://schemas.microsoft.com/office/drawing/2014/main" id="{6639EB8B-887C-5F21-77E6-B45E2706CB9B}"/>
              </a:ext>
            </a:extLst>
          </p:cNvPr>
          <p:cNvSpPr txBox="1"/>
          <p:nvPr>
            <p:custDataLst>
              <p:tags r:id="rId3"/>
            </p:custDataLst>
          </p:nvPr>
        </p:nvSpPr>
        <p:spPr>
          <a:xfrm>
            <a:off x="748204" y="5946000"/>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Effectiveness of the higher-level agent.</a:t>
            </a:r>
          </a:p>
        </p:txBody>
      </p:sp>
    </p:spTree>
    <p:extLst>
      <p:ext uri="{BB962C8B-B14F-4D97-AF65-F5344CB8AC3E}">
        <p14:creationId xmlns:p14="http://schemas.microsoft.com/office/powerpoint/2010/main" val="84343927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142</a:t>
            </a:fld>
            <a:endParaRPr lang="zh-HK" altLang="en-US" sz="1600" dirty="0">
              <a:solidFill>
                <a:schemeClr val="bg1"/>
              </a:solidFill>
            </a:endParaRPr>
          </a:p>
        </p:txBody>
      </p:sp>
      <p:pic>
        <p:nvPicPr>
          <p:cNvPr id="8" name="图片 7">
            <a:extLst>
              <a:ext uri="{FF2B5EF4-FFF2-40B4-BE49-F238E27FC236}">
                <a16:creationId xmlns:a16="http://schemas.microsoft.com/office/drawing/2014/main" id="{345B61F7-4C03-1D2A-A38F-1FAB6C66A2C5}"/>
              </a:ext>
            </a:extLst>
          </p:cNvPr>
          <p:cNvPicPr>
            <a:picLocks noChangeAspect="1"/>
          </p:cNvPicPr>
          <p:nvPr/>
        </p:nvPicPr>
        <p:blipFill>
          <a:blip r:embed="rId5"/>
          <a:stretch>
            <a:fillRect/>
          </a:stretch>
        </p:blipFill>
        <p:spPr>
          <a:xfrm>
            <a:off x="2019910" y="972600"/>
            <a:ext cx="8152180" cy="5328000"/>
          </a:xfrm>
          <a:prstGeom prst="rect">
            <a:avLst/>
          </a:prstGeom>
        </p:spPr>
      </p:pic>
    </p:spTree>
    <p:extLst>
      <p:ext uri="{BB962C8B-B14F-4D97-AF65-F5344CB8AC3E}">
        <p14:creationId xmlns:p14="http://schemas.microsoft.com/office/powerpoint/2010/main" val="3083655489"/>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143</a:t>
            </a:fld>
            <a:endParaRPr lang="zh-HK" altLang="en-US" sz="1600" dirty="0">
              <a:solidFill>
                <a:schemeClr val="bg1"/>
              </a:solidFill>
            </a:endParaRPr>
          </a:p>
        </p:txBody>
      </p:sp>
      <p:pic>
        <p:nvPicPr>
          <p:cNvPr id="3" name="图片 2">
            <a:extLst>
              <a:ext uri="{FF2B5EF4-FFF2-40B4-BE49-F238E27FC236}">
                <a16:creationId xmlns:a16="http://schemas.microsoft.com/office/drawing/2014/main" id="{0404FA56-AC26-931A-F70E-70AB75948F12}"/>
              </a:ext>
            </a:extLst>
          </p:cNvPr>
          <p:cNvPicPr>
            <a:picLocks noChangeAspect="1"/>
          </p:cNvPicPr>
          <p:nvPr/>
        </p:nvPicPr>
        <p:blipFill>
          <a:blip r:embed="rId5"/>
          <a:stretch>
            <a:fillRect/>
          </a:stretch>
        </p:blipFill>
        <p:spPr>
          <a:xfrm>
            <a:off x="1487999" y="739847"/>
            <a:ext cx="9216002" cy="5819806"/>
          </a:xfrm>
          <a:prstGeom prst="rect">
            <a:avLst/>
          </a:prstGeom>
        </p:spPr>
      </p:pic>
      <p:sp>
        <p:nvSpPr>
          <p:cNvPr id="6" name="文本框 5">
            <a:extLst>
              <a:ext uri="{FF2B5EF4-FFF2-40B4-BE49-F238E27FC236}">
                <a16:creationId xmlns:a16="http://schemas.microsoft.com/office/drawing/2014/main" id="{DE2C4057-D917-5EFD-FCD2-6CB15BECA888}"/>
              </a:ext>
            </a:extLst>
          </p:cNvPr>
          <p:cNvSpPr txBox="1"/>
          <p:nvPr/>
        </p:nvSpPr>
        <p:spPr>
          <a:xfrm>
            <a:off x="6164681" y="1485000"/>
            <a:ext cx="1731320" cy="369332"/>
          </a:xfrm>
          <a:prstGeom prst="rect">
            <a:avLst/>
          </a:prstGeom>
          <a:noFill/>
        </p:spPr>
        <p:txBody>
          <a:bodyPr wrap="square">
            <a:spAutoFit/>
          </a:bodyPr>
          <a:lstStyle/>
          <a:p>
            <a:r>
              <a:rPr lang="zh-CN" altLang="en-US" b="1" dirty="0">
                <a:solidFill>
                  <a:srgbClr val="C00000"/>
                </a:solidFill>
                <a:latin typeface="Arial" panose="020B0604020202020204" pitchFamily="34" charset="0"/>
                <a:cs typeface="Arial" panose="020B0604020202020204" pitchFamily="34" charset="0"/>
              </a:rPr>
              <a:t>1-30 minutes</a:t>
            </a:r>
          </a:p>
        </p:txBody>
      </p:sp>
      <p:sp>
        <p:nvSpPr>
          <p:cNvPr id="7" name="文本框 6">
            <a:extLst>
              <a:ext uri="{FF2B5EF4-FFF2-40B4-BE49-F238E27FC236}">
                <a16:creationId xmlns:a16="http://schemas.microsoft.com/office/drawing/2014/main" id="{52CB8F69-DCAE-2F3E-AFCE-5719E5A9532B}"/>
              </a:ext>
            </a:extLst>
          </p:cNvPr>
          <p:cNvSpPr txBox="1"/>
          <p:nvPr/>
        </p:nvSpPr>
        <p:spPr>
          <a:xfrm>
            <a:off x="7867202" y="1485000"/>
            <a:ext cx="1731320" cy="369332"/>
          </a:xfrm>
          <a:prstGeom prst="rect">
            <a:avLst/>
          </a:prstGeom>
          <a:noFill/>
        </p:spPr>
        <p:txBody>
          <a:bodyPr wrap="square">
            <a:spAutoFit/>
          </a:bodyPr>
          <a:lstStyle/>
          <a:p>
            <a:pPr algn="ctr"/>
            <a:r>
              <a:rPr lang="en-US" altLang="zh-CN" b="1" dirty="0">
                <a:solidFill>
                  <a:srgbClr val="C00000"/>
                </a:solidFill>
                <a:latin typeface="Arial" panose="020B0604020202020204" pitchFamily="34" charset="0"/>
                <a:cs typeface="Arial" panose="020B0604020202020204" pitchFamily="34" charset="0"/>
              </a:rPr>
              <a:t>0.07-0.41s</a:t>
            </a:r>
            <a:endParaRPr lang="zh-CN" altLang="en-US"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324293"/>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a:extLst>
              <a:ext uri="{FF2B5EF4-FFF2-40B4-BE49-F238E27FC236}">
                <a16:creationId xmlns:a16="http://schemas.microsoft.com/office/drawing/2014/main" id="{C09B96C2-B8C6-C9F5-6F4F-7EBAC39728AC}"/>
              </a:ext>
            </a:extLst>
          </p:cNvPr>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a:extLst>
              <a:ext uri="{FF2B5EF4-FFF2-40B4-BE49-F238E27FC236}">
                <a16:creationId xmlns:a16="http://schemas.microsoft.com/office/drawing/2014/main" id="{AD449CD4-3FE2-8CE1-E162-56268935A5E5}"/>
              </a:ext>
            </a:extLst>
          </p:cNvPr>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144</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144</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220237899"/>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1487999" y="1132273"/>
            <a:ext cx="9216000" cy="114353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775998" y="850015"/>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64670B50-70D0-FECA-6A8C-C0293B2D4D92}"/>
              </a:ext>
            </a:extLst>
          </p:cNvPr>
          <p:cNvSpPr/>
          <p:nvPr/>
        </p:nvSpPr>
        <p:spPr>
          <a:xfrm>
            <a:off x="1487997" y="2693140"/>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93A9BA7-91BA-A7DD-4FD2-699A6DAE7C0C}"/>
              </a:ext>
            </a:extLst>
          </p:cNvPr>
          <p:cNvSpPr/>
          <p:nvPr/>
        </p:nvSpPr>
        <p:spPr>
          <a:xfrm>
            <a:off x="1770195" y="2470130"/>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6AAB354-7BE2-97CC-5061-BEF39A1E8057}"/>
              </a:ext>
            </a:extLst>
          </p:cNvPr>
          <p:cNvSpPr txBox="1"/>
          <p:nvPr/>
        </p:nvSpPr>
        <p:spPr>
          <a:xfrm>
            <a:off x="1770195" y="2936775"/>
            <a:ext cx="865160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   Extend the method to other types of dynamic scheduling problems and combinatorial optimization problems, such as those resembling dynamic vehicle routing problems.</a:t>
            </a:r>
            <a:endParaRPr lang="zh-CN" altLang="en-US" dirty="0"/>
          </a:p>
        </p:txBody>
      </p:sp>
      <p:sp>
        <p:nvSpPr>
          <p:cNvPr id="14" name="文本框 13">
            <a:extLst>
              <a:ext uri="{FF2B5EF4-FFF2-40B4-BE49-F238E27FC236}">
                <a16:creationId xmlns:a16="http://schemas.microsoft.com/office/drawing/2014/main" id="{2DB8B6C8-30C2-5C92-FEC7-B03CAA2CB12B}"/>
              </a:ext>
            </a:extLst>
          </p:cNvPr>
          <p:cNvSpPr txBox="1"/>
          <p:nvPr/>
        </p:nvSpPr>
        <p:spPr>
          <a:xfrm>
            <a:off x="1776001" y="1336161"/>
            <a:ext cx="8639998" cy="87203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t>   Expand the framework to cope with multiple objectives conflicting with each other such as tardiness, production cost, and energy consumption</a:t>
            </a:r>
            <a:endParaRPr lang="zh-CN" altLang="en-US" dirty="0"/>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145</a:t>
            </a:fld>
            <a:endParaRPr lang="zh-HK" altLang="en-US" sz="1600" dirty="0">
              <a:solidFill>
                <a:schemeClr val="bg1"/>
              </a:solidFill>
            </a:endParaRPr>
          </a:p>
        </p:txBody>
      </p:sp>
      <p:sp>
        <p:nvSpPr>
          <p:cNvPr id="6" name="矩形 5">
            <a:extLst>
              <a:ext uri="{FF2B5EF4-FFF2-40B4-BE49-F238E27FC236}">
                <a16:creationId xmlns:a16="http://schemas.microsoft.com/office/drawing/2014/main" id="{93A9BE69-B712-6091-89C2-D45E469365E9}"/>
              </a:ext>
            </a:extLst>
          </p:cNvPr>
          <p:cNvSpPr/>
          <p:nvPr/>
        </p:nvSpPr>
        <p:spPr>
          <a:xfrm>
            <a:off x="1487999" y="4604704"/>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15F7097-8B0D-1F64-802D-DDE7AC8732D5}"/>
              </a:ext>
            </a:extLst>
          </p:cNvPr>
          <p:cNvSpPr/>
          <p:nvPr/>
        </p:nvSpPr>
        <p:spPr>
          <a:xfrm>
            <a:off x="1770197" y="438169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2AB6BBF-2E94-E86E-8B44-D4B56227AA0D}"/>
              </a:ext>
            </a:extLst>
          </p:cNvPr>
          <p:cNvSpPr txBox="1"/>
          <p:nvPr/>
        </p:nvSpPr>
        <p:spPr>
          <a:xfrm>
            <a:off x="1770195" y="4744988"/>
            <a:ext cx="865160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   Applying rough set theory  into the DRL architecture to help the agent make decisions, which is a powerful technique to capture characteristics in knowledge discovery under the dynamic system, system identifies, and decision-making.</a:t>
            </a:r>
            <a:endParaRPr lang="zh-CN" altLang="en-US" dirty="0"/>
          </a:p>
        </p:txBody>
      </p:sp>
    </p:spTree>
    <p:extLst>
      <p:ext uri="{BB962C8B-B14F-4D97-AF65-F5344CB8AC3E}">
        <p14:creationId xmlns:p14="http://schemas.microsoft.com/office/powerpoint/2010/main" val="203722718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465ADBF-EE2C-1726-B00A-9A7397C4D9B8}"/>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146</a:t>
            </a:fld>
            <a:endParaRPr lang="zh-HK" altLang="en-US">
              <a:solidFill>
                <a:prstClr val="black">
                  <a:tint val="75000"/>
                </a:prstClr>
              </a:solidFill>
            </a:endParaRPr>
          </a:p>
        </p:txBody>
      </p:sp>
      <p:pic>
        <p:nvPicPr>
          <p:cNvPr id="4" name="图片 3">
            <a:extLst>
              <a:ext uri="{FF2B5EF4-FFF2-40B4-BE49-F238E27FC236}">
                <a16:creationId xmlns:a16="http://schemas.microsoft.com/office/drawing/2014/main" id="{0924D049-BA61-AE6A-9209-4A72F2A5EF75}"/>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EF5CC1C-187A-A789-26FF-DA4225EFA71A}"/>
              </a:ext>
            </a:extLst>
          </p:cNvPr>
          <p:cNvPicPr>
            <a:picLocks noChangeAspect="1"/>
          </p:cNvPicPr>
          <p:nvPr/>
        </p:nvPicPr>
        <p:blipFill>
          <a:blip r:embed="rId3"/>
          <a:stretch>
            <a:fillRect/>
          </a:stretch>
        </p:blipFill>
        <p:spPr>
          <a:xfrm>
            <a:off x="540329" y="803299"/>
            <a:ext cx="4455159" cy="5503012"/>
          </a:xfrm>
          <a:prstGeom prst="rect">
            <a:avLst/>
          </a:prstGeom>
        </p:spPr>
      </p:pic>
      <p:sp>
        <p:nvSpPr>
          <p:cNvPr id="72" name="文本框 71"/>
          <p:cNvSpPr txBox="1"/>
          <p:nvPr/>
        </p:nvSpPr>
        <p:spPr>
          <a:xfrm>
            <a:off x="1703705" y="44451"/>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sp>
        <p:nvSpPr>
          <p:cNvPr id="4" name="文本框 3">
            <a:extLst>
              <a:ext uri="{FF2B5EF4-FFF2-40B4-BE49-F238E27FC236}">
                <a16:creationId xmlns:a16="http://schemas.microsoft.com/office/drawing/2014/main" id="{8B615A37-A3CF-A164-551B-7AAD993269D6}"/>
              </a:ext>
            </a:extLst>
          </p:cNvPr>
          <p:cNvSpPr txBox="1"/>
          <p:nvPr/>
        </p:nvSpPr>
        <p:spPr>
          <a:xfrm>
            <a:off x="5509526" y="1009041"/>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encoder</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7BD061AD-0C0B-E73A-7EBD-3D1FC5F68D65}"/>
              </a:ext>
            </a:extLst>
          </p:cNvPr>
          <p:cNvCxnSpPr>
            <a:cxnSpLocks/>
          </p:cNvCxnSpPr>
          <p:nvPr/>
        </p:nvCxnSpPr>
        <p:spPr>
          <a:xfrm flipV="1">
            <a:off x="5509526" y="1428627"/>
            <a:ext cx="5914474" cy="1479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3" name="文本框 12">
            <a:extLst>
              <a:ext uri="{FF2B5EF4-FFF2-40B4-BE49-F238E27FC236}">
                <a16:creationId xmlns:a16="http://schemas.microsoft.com/office/drawing/2014/main" id="{560963CD-9401-D605-6D62-E1223284BF54}"/>
              </a:ext>
            </a:extLst>
          </p:cNvPr>
          <p:cNvSpPr txBox="1"/>
          <p:nvPr/>
        </p:nvSpPr>
        <p:spPr>
          <a:xfrm>
            <a:off x="5368812" y="1582814"/>
            <a:ext cx="4114714" cy="369332"/>
          </a:xfrm>
          <a:prstGeom prst="rect">
            <a:avLst/>
          </a:prstGeom>
          <a:noFill/>
        </p:spPr>
        <p:txBody>
          <a:bodyPr wrap="square">
            <a:spAutoFit/>
          </a:bodyPr>
          <a:lstStyle/>
          <a:p>
            <a:r>
              <a:rPr lang="en-US" altLang="zh-CN" dirty="0"/>
              <a:t> </a:t>
            </a:r>
            <a:r>
              <a:rPr lang="en-US" altLang="zh-CN" dirty="0">
                <a:latin typeface="Arial" panose="020B0604020202020204" pitchFamily="34" charset="0"/>
                <a:cs typeface="Arial" panose="020B0604020202020204" pitchFamily="34" charset="0"/>
              </a:rPr>
              <a:t> Full connected layer </a:t>
            </a:r>
            <a:endParaRPr lang="zh-CN" altLang="en-US" dirty="0">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A032D2D3-7AA4-BC6F-99A4-3B11C26EC867}"/>
              </a:ext>
            </a:extLst>
          </p:cNvPr>
          <p:cNvSpPr/>
          <p:nvPr/>
        </p:nvSpPr>
        <p:spPr>
          <a:xfrm>
            <a:off x="1056000" y="2506500"/>
            <a:ext cx="3384000" cy="5760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9BD41B2-2749-5F58-B7F4-49FD7E4B0CFE}"/>
              </a:ext>
            </a:extLst>
          </p:cNvPr>
          <p:cNvSpPr txBox="1"/>
          <p:nvPr/>
        </p:nvSpPr>
        <p:spPr>
          <a:xfrm>
            <a:off x="5562962" y="222934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Decoders (action selection)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9308EECB-F791-C39F-BA48-DA95957D7078}"/>
              </a:ext>
            </a:extLst>
          </p:cNvPr>
          <p:cNvCxnSpPr>
            <a:cxnSpLocks/>
          </p:cNvCxnSpPr>
          <p:nvPr/>
        </p:nvCxnSpPr>
        <p:spPr>
          <a:xfrm flipV="1">
            <a:off x="5562962" y="2638031"/>
            <a:ext cx="5861038" cy="2569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9" name="矩形 8">
            <a:extLst>
              <a:ext uri="{FF2B5EF4-FFF2-40B4-BE49-F238E27FC236}">
                <a16:creationId xmlns:a16="http://schemas.microsoft.com/office/drawing/2014/main" id="{F83537D9-EBFA-3A22-7F83-CAFC94CF04CB}"/>
              </a:ext>
            </a:extLst>
          </p:cNvPr>
          <p:cNvSpPr/>
          <p:nvPr/>
        </p:nvSpPr>
        <p:spPr>
          <a:xfrm>
            <a:off x="1056000" y="4941000"/>
            <a:ext cx="3384000" cy="5760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D35DF9F1-5C4A-7EF2-0602-7E84F262EBA3}"/>
              </a:ext>
            </a:extLst>
          </p:cNvPr>
          <p:cNvPicPr>
            <a:picLocks noChangeAspect="1"/>
          </p:cNvPicPr>
          <p:nvPr/>
        </p:nvPicPr>
        <p:blipFill>
          <a:blip r:embed="rId4"/>
          <a:stretch>
            <a:fillRect/>
          </a:stretch>
        </p:blipFill>
        <p:spPr>
          <a:xfrm>
            <a:off x="5545956" y="3141288"/>
            <a:ext cx="4496714" cy="458652"/>
          </a:xfrm>
          <a:prstGeom prst="rect">
            <a:avLst/>
          </a:prstGeom>
        </p:spPr>
      </p:pic>
      <p:pic>
        <p:nvPicPr>
          <p:cNvPr id="14" name="图片 13">
            <a:extLst>
              <a:ext uri="{FF2B5EF4-FFF2-40B4-BE49-F238E27FC236}">
                <a16:creationId xmlns:a16="http://schemas.microsoft.com/office/drawing/2014/main" id="{0BD4B2FA-BC64-C163-4B3F-F40CCF198958}"/>
              </a:ext>
            </a:extLst>
          </p:cNvPr>
          <p:cNvPicPr>
            <a:picLocks noChangeAspect="1"/>
          </p:cNvPicPr>
          <p:nvPr/>
        </p:nvPicPr>
        <p:blipFill>
          <a:blip r:embed="rId5"/>
          <a:stretch>
            <a:fillRect/>
          </a:stretch>
        </p:blipFill>
        <p:spPr>
          <a:xfrm>
            <a:off x="5521408" y="4077507"/>
            <a:ext cx="4496714" cy="333212"/>
          </a:xfrm>
          <a:prstGeom prst="rect">
            <a:avLst/>
          </a:prstGeom>
        </p:spPr>
      </p:pic>
      <p:sp>
        <p:nvSpPr>
          <p:cNvPr id="15" name="文本框 14">
            <a:extLst>
              <a:ext uri="{FF2B5EF4-FFF2-40B4-BE49-F238E27FC236}">
                <a16:creationId xmlns:a16="http://schemas.microsoft.com/office/drawing/2014/main" id="{9F155E89-8B4C-38D9-04EE-7827350C1524}"/>
              </a:ext>
            </a:extLst>
          </p:cNvPr>
          <p:cNvSpPr txBox="1"/>
          <p:nvPr/>
        </p:nvSpPr>
        <p:spPr>
          <a:xfrm>
            <a:off x="5368812" y="2773288"/>
            <a:ext cx="4114714" cy="369332"/>
          </a:xfrm>
          <a:prstGeom prst="rect">
            <a:avLst/>
          </a:prstGeom>
          <a:noFill/>
        </p:spPr>
        <p:txBody>
          <a:bodyPr wrap="square">
            <a:spAutoFit/>
          </a:bodyPr>
          <a:lstStyle/>
          <a:p>
            <a:r>
              <a:rPr lang="en-US" altLang="zh-CN" dirty="0"/>
              <a:t> </a:t>
            </a:r>
            <a:r>
              <a:rPr lang="en-US" altLang="zh-CN" dirty="0">
                <a:latin typeface="Arial" panose="020B0604020202020204" pitchFamily="34" charset="0"/>
                <a:cs typeface="Arial" panose="020B0604020202020204" pitchFamily="34" charset="0"/>
              </a:rPr>
              <a:t> Job decoder</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B75B9C9-F547-BDD2-26CE-B3D0BB55C2AC}"/>
              </a:ext>
            </a:extLst>
          </p:cNvPr>
          <p:cNvSpPr txBox="1"/>
          <p:nvPr/>
        </p:nvSpPr>
        <p:spPr>
          <a:xfrm>
            <a:off x="5339248" y="3651712"/>
            <a:ext cx="4114714" cy="369332"/>
          </a:xfrm>
          <a:prstGeom prst="rect">
            <a:avLst/>
          </a:prstGeom>
          <a:noFill/>
        </p:spPr>
        <p:txBody>
          <a:bodyPr wrap="square">
            <a:spAutoFit/>
          </a:bodyPr>
          <a:lstStyle/>
          <a:p>
            <a:r>
              <a:rPr lang="en-US" altLang="zh-CN" dirty="0"/>
              <a:t> </a:t>
            </a:r>
            <a:r>
              <a:rPr lang="en-US" altLang="zh-CN" dirty="0">
                <a:latin typeface="Arial" panose="020B0604020202020204" pitchFamily="34" charset="0"/>
                <a:cs typeface="Arial" panose="020B0604020202020204" pitchFamily="34" charset="0"/>
              </a:rPr>
              <a:t> Machine decoder</a:t>
            </a:r>
            <a:endParaRPr lang="zh-CN" altLang="en-US"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D8B5ACA1-9D91-69FC-BFC2-07CF33C84FB0}"/>
              </a:ext>
            </a:extLst>
          </p:cNvPr>
          <p:cNvSpPr txBox="1"/>
          <p:nvPr/>
        </p:nvSpPr>
        <p:spPr>
          <a:xfrm>
            <a:off x="5481920" y="4498611"/>
            <a:ext cx="2016000"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Softmax</a:t>
            </a:r>
          </a:p>
        </p:txBody>
      </p:sp>
      <p:pic>
        <p:nvPicPr>
          <p:cNvPr id="25" name="图片 24">
            <a:extLst>
              <a:ext uri="{FF2B5EF4-FFF2-40B4-BE49-F238E27FC236}">
                <a16:creationId xmlns:a16="http://schemas.microsoft.com/office/drawing/2014/main" id="{809FB30B-8463-B4D9-751F-1420D88069B5}"/>
              </a:ext>
            </a:extLst>
          </p:cNvPr>
          <p:cNvPicPr>
            <a:picLocks noChangeAspect="1"/>
          </p:cNvPicPr>
          <p:nvPr/>
        </p:nvPicPr>
        <p:blipFill>
          <a:blip r:embed="rId6"/>
          <a:stretch>
            <a:fillRect/>
          </a:stretch>
        </p:blipFill>
        <p:spPr>
          <a:xfrm>
            <a:off x="5710242" y="4921150"/>
            <a:ext cx="1583714" cy="823292"/>
          </a:xfrm>
          <a:prstGeom prst="rect">
            <a:avLst/>
          </a:prstGeom>
        </p:spPr>
      </p:pic>
      <p:pic>
        <p:nvPicPr>
          <p:cNvPr id="27" name="图片 26">
            <a:extLst>
              <a:ext uri="{FF2B5EF4-FFF2-40B4-BE49-F238E27FC236}">
                <a16:creationId xmlns:a16="http://schemas.microsoft.com/office/drawing/2014/main" id="{4F3E0846-3CA5-FEB2-64AA-DAAF2D504939}"/>
              </a:ext>
            </a:extLst>
          </p:cNvPr>
          <p:cNvPicPr>
            <a:picLocks noChangeAspect="1"/>
          </p:cNvPicPr>
          <p:nvPr/>
        </p:nvPicPr>
        <p:blipFill>
          <a:blip r:embed="rId7"/>
          <a:stretch>
            <a:fillRect/>
          </a:stretch>
        </p:blipFill>
        <p:spPr>
          <a:xfrm>
            <a:off x="7941368" y="4913976"/>
            <a:ext cx="1498344" cy="788178"/>
          </a:xfrm>
          <a:prstGeom prst="rect">
            <a:avLst/>
          </a:prstGeom>
        </p:spPr>
      </p:pic>
      <p:grpSp>
        <p:nvGrpSpPr>
          <p:cNvPr id="29" name="组合 28">
            <a:extLst>
              <a:ext uri="{FF2B5EF4-FFF2-40B4-BE49-F238E27FC236}">
                <a16:creationId xmlns:a16="http://schemas.microsoft.com/office/drawing/2014/main" id="{854AA422-4A56-51E7-E5F0-C2E51AEC521B}"/>
              </a:ext>
            </a:extLst>
          </p:cNvPr>
          <p:cNvGrpSpPr/>
          <p:nvPr/>
        </p:nvGrpSpPr>
        <p:grpSpPr>
          <a:xfrm>
            <a:off x="-1" y="6553200"/>
            <a:ext cx="12192001" cy="304800"/>
            <a:chOff x="0" y="6569404"/>
            <a:chExt cx="9144000" cy="288000"/>
          </a:xfrm>
        </p:grpSpPr>
        <p:sp>
          <p:nvSpPr>
            <p:cNvPr id="30" name="矩形 29">
              <a:extLst>
                <a:ext uri="{FF2B5EF4-FFF2-40B4-BE49-F238E27FC236}">
                  <a16:creationId xmlns:a16="http://schemas.microsoft.com/office/drawing/2014/main" id="{DFF5A17D-6E84-8174-1C3D-AA10748F544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4CAD66F-9588-D7A6-E820-9D26FCEEF6D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2" name="灯片编号占位符 5">
            <a:extLst>
              <a:ext uri="{FF2B5EF4-FFF2-40B4-BE49-F238E27FC236}">
                <a16:creationId xmlns:a16="http://schemas.microsoft.com/office/drawing/2014/main" id="{F080E712-ABF8-38E7-9E6F-C60AC70CB903}"/>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15</a:t>
            </a:fld>
            <a:endParaRPr lang="zh-HK" altLang="en-US" sz="1600" dirty="0">
              <a:solidFill>
                <a:schemeClr val="bg1"/>
              </a:solidFill>
            </a:endParaRPr>
          </a:p>
        </p:txBody>
      </p:sp>
      <p:sp>
        <p:nvSpPr>
          <p:cNvPr id="33" name="矩形 32">
            <a:extLst>
              <a:ext uri="{FF2B5EF4-FFF2-40B4-BE49-F238E27FC236}">
                <a16:creationId xmlns:a16="http://schemas.microsoft.com/office/drawing/2014/main" id="{C2CAB7EC-F0C1-12DE-16DA-273067BEAC15}"/>
              </a:ext>
            </a:extLst>
          </p:cNvPr>
          <p:cNvSpPr/>
          <p:nvPr/>
        </p:nvSpPr>
        <p:spPr>
          <a:xfrm>
            <a:off x="-1" y="1"/>
            <a:ext cx="1217417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CC3F1E30-B9DD-ED40-01FD-2A9925F669CE}"/>
              </a:ext>
            </a:extLst>
          </p:cNvPr>
          <p:cNvSpPr txBox="1"/>
          <p:nvPr/>
        </p:nvSpPr>
        <p:spPr>
          <a:xfrm>
            <a:off x="49844" y="67613"/>
            <a:ext cx="1051229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Multipointer</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graph network</a:t>
            </a:r>
          </a:p>
        </p:txBody>
      </p:sp>
    </p:spTree>
    <p:extLst>
      <p:ext uri="{BB962C8B-B14F-4D97-AF65-F5344CB8AC3E}">
        <p14:creationId xmlns:p14="http://schemas.microsoft.com/office/powerpoint/2010/main" val="42900133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7830" y="98391"/>
            <a:ext cx="10512295" cy="523220"/>
          </a:xfrm>
          <a:prstGeom prst="rect">
            <a:avLst/>
          </a:prstGeom>
          <a:noFill/>
        </p:spPr>
        <p:txBody>
          <a:bodyPr wrap="square" rtlCol="0">
            <a:spAutoFit/>
          </a:bodyPr>
          <a:lstStyle/>
          <a:p>
            <a:pPr algn="just"/>
            <a:r>
              <a:rPr lang="en-US" altLang="zh-CN" sz="28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--Multi-Proximal policy optimization</a:t>
            </a:r>
          </a:p>
        </p:txBody>
      </p:sp>
      <p:pic>
        <p:nvPicPr>
          <p:cNvPr id="10" name="图片 9">
            <a:extLst>
              <a:ext uri="{FF2B5EF4-FFF2-40B4-BE49-F238E27FC236}">
                <a16:creationId xmlns:a16="http://schemas.microsoft.com/office/drawing/2014/main" id="{07F0D2AA-10A5-93DB-1DF5-D6896EA95814}"/>
              </a:ext>
            </a:extLst>
          </p:cNvPr>
          <p:cNvPicPr>
            <a:picLocks noChangeAspect="1"/>
          </p:cNvPicPr>
          <p:nvPr/>
        </p:nvPicPr>
        <p:blipFill>
          <a:blip r:embed="rId4"/>
          <a:stretch>
            <a:fillRect/>
          </a:stretch>
        </p:blipFill>
        <p:spPr>
          <a:xfrm>
            <a:off x="1524000" y="744047"/>
            <a:ext cx="9144000" cy="5369906"/>
          </a:xfrm>
          <a:prstGeom prst="rect">
            <a:avLst/>
          </a:prstGeom>
        </p:spPr>
      </p:pic>
      <p:sp>
        <p:nvSpPr>
          <p:cNvPr id="12" name="文本框 11">
            <a:extLst>
              <a:ext uri="{FF2B5EF4-FFF2-40B4-BE49-F238E27FC236}">
                <a16:creationId xmlns:a16="http://schemas.microsoft.com/office/drawing/2014/main" id="{A6BAE1CA-88AD-3966-E24C-B448D93054FF}"/>
              </a:ext>
            </a:extLst>
          </p:cNvPr>
          <p:cNvSpPr txBox="1"/>
          <p:nvPr>
            <p:custDataLst>
              <p:tags r:id="rId1"/>
            </p:custDataLst>
          </p:nvPr>
        </p:nvSpPr>
        <p:spPr>
          <a:xfrm>
            <a:off x="2159826" y="6137999"/>
            <a:ext cx="787234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5</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Multiple actor-critic architecture for a multi-action space scheduling problem. </a:t>
            </a:r>
          </a:p>
        </p:txBody>
      </p:sp>
      <p:grpSp>
        <p:nvGrpSpPr>
          <p:cNvPr id="23" name="组合 22">
            <a:extLst>
              <a:ext uri="{FF2B5EF4-FFF2-40B4-BE49-F238E27FC236}">
                <a16:creationId xmlns:a16="http://schemas.microsoft.com/office/drawing/2014/main" id="{1A8E6A79-5BB4-CE56-81DA-21124AE11773}"/>
              </a:ext>
            </a:extLst>
          </p:cNvPr>
          <p:cNvGrpSpPr/>
          <p:nvPr/>
        </p:nvGrpSpPr>
        <p:grpSpPr>
          <a:xfrm>
            <a:off x="-1" y="6553200"/>
            <a:ext cx="12192001" cy="304800"/>
            <a:chOff x="0" y="6569404"/>
            <a:chExt cx="9144000" cy="288000"/>
          </a:xfrm>
        </p:grpSpPr>
        <p:sp>
          <p:nvSpPr>
            <p:cNvPr id="26" name="矩形 25">
              <a:extLst>
                <a:ext uri="{FF2B5EF4-FFF2-40B4-BE49-F238E27FC236}">
                  <a16:creationId xmlns:a16="http://schemas.microsoft.com/office/drawing/2014/main" id="{3DAF41FB-B81A-123E-0CD8-47E4E3B8C14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9EC395B8-3DCD-BCDC-6AD3-B37C4030948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9" name="灯片编号占位符 5">
            <a:extLst>
              <a:ext uri="{FF2B5EF4-FFF2-40B4-BE49-F238E27FC236}">
                <a16:creationId xmlns:a16="http://schemas.microsoft.com/office/drawing/2014/main" id="{A177B07F-775F-E65C-B63A-9318DA47072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16</a:t>
            </a:fld>
            <a:endParaRPr lang="zh-HK" altLang="en-US" sz="1600" dirty="0">
              <a:solidFill>
                <a:schemeClr val="bg1"/>
              </a:solidFill>
            </a:endParaRPr>
          </a:p>
        </p:txBody>
      </p:sp>
    </p:spTree>
    <p:extLst>
      <p:ext uri="{BB962C8B-B14F-4D97-AF65-F5344CB8AC3E}">
        <p14:creationId xmlns:p14="http://schemas.microsoft.com/office/powerpoint/2010/main" val="12940794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14" y="98391"/>
            <a:ext cx="10512295" cy="523220"/>
          </a:xfrm>
          <a:prstGeom prst="rect">
            <a:avLst/>
          </a:prstGeom>
          <a:noFill/>
        </p:spPr>
        <p:txBody>
          <a:bodyPr wrap="square" rtlCol="0">
            <a:spAutoFit/>
          </a:bodyPr>
          <a:lstStyle/>
          <a:p>
            <a:pPr algn="just"/>
            <a:r>
              <a:rPr lang="en-US" altLang="zh-CN" sz="28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12" name="文本框 11">
            <a:extLst>
              <a:ext uri="{FF2B5EF4-FFF2-40B4-BE49-F238E27FC236}">
                <a16:creationId xmlns:a16="http://schemas.microsoft.com/office/drawing/2014/main" id="{A6BAE1CA-88AD-3966-E24C-B448D93054FF}"/>
              </a:ext>
            </a:extLst>
          </p:cNvPr>
          <p:cNvSpPr txBox="1"/>
          <p:nvPr>
            <p:custDataLst>
              <p:tags r:id="rId1"/>
            </p:custDataLst>
          </p:nvPr>
        </p:nvSpPr>
        <p:spPr>
          <a:xfrm>
            <a:off x="2159824" y="5672137"/>
            <a:ext cx="787234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 hierarchical action spaces structure. </a:t>
            </a:r>
          </a:p>
        </p:txBody>
      </p:sp>
      <p:pic>
        <p:nvPicPr>
          <p:cNvPr id="3" name="图片 2">
            <a:extLst>
              <a:ext uri="{FF2B5EF4-FFF2-40B4-BE49-F238E27FC236}">
                <a16:creationId xmlns:a16="http://schemas.microsoft.com/office/drawing/2014/main" id="{DDE12660-25F7-C195-8655-AFAF3A70F285}"/>
              </a:ext>
            </a:extLst>
          </p:cNvPr>
          <p:cNvPicPr>
            <a:picLocks noChangeAspect="1"/>
          </p:cNvPicPr>
          <p:nvPr/>
        </p:nvPicPr>
        <p:blipFill>
          <a:blip r:embed="rId4"/>
          <a:stretch>
            <a:fillRect/>
          </a:stretch>
        </p:blipFill>
        <p:spPr>
          <a:xfrm>
            <a:off x="388910" y="1064506"/>
            <a:ext cx="11414177" cy="4263126"/>
          </a:xfrm>
          <a:prstGeom prst="rect">
            <a:avLst/>
          </a:prstGeom>
        </p:spPr>
      </p:pic>
      <p:grpSp>
        <p:nvGrpSpPr>
          <p:cNvPr id="5" name="组合 4">
            <a:extLst>
              <a:ext uri="{FF2B5EF4-FFF2-40B4-BE49-F238E27FC236}">
                <a16:creationId xmlns:a16="http://schemas.microsoft.com/office/drawing/2014/main" id="{03BE985A-187C-FB94-AF23-0401487C50D6}"/>
              </a:ext>
            </a:extLst>
          </p:cNvPr>
          <p:cNvGrpSpPr/>
          <p:nvPr/>
        </p:nvGrpSpPr>
        <p:grpSpPr>
          <a:xfrm>
            <a:off x="-1" y="6553200"/>
            <a:ext cx="12192001" cy="304800"/>
            <a:chOff x="0" y="6569404"/>
            <a:chExt cx="9144000" cy="288000"/>
          </a:xfrm>
        </p:grpSpPr>
        <p:sp>
          <p:nvSpPr>
            <p:cNvPr id="6" name="矩形 5">
              <a:extLst>
                <a:ext uri="{FF2B5EF4-FFF2-40B4-BE49-F238E27FC236}">
                  <a16:creationId xmlns:a16="http://schemas.microsoft.com/office/drawing/2014/main" id="{70353861-BC40-2D1C-CA5E-CE2980E29E6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003A5541-7DCC-BD18-376E-4C1EC43906B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8" name="灯片编号占位符 5">
            <a:extLst>
              <a:ext uri="{FF2B5EF4-FFF2-40B4-BE49-F238E27FC236}">
                <a16:creationId xmlns:a16="http://schemas.microsoft.com/office/drawing/2014/main" id="{2D7F7803-5E9D-CF71-309A-D7DB045E271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17</a:t>
            </a:fld>
            <a:endParaRPr lang="zh-HK" altLang="en-US" sz="1600" dirty="0">
              <a:solidFill>
                <a:schemeClr val="bg1"/>
              </a:solidFill>
            </a:endParaRPr>
          </a:p>
        </p:txBody>
      </p:sp>
    </p:spTree>
    <p:extLst>
      <p:ext uri="{BB962C8B-B14F-4D97-AF65-F5344CB8AC3E}">
        <p14:creationId xmlns:p14="http://schemas.microsoft.com/office/powerpoint/2010/main" val="16807240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a:extLst>
              <a:ext uri="{FF2B5EF4-FFF2-40B4-BE49-F238E27FC236}">
                <a16:creationId xmlns:a16="http://schemas.microsoft.com/office/drawing/2014/main" id="{2A8257A6-A739-76ED-C758-5BEF1E10141E}"/>
              </a:ext>
            </a:extLst>
          </p:cNvPr>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a:extLst>
              <a:ext uri="{FF2B5EF4-FFF2-40B4-BE49-F238E27FC236}">
                <a16:creationId xmlns:a16="http://schemas.microsoft.com/office/drawing/2014/main" id="{46858055-3297-B43F-0D31-6412C1B83323}"/>
              </a:ext>
            </a:extLst>
          </p:cNvPr>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18</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87263218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2" name="文本框 1">
            <a:extLst>
              <a:ext uri="{FF2B5EF4-FFF2-40B4-BE49-F238E27FC236}">
                <a16:creationId xmlns:a16="http://schemas.microsoft.com/office/drawing/2014/main" id="{60CFC2D4-783C-8691-0EE7-2E09F6A68158}"/>
              </a:ext>
            </a:extLst>
          </p:cNvPr>
          <p:cNvSpPr txBox="1"/>
          <p:nvPr/>
        </p:nvSpPr>
        <p:spPr>
          <a:xfrm>
            <a:off x="624000" y="372914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D48488B5-995C-FCE5-9B9A-1E2230FF9B71}"/>
              </a:ext>
            </a:extLst>
          </p:cNvPr>
          <p:cNvCxnSpPr>
            <a:cxnSpLocks/>
          </p:cNvCxnSpPr>
          <p:nvPr/>
        </p:nvCxnSpPr>
        <p:spPr>
          <a:xfrm>
            <a:off x="624000" y="4163527"/>
            <a:ext cx="10728000" cy="35603"/>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7" name="文本框 6">
            <a:extLst>
              <a:ext uri="{FF2B5EF4-FFF2-40B4-BE49-F238E27FC236}">
                <a16:creationId xmlns:a16="http://schemas.microsoft.com/office/drawing/2014/main" id="{00493DBE-6876-F3DF-B010-4F3154A93F80}"/>
              </a:ext>
            </a:extLst>
          </p:cNvPr>
          <p:cNvSpPr txBox="1"/>
          <p:nvPr/>
        </p:nvSpPr>
        <p:spPr>
          <a:xfrm>
            <a:off x="624000" y="4199130"/>
            <a:ext cx="8252460" cy="1933863"/>
          </a:xfrm>
          <a:prstGeom prst="rect">
            <a:avLst/>
          </a:prstGeom>
          <a:noFill/>
        </p:spPr>
        <p:txBody>
          <a:bodyPr wrap="square" rtlCol="0">
            <a:spAutoFit/>
          </a:bodyPr>
          <a:lstStyle/>
          <a:p>
            <a:pPr algn="just">
              <a:lnSpc>
                <a:spcPct val="150000"/>
              </a:lnSpc>
            </a:pPr>
            <a:r>
              <a:rPr lang="en-US" altLang="zh-CN" sz="1600" dirty="0">
                <a:latin typeface="Arial" panose="020B0604020202020204" pitchFamily="34" charset="0"/>
                <a:cs typeface="Arial" panose="020B0604020202020204" pitchFamily="34" charset="0"/>
              </a:rPr>
              <a:t>Job sequencing dispatching rules </a:t>
            </a:r>
          </a:p>
          <a:p>
            <a:pPr marL="285750" indent="-285750" algn="just">
              <a:lnSpc>
                <a:spcPct val="150000"/>
              </a:lnSpc>
              <a:buFont typeface="Wingdings" panose="05000000000000000000" charset="0"/>
              <a:buChar char="Ø"/>
            </a:pPr>
            <a:r>
              <a:rPr lang="en-US" altLang="zh-CN" sz="1600" dirty="0">
                <a:latin typeface="Arial" panose="020B0604020202020204" pitchFamily="34" charset="0"/>
                <a:cs typeface="Arial" panose="020B0604020202020204" pitchFamily="34" charset="0"/>
              </a:rPr>
              <a:t>First in First Out (FIFO)</a:t>
            </a:r>
          </a:p>
          <a:p>
            <a:pPr marL="285750" indent="-285750" algn="just">
              <a:lnSpc>
                <a:spcPct val="150000"/>
              </a:lnSpc>
              <a:buFont typeface="Wingdings" panose="05000000000000000000" charset="0"/>
              <a:buChar char="Ø"/>
            </a:pPr>
            <a:r>
              <a:rPr lang="en-US" altLang="zh-CN" sz="1600" dirty="0">
                <a:latin typeface="Arial" panose="020B0604020202020204" pitchFamily="34" charset="0"/>
                <a:cs typeface="Arial" panose="020B0604020202020204" pitchFamily="34" charset="0"/>
              </a:rPr>
              <a:t>Most Operation Number Remaining (MOPNR)</a:t>
            </a:r>
          </a:p>
          <a:p>
            <a:pPr marL="285750" indent="-285750" algn="just">
              <a:lnSpc>
                <a:spcPct val="150000"/>
              </a:lnSpc>
              <a:buFont typeface="Wingdings" panose="05000000000000000000" charset="0"/>
              <a:buChar char="Ø"/>
            </a:pPr>
            <a:r>
              <a:rPr lang="en-US" altLang="zh-CN" sz="1600" dirty="0">
                <a:latin typeface="Arial" panose="020B0604020202020204" pitchFamily="34" charset="0"/>
                <a:cs typeface="Arial" panose="020B0604020202020204" pitchFamily="34" charset="0"/>
              </a:rPr>
              <a:t>Least Work Remaining (LWKR)</a:t>
            </a:r>
          </a:p>
          <a:p>
            <a:pPr marL="285750" indent="-285750" algn="just">
              <a:lnSpc>
                <a:spcPct val="150000"/>
              </a:lnSpc>
              <a:buFont typeface="Wingdings" panose="05000000000000000000" charset="0"/>
              <a:buChar char="Ø"/>
            </a:pPr>
            <a:r>
              <a:rPr lang="en-US" altLang="zh-CN" sz="1600" dirty="0">
                <a:latin typeface="Arial" panose="020B0604020202020204" pitchFamily="34" charset="0"/>
                <a:cs typeface="Arial" panose="020B0604020202020204" pitchFamily="34" charset="0"/>
              </a:rPr>
              <a:t>Most Work Remaining (MWKR)</a:t>
            </a:r>
            <a:endParaRPr lang="en-US" altLang="zh-CN"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68A3FC8-1890-54E3-B213-AE2FF3E516C0}"/>
              </a:ext>
            </a:extLst>
          </p:cNvPr>
          <p:cNvSpPr txBox="1"/>
          <p:nvPr/>
        </p:nvSpPr>
        <p:spPr>
          <a:xfrm>
            <a:off x="6384000" y="4229293"/>
            <a:ext cx="4968000" cy="1195199"/>
          </a:xfrm>
          <a:prstGeom prst="rect">
            <a:avLst/>
          </a:prstGeom>
          <a:noFill/>
        </p:spPr>
        <p:txBody>
          <a:bodyPr wrap="square" rtlCol="0">
            <a:spAutoFit/>
          </a:bodyPr>
          <a:lstStyle/>
          <a:p>
            <a:pPr algn="just">
              <a:lnSpc>
                <a:spcPct val="150000"/>
              </a:lnSpc>
            </a:pPr>
            <a:r>
              <a:rPr lang="en-US" altLang="zh-CN" sz="1600" dirty="0">
                <a:latin typeface="Arial" panose="020B0604020202020204" pitchFamily="34" charset="0"/>
                <a:cs typeface="Arial" panose="020B0604020202020204" pitchFamily="34" charset="0"/>
              </a:rPr>
              <a:t>Machine assignment dispatching rules</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 Shortest Processing Time </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(SPT) and Earliest End Time (EET)</a:t>
            </a:r>
          </a:p>
        </p:txBody>
      </p:sp>
      <p:pic>
        <p:nvPicPr>
          <p:cNvPr id="12" name="图片 11">
            <a:extLst>
              <a:ext uri="{FF2B5EF4-FFF2-40B4-BE49-F238E27FC236}">
                <a16:creationId xmlns:a16="http://schemas.microsoft.com/office/drawing/2014/main" id="{71B359C0-3172-C1B9-994F-ACDC5CBC52EF}"/>
              </a:ext>
            </a:extLst>
          </p:cNvPr>
          <p:cNvPicPr>
            <a:picLocks noChangeAspect="1"/>
          </p:cNvPicPr>
          <p:nvPr/>
        </p:nvPicPr>
        <p:blipFill>
          <a:blip r:embed="rId5"/>
          <a:stretch>
            <a:fillRect/>
          </a:stretch>
        </p:blipFill>
        <p:spPr>
          <a:xfrm>
            <a:off x="492093" y="1651963"/>
            <a:ext cx="11207814" cy="1710628"/>
          </a:xfrm>
          <a:prstGeom prst="rect">
            <a:avLst/>
          </a:prstGeom>
        </p:spPr>
      </p:pic>
      <p:sp>
        <p:nvSpPr>
          <p:cNvPr id="13" name="文本框 12">
            <a:extLst>
              <a:ext uri="{FF2B5EF4-FFF2-40B4-BE49-F238E27FC236}">
                <a16:creationId xmlns:a16="http://schemas.microsoft.com/office/drawing/2014/main" id="{4776FC40-3487-7B7B-F60B-390A92F09712}"/>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F552E0CD-5D43-AA04-1F14-E6EE055DBA31}"/>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19</a:t>
            </a:fld>
            <a:endParaRPr lang="zh-HK" altLang="en-US" sz="1600" dirty="0">
              <a:solidFill>
                <a:schemeClr val="bg1"/>
              </a:solidFill>
            </a:endParaRPr>
          </a:p>
        </p:txBody>
      </p:sp>
    </p:spTree>
    <p:extLst>
      <p:ext uri="{BB962C8B-B14F-4D97-AF65-F5344CB8AC3E}">
        <p14:creationId xmlns:p14="http://schemas.microsoft.com/office/powerpoint/2010/main" val="315256334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rPr>
              <a:t>Basic application of multi-action deep reinforcement learning</a:t>
            </a:r>
          </a:p>
        </p:txBody>
      </p:sp>
      <p:sp>
        <p:nvSpPr>
          <p:cNvPr id="5" name="圆角矩形 4"/>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The combination of </a:t>
            </a:r>
            <a:r>
              <a:rPr lang="en-US" altLang="zh-CN" sz="1600" b="1" dirty="0">
                <a:latin typeface="Arial" panose="020B0604020202020204" pitchFamily="34" charset="0"/>
                <a:cs typeface="Arial" panose="020B0604020202020204" pitchFamily="34" charset="0"/>
                <a:sym typeface="+mn-ea"/>
              </a:rPr>
              <a:t>graph </a:t>
            </a:r>
            <a:r>
              <a:rPr lang="zh-CN" altLang="en-US" sz="1600" b="1" dirty="0">
                <a:latin typeface="Arial" panose="020B0604020202020204" pitchFamily="34" charset="0"/>
                <a:cs typeface="Arial" panose="020B0604020202020204" pitchFamily="34" charset="0"/>
                <a:sym typeface="+mn-ea"/>
              </a:rPr>
              <a:t>neural network and attention mechanism</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Decision optimization in dynamic environment</a:t>
            </a:r>
          </a:p>
        </p:txBody>
      </p:sp>
      <p:sp>
        <p:nvSpPr>
          <p:cNvPr id="7" name="圆角矩形 6"/>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Further optimization of graph attention network mechanism</a:t>
            </a:r>
          </a:p>
        </p:txBody>
      </p:sp>
      <p:sp>
        <p:nvSpPr>
          <p:cNvPr id="8" name="圆角矩形 7"/>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Hierarchical learning for large-scale dynamic scheduling</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pplication of </a:t>
            </a:r>
          </a:p>
          <a:p>
            <a:pPr algn="ctr"/>
            <a:r>
              <a:rPr lang="zh-CN" altLang="en-US" sz="1200" dirty="0">
                <a:latin typeface="Arial" panose="020B0604020202020204" pitchFamily="34" charset="0"/>
                <a:cs typeface="Arial" panose="020B0604020202020204" pitchFamily="34" charset="0"/>
              </a:rPr>
              <a:t>graph attention</a:t>
            </a:r>
          </a:p>
        </p:txBody>
      </p:sp>
      <p:sp>
        <p:nvSpPr>
          <p:cNvPr id="11" name="文本框 10"/>
          <p:cNvSpPr txBox="1"/>
          <p:nvPr/>
        </p:nvSpPr>
        <p:spPr>
          <a:xfrm>
            <a:off x="7486274" y="3087321"/>
            <a:ext cx="2104376"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Decision optimization in dynamic environment</a:t>
            </a: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urther optimization of </a:t>
            </a:r>
          </a:p>
          <a:p>
            <a:pPr algn="ctr"/>
            <a:r>
              <a:rPr lang="zh-CN" altLang="en-US" sz="1200" dirty="0">
                <a:latin typeface="Arial" panose="020B0604020202020204" pitchFamily="34" charset="0"/>
                <a:cs typeface="Arial" panose="020B0604020202020204" pitchFamily="34" charset="0"/>
                <a:sym typeface="+mn-ea"/>
              </a:rPr>
              <a:t>Graph </a:t>
            </a:r>
            <a:r>
              <a:rPr lang="zh-CN" altLang="en-US" sz="1200" dirty="0">
                <a:latin typeface="Arial" panose="020B0604020202020204" pitchFamily="34" charset="0"/>
                <a:cs typeface="Arial" panose="020B0604020202020204" pitchFamily="34" charset="0"/>
              </a:rPr>
              <a:t>attention network</a:t>
            </a:r>
          </a:p>
        </p:txBody>
      </p:sp>
      <p:sp>
        <p:nvSpPr>
          <p:cNvPr id="14" name="文本框 13"/>
          <p:cNvSpPr txBox="1"/>
          <p:nvPr/>
        </p:nvSpPr>
        <p:spPr>
          <a:xfrm>
            <a:off x="4737182" y="4877237"/>
            <a:ext cx="1853968"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Large-scale FJSP dynamic scheduling</a:t>
            </a: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zh-CN" altLang="en-US" sz="3200" dirty="0">
                <a:solidFill>
                  <a:schemeClr val="bg1"/>
                </a:solidFill>
              </a:rPr>
              <a:t>Solving Flexible Job-Shop Scheduling Problem</a:t>
            </a:r>
            <a:r>
              <a:rPr lang="en-US" altLang="zh-CN" sz="3200" dirty="0">
                <a:solidFill>
                  <a:schemeClr val="bg1"/>
                </a:solidFill>
              </a:rPr>
              <a:t> (</a:t>
            </a:r>
            <a:r>
              <a:rPr lang="zh-CN" altLang="en-US" sz="3200" dirty="0">
                <a:solidFill>
                  <a:schemeClr val="bg1"/>
                </a:solidFill>
              </a:rPr>
              <a:t>FJSP </a:t>
            </a:r>
            <a:r>
              <a:rPr lang="en-US" altLang="zh-CN" sz="3200" dirty="0">
                <a:solidFill>
                  <a:schemeClr val="bg1"/>
                </a:solidFill>
              </a:rPr>
              <a:t>) </a:t>
            </a:r>
          </a:p>
          <a:p>
            <a:pPr algn="ctr">
              <a:lnSpc>
                <a:spcPct val="150000"/>
              </a:lnSpc>
            </a:pPr>
            <a:r>
              <a:rPr lang="zh-CN" altLang="en-US" sz="3200" dirty="0">
                <a:solidFill>
                  <a:schemeClr val="bg1"/>
                </a:solidFill>
              </a:rPr>
              <a:t>based on graph neural network and deep reinforcement learning</a:t>
            </a: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a:t>
            </a:fld>
            <a:endParaRPr lang="zh-HK" altLang="en-US" sz="1600" dirty="0">
              <a:solidFill>
                <a:schemeClr val="bg1"/>
              </a:solidFill>
            </a:endParaRPr>
          </a:p>
        </p:txBody>
      </p:sp>
      <p:sp>
        <p:nvSpPr>
          <p:cNvPr id="21" name="矩形 20">
            <a:extLst>
              <a:ext uri="{FF2B5EF4-FFF2-40B4-BE49-F238E27FC236}">
                <a16:creationId xmlns:a16="http://schemas.microsoft.com/office/drawing/2014/main" id="{3105BDB6-CA9F-F216-6F9F-2CC4793C8C0E}"/>
              </a:ext>
            </a:extLst>
          </p:cNvPr>
          <p:cNvSpPr/>
          <p:nvPr/>
        </p:nvSpPr>
        <p:spPr>
          <a:xfrm>
            <a:off x="0" y="2451259"/>
            <a:ext cx="3134920"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39569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2BD42C3-2952-9D4C-22C7-B8CF511B6389}"/>
              </a:ext>
            </a:extLst>
          </p:cNvPr>
          <p:cNvPicPr>
            <a:picLocks noChangeAspect="1"/>
          </p:cNvPicPr>
          <p:nvPr/>
        </p:nvPicPr>
        <p:blipFill>
          <a:blip r:embed="rId6"/>
          <a:stretch>
            <a:fillRect/>
          </a:stretch>
        </p:blipFill>
        <p:spPr>
          <a:xfrm>
            <a:off x="1956113" y="809607"/>
            <a:ext cx="8279775" cy="4976741"/>
          </a:xfrm>
          <a:prstGeom prst="rect">
            <a:avLst/>
          </a:prstGeom>
        </p:spPr>
      </p:pic>
      <p:sp>
        <p:nvSpPr>
          <p:cNvPr id="6" name="文本框 5">
            <a:extLst>
              <a:ext uri="{FF2B5EF4-FFF2-40B4-BE49-F238E27FC236}">
                <a16:creationId xmlns:a16="http://schemas.microsoft.com/office/drawing/2014/main" id="{5348876B-D58F-DB92-E2F2-16EFFCF1EEC9}"/>
              </a:ext>
            </a:extLst>
          </p:cNvPr>
          <p:cNvSpPr txBox="1"/>
          <p:nvPr>
            <p:custDataLst>
              <p:tags r:id="rId1"/>
            </p:custDataLst>
          </p:nvPr>
        </p:nvSpPr>
        <p:spPr>
          <a:xfrm>
            <a:off x="2159825" y="5786348"/>
            <a:ext cx="7872348"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 convergence curves of average </a:t>
            </a:r>
            <a:r>
              <a:rPr lang="en-US" sz="1600" dirty="0" err="1">
                <a:latin typeface="Arial" panose="020B0604020202020204" pitchFamily="34" charset="0"/>
                <a:cs typeface="Arial" panose="020B0604020202020204" pitchFamily="34" charset="0"/>
              </a:rPr>
              <a:t>makespan</a:t>
            </a:r>
            <a:r>
              <a:rPr lang="en-US" sz="1600" dirty="0">
                <a:latin typeface="Arial" panose="020B0604020202020204" pitchFamily="34" charset="0"/>
                <a:cs typeface="Arial" panose="020B0604020202020204" pitchFamily="34" charset="0"/>
              </a:rPr>
              <a:t> for </a:t>
            </a:r>
          </a:p>
          <a:p>
            <a:pPr algn="ctr"/>
            <a:r>
              <a:rPr lang="en-US" sz="1600" dirty="0">
                <a:latin typeface="Arial" panose="020B0604020202020204" pitchFamily="34" charset="0"/>
                <a:cs typeface="Arial" panose="020B0604020202020204" pitchFamily="34" charset="0"/>
              </a:rPr>
              <a:t>each iteration in the training phase. </a:t>
            </a:r>
          </a:p>
        </p:txBody>
      </p:sp>
      <p:grpSp>
        <p:nvGrpSpPr>
          <p:cNvPr id="10" name="组合 9">
            <a:extLst>
              <a:ext uri="{FF2B5EF4-FFF2-40B4-BE49-F238E27FC236}">
                <a16:creationId xmlns:a16="http://schemas.microsoft.com/office/drawing/2014/main" id="{6392B5FA-FF9E-18E2-6347-1D57CF95C6B2}"/>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C813EB68-EC96-139A-BE21-AC0C1F8CB00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4B61008F-9171-75AD-8669-199C99FB8AD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623368C4-E2ED-0B40-0A3F-8846D687910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20</a:t>
            </a:fld>
            <a:endParaRPr lang="zh-HK" altLang="en-US" sz="1600" dirty="0">
              <a:solidFill>
                <a:schemeClr val="bg1"/>
              </a:solidFill>
            </a:endParaRPr>
          </a:p>
        </p:txBody>
      </p:sp>
      <p:sp>
        <p:nvSpPr>
          <p:cNvPr id="21" name="矩形 20">
            <a:extLst>
              <a:ext uri="{FF2B5EF4-FFF2-40B4-BE49-F238E27FC236}">
                <a16:creationId xmlns:a16="http://schemas.microsoft.com/office/drawing/2014/main" id="{2E9B1C0F-8225-03C4-04BD-979F0EC243AC}"/>
              </a:ext>
            </a:extLst>
          </p:cNvPr>
          <p:cNvSpPr/>
          <p:nvPr>
            <p:custDataLst>
              <p:tags r:id="rId2"/>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9FBF377-5093-A95E-7A89-385C64C5DA66}"/>
              </a:ext>
            </a:extLst>
          </p:cNvPr>
          <p:cNvSpPr txBox="1"/>
          <p:nvPr>
            <p:custDataLst>
              <p:tags r:id="rId3"/>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373453340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0506C-7360-6679-9525-E3B41EC8FB57}"/>
              </a:ext>
            </a:extLst>
          </p:cNvPr>
          <p:cNvPicPr>
            <a:picLocks noChangeAspect="1"/>
          </p:cNvPicPr>
          <p:nvPr/>
        </p:nvPicPr>
        <p:blipFill>
          <a:blip r:embed="rId5"/>
          <a:stretch>
            <a:fillRect/>
          </a:stretch>
        </p:blipFill>
        <p:spPr>
          <a:xfrm>
            <a:off x="1556041" y="790124"/>
            <a:ext cx="9144000" cy="3567546"/>
          </a:xfrm>
          <a:prstGeom prst="rect">
            <a:avLst/>
          </a:prstGeom>
        </p:spPr>
      </p:pic>
      <p:sp>
        <p:nvSpPr>
          <p:cNvPr id="4" name="矩形 3">
            <a:extLst>
              <a:ext uri="{FF2B5EF4-FFF2-40B4-BE49-F238E27FC236}">
                <a16:creationId xmlns:a16="http://schemas.microsoft.com/office/drawing/2014/main" id="{2E220C98-3254-4634-F085-ADC9B9630445}"/>
              </a:ext>
            </a:extLst>
          </p:cNvPr>
          <p:cNvSpPr/>
          <p:nvPr/>
        </p:nvSpPr>
        <p:spPr>
          <a:xfrm>
            <a:off x="9948000" y="1037098"/>
            <a:ext cx="576000" cy="329577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CB587F1-D746-5E22-5CDF-847F2BCDA162}"/>
              </a:ext>
            </a:extLst>
          </p:cNvPr>
          <p:cNvPicPr>
            <a:picLocks noChangeAspect="1"/>
          </p:cNvPicPr>
          <p:nvPr/>
        </p:nvPicPr>
        <p:blipFill>
          <a:blip r:embed="rId6"/>
          <a:stretch>
            <a:fillRect/>
          </a:stretch>
        </p:blipFill>
        <p:spPr>
          <a:xfrm>
            <a:off x="1556841" y="4448038"/>
            <a:ext cx="9144000" cy="2089057"/>
          </a:xfrm>
          <a:prstGeom prst="rect">
            <a:avLst/>
          </a:prstGeom>
        </p:spPr>
      </p:pic>
      <p:sp>
        <p:nvSpPr>
          <p:cNvPr id="8" name="矩形 7">
            <a:extLst>
              <a:ext uri="{FF2B5EF4-FFF2-40B4-BE49-F238E27FC236}">
                <a16:creationId xmlns:a16="http://schemas.microsoft.com/office/drawing/2014/main" id="{0AD17D5B-7765-8D24-3FE1-5DD6A7070052}"/>
              </a:ext>
            </a:extLst>
          </p:cNvPr>
          <p:cNvSpPr/>
          <p:nvPr/>
        </p:nvSpPr>
        <p:spPr>
          <a:xfrm>
            <a:off x="8886001" y="4613444"/>
            <a:ext cx="1749159" cy="192365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2B99515-0C9A-642B-7B0C-B36956CE67C7}"/>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43DEBA3A-1386-2B2E-C40F-186C46D8AAA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D38C4346-E79B-1854-E45B-4D614E5146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1C80F39A-30A0-791B-0EFC-06F8F5EC741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21</a:t>
            </a:fld>
            <a:endParaRPr lang="zh-HK" altLang="en-US" sz="1600" dirty="0">
              <a:solidFill>
                <a:schemeClr val="bg1"/>
              </a:solidFill>
            </a:endParaRPr>
          </a:p>
        </p:txBody>
      </p:sp>
      <p:sp>
        <p:nvSpPr>
          <p:cNvPr id="14" name="矩形 13">
            <a:extLst>
              <a:ext uri="{FF2B5EF4-FFF2-40B4-BE49-F238E27FC236}">
                <a16:creationId xmlns:a16="http://schemas.microsoft.com/office/drawing/2014/main" id="{2AF446FB-FC86-47F9-7D00-170B7BFC505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CD9EDF0-89B3-4AF4-5E87-DC259B6445C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30094038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3006EFF-DEC4-5BE1-0C11-56113F6374D2}"/>
              </a:ext>
            </a:extLst>
          </p:cNvPr>
          <p:cNvPicPr>
            <a:picLocks noChangeAspect="1"/>
          </p:cNvPicPr>
          <p:nvPr/>
        </p:nvPicPr>
        <p:blipFill>
          <a:blip r:embed="rId6"/>
          <a:stretch>
            <a:fillRect/>
          </a:stretch>
        </p:blipFill>
        <p:spPr>
          <a:xfrm>
            <a:off x="47652" y="1659346"/>
            <a:ext cx="6096131" cy="3050583"/>
          </a:xfrm>
          <a:prstGeom prst="rect">
            <a:avLst/>
          </a:prstGeom>
        </p:spPr>
      </p:pic>
      <p:pic>
        <p:nvPicPr>
          <p:cNvPr id="7" name="图片 6">
            <a:extLst>
              <a:ext uri="{FF2B5EF4-FFF2-40B4-BE49-F238E27FC236}">
                <a16:creationId xmlns:a16="http://schemas.microsoft.com/office/drawing/2014/main" id="{BB5F1789-4118-382F-BFBF-94BF1056E8BB}"/>
              </a:ext>
            </a:extLst>
          </p:cNvPr>
          <p:cNvPicPr>
            <a:picLocks noChangeAspect="1"/>
          </p:cNvPicPr>
          <p:nvPr/>
        </p:nvPicPr>
        <p:blipFill>
          <a:blip r:embed="rId7"/>
          <a:stretch>
            <a:fillRect/>
          </a:stretch>
        </p:blipFill>
        <p:spPr>
          <a:xfrm>
            <a:off x="6169256" y="1681289"/>
            <a:ext cx="6075967" cy="3109226"/>
          </a:xfrm>
          <a:prstGeom prst="rect">
            <a:avLst/>
          </a:prstGeom>
        </p:spPr>
      </p:pic>
      <p:sp>
        <p:nvSpPr>
          <p:cNvPr id="8" name="文本框 7">
            <a:extLst>
              <a:ext uri="{FF2B5EF4-FFF2-40B4-BE49-F238E27FC236}">
                <a16:creationId xmlns:a16="http://schemas.microsoft.com/office/drawing/2014/main" id="{5C0B682A-5B2F-418F-80F8-7C4A091D56E2}"/>
              </a:ext>
            </a:extLst>
          </p:cNvPr>
          <p:cNvSpPr txBox="1"/>
          <p:nvPr>
            <p:custDataLst>
              <p:tags r:id="rId1"/>
            </p:custDataLst>
          </p:nvPr>
        </p:nvSpPr>
        <p:spPr>
          <a:xfrm>
            <a:off x="1200000" y="4929575"/>
            <a:ext cx="1012765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7</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 Gantt charts of our method and the best dispatching rule for 30 × 20 FJSP instance. </a:t>
            </a:r>
          </a:p>
        </p:txBody>
      </p:sp>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22</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2"/>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3"/>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226576439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A8FC56-3CF5-F021-24C0-A7BA742F33E4}"/>
              </a:ext>
            </a:extLst>
          </p:cNvPr>
          <p:cNvPicPr>
            <a:picLocks noChangeAspect="1"/>
          </p:cNvPicPr>
          <p:nvPr/>
        </p:nvPicPr>
        <p:blipFill>
          <a:blip r:embed="rId6"/>
          <a:stretch>
            <a:fillRect/>
          </a:stretch>
        </p:blipFill>
        <p:spPr>
          <a:xfrm>
            <a:off x="1524000" y="945131"/>
            <a:ext cx="9144000" cy="4640132"/>
          </a:xfrm>
          <a:prstGeom prst="rect">
            <a:avLst/>
          </a:prstGeom>
        </p:spPr>
      </p:pic>
      <p:sp>
        <p:nvSpPr>
          <p:cNvPr id="2" name="文本框 1">
            <a:extLst>
              <a:ext uri="{FF2B5EF4-FFF2-40B4-BE49-F238E27FC236}">
                <a16:creationId xmlns:a16="http://schemas.microsoft.com/office/drawing/2014/main" id="{8D32EB9C-ACD5-2020-1914-E449164FBFD2}"/>
              </a:ext>
            </a:extLst>
          </p:cNvPr>
          <p:cNvSpPr txBox="1"/>
          <p:nvPr>
            <p:custDataLst>
              <p:tags r:id="rId1"/>
            </p:custDataLst>
          </p:nvPr>
        </p:nvSpPr>
        <p:spPr>
          <a:xfrm>
            <a:off x="2014973" y="5738405"/>
            <a:ext cx="7872348"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8</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Means plot and 95% confidence level Tukey’s HSD intervals for solution values of 128 instances of different methods and scales. </a:t>
            </a:r>
          </a:p>
        </p:txBody>
      </p:sp>
      <p:grpSp>
        <p:nvGrpSpPr>
          <p:cNvPr id="8" name="组合 7">
            <a:extLst>
              <a:ext uri="{FF2B5EF4-FFF2-40B4-BE49-F238E27FC236}">
                <a16:creationId xmlns:a16="http://schemas.microsoft.com/office/drawing/2014/main" id="{CA7D9DBE-5D74-DB24-AB81-484BBEA9FDB6}"/>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1BAB94B9-680C-0AAF-6C05-03A6DAF783B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DEDB11F-AA83-5E5F-A617-67DA9A52638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C71FDBFE-543C-9C11-5F11-98C1A6B683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23</a:t>
            </a:fld>
            <a:endParaRPr lang="zh-HK" altLang="en-US" sz="1600" dirty="0">
              <a:solidFill>
                <a:schemeClr val="bg1"/>
              </a:solidFill>
            </a:endParaRPr>
          </a:p>
        </p:txBody>
      </p:sp>
      <p:sp>
        <p:nvSpPr>
          <p:cNvPr id="12" name="矩形 11">
            <a:extLst>
              <a:ext uri="{FF2B5EF4-FFF2-40B4-BE49-F238E27FC236}">
                <a16:creationId xmlns:a16="http://schemas.microsoft.com/office/drawing/2014/main" id="{BF0C2CD8-7B15-8C14-4A47-AC2CB95ECE80}"/>
              </a:ext>
            </a:extLst>
          </p:cNvPr>
          <p:cNvSpPr/>
          <p:nvPr>
            <p:custDataLst>
              <p:tags r:id="rId2"/>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43FAA44-E3E8-B0BA-663F-CDA156210210}"/>
              </a:ext>
            </a:extLst>
          </p:cNvPr>
          <p:cNvSpPr txBox="1"/>
          <p:nvPr>
            <p:custDataLst>
              <p:tags r:id="rId3"/>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139756813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B263A67-899C-14C3-0C57-96E0DAFCDC74}"/>
              </a:ext>
            </a:extLst>
          </p:cNvPr>
          <p:cNvPicPr>
            <a:picLocks noChangeAspect="1"/>
          </p:cNvPicPr>
          <p:nvPr/>
        </p:nvPicPr>
        <p:blipFill>
          <a:blip r:embed="rId5"/>
          <a:stretch>
            <a:fillRect/>
          </a:stretch>
        </p:blipFill>
        <p:spPr>
          <a:xfrm>
            <a:off x="2543042" y="740124"/>
            <a:ext cx="7105916" cy="5661000"/>
          </a:xfrm>
          <a:prstGeom prst="rect">
            <a:avLst/>
          </a:prstGeom>
        </p:spPr>
      </p:pic>
      <p:sp>
        <p:nvSpPr>
          <p:cNvPr id="3" name="矩形 2">
            <a:extLst>
              <a:ext uri="{FF2B5EF4-FFF2-40B4-BE49-F238E27FC236}">
                <a16:creationId xmlns:a16="http://schemas.microsoft.com/office/drawing/2014/main" id="{6AA45BBA-54F4-2B67-065D-5913B9D35401}"/>
              </a:ext>
            </a:extLst>
          </p:cNvPr>
          <p:cNvSpPr/>
          <p:nvPr/>
        </p:nvSpPr>
        <p:spPr>
          <a:xfrm>
            <a:off x="7320000" y="1020260"/>
            <a:ext cx="720000" cy="546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219A1D28-D108-55ED-0261-77A827315122}"/>
              </a:ext>
            </a:extLst>
          </p:cNvPr>
          <p:cNvGrpSpPr/>
          <p:nvPr/>
        </p:nvGrpSpPr>
        <p:grpSpPr>
          <a:xfrm>
            <a:off x="-1" y="6553200"/>
            <a:ext cx="12192001" cy="304800"/>
            <a:chOff x="0" y="6569404"/>
            <a:chExt cx="9144000" cy="288000"/>
          </a:xfrm>
        </p:grpSpPr>
        <p:sp>
          <p:nvSpPr>
            <p:cNvPr id="10" name="矩形 9">
              <a:extLst>
                <a:ext uri="{FF2B5EF4-FFF2-40B4-BE49-F238E27FC236}">
                  <a16:creationId xmlns:a16="http://schemas.microsoft.com/office/drawing/2014/main" id="{4C42DD97-3501-CF52-2D60-B0DA4846BD5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53E961DF-A46E-6094-4C8A-0A16CB15035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7F89C5CA-062B-5D18-8138-41FE83DCADE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24</a:t>
            </a:fld>
            <a:endParaRPr lang="zh-HK" altLang="en-US" sz="1600" dirty="0">
              <a:solidFill>
                <a:schemeClr val="bg1"/>
              </a:solidFill>
            </a:endParaRPr>
          </a:p>
        </p:txBody>
      </p:sp>
      <p:sp>
        <p:nvSpPr>
          <p:cNvPr id="13" name="矩形 12">
            <a:extLst>
              <a:ext uri="{FF2B5EF4-FFF2-40B4-BE49-F238E27FC236}">
                <a16:creationId xmlns:a16="http://schemas.microsoft.com/office/drawing/2014/main" id="{9F9C8B0B-3AD7-B5CF-1006-D89FB6DEF4C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BF3255B-3E0E-63FC-E22E-5F567F6D552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207258314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1C864D-4EDD-ABA2-F6B1-1AC096BE8E7D}"/>
              </a:ext>
            </a:extLst>
          </p:cNvPr>
          <p:cNvPicPr>
            <a:picLocks noChangeAspect="1"/>
          </p:cNvPicPr>
          <p:nvPr/>
        </p:nvPicPr>
        <p:blipFill>
          <a:blip r:embed="rId5"/>
          <a:stretch>
            <a:fillRect/>
          </a:stretch>
        </p:blipFill>
        <p:spPr>
          <a:xfrm>
            <a:off x="2383020" y="850256"/>
            <a:ext cx="7425961" cy="5537495"/>
          </a:xfrm>
          <a:prstGeom prst="rect">
            <a:avLst/>
          </a:prstGeom>
        </p:spPr>
      </p:pic>
      <p:sp>
        <p:nvSpPr>
          <p:cNvPr id="3" name="矩形 2">
            <a:extLst>
              <a:ext uri="{FF2B5EF4-FFF2-40B4-BE49-F238E27FC236}">
                <a16:creationId xmlns:a16="http://schemas.microsoft.com/office/drawing/2014/main" id="{6AA45BBA-54F4-2B67-065D-5913B9D35401}"/>
              </a:ext>
            </a:extLst>
          </p:cNvPr>
          <p:cNvSpPr/>
          <p:nvPr/>
        </p:nvSpPr>
        <p:spPr>
          <a:xfrm>
            <a:off x="8472000" y="1053000"/>
            <a:ext cx="720000" cy="546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E66879D1-B0FE-8BF7-C7E8-6E80E8308BA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00FE363B-B257-2AAD-B358-3EC31E98E8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0851B19-C076-09CE-F4D6-E9A235F5B0B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a:extLst>
              <a:ext uri="{FF2B5EF4-FFF2-40B4-BE49-F238E27FC236}">
                <a16:creationId xmlns:a16="http://schemas.microsoft.com/office/drawing/2014/main" id="{B51B68F8-39ED-9C75-24B7-BCD5AFF3926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25</a:t>
            </a:fld>
            <a:endParaRPr lang="zh-HK" altLang="en-US" sz="1600" dirty="0">
              <a:solidFill>
                <a:schemeClr val="bg1"/>
              </a:solidFill>
            </a:endParaRPr>
          </a:p>
        </p:txBody>
      </p:sp>
      <p:sp>
        <p:nvSpPr>
          <p:cNvPr id="11" name="矩形 10">
            <a:extLst>
              <a:ext uri="{FF2B5EF4-FFF2-40B4-BE49-F238E27FC236}">
                <a16:creationId xmlns:a16="http://schemas.microsoft.com/office/drawing/2014/main" id="{2C82C163-0AA3-F6D8-8B01-CDD40F3AD02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C0407CB-51AD-BC54-8B54-5CF8C1FF0F5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127061170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67D4ECA-7C2A-CDBB-62CA-65C46E9E87B8}"/>
              </a:ext>
            </a:extLst>
          </p:cNvPr>
          <p:cNvPicPr>
            <a:picLocks noChangeAspect="1"/>
          </p:cNvPicPr>
          <p:nvPr/>
        </p:nvPicPr>
        <p:blipFill>
          <a:blip r:embed="rId5"/>
          <a:stretch>
            <a:fillRect/>
          </a:stretch>
        </p:blipFill>
        <p:spPr>
          <a:xfrm>
            <a:off x="2565200" y="756024"/>
            <a:ext cx="6624000" cy="5623906"/>
          </a:xfrm>
          <a:prstGeom prst="rect">
            <a:avLst/>
          </a:prstGeom>
        </p:spPr>
      </p:pic>
      <p:sp>
        <p:nvSpPr>
          <p:cNvPr id="3" name="矩形 2">
            <a:extLst>
              <a:ext uri="{FF2B5EF4-FFF2-40B4-BE49-F238E27FC236}">
                <a16:creationId xmlns:a16="http://schemas.microsoft.com/office/drawing/2014/main" id="{6AA45BBA-54F4-2B67-065D-5913B9D35401}"/>
              </a:ext>
            </a:extLst>
          </p:cNvPr>
          <p:cNvSpPr/>
          <p:nvPr/>
        </p:nvSpPr>
        <p:spPr>
          <a:xfrm>
            <a:off x="7752000" y="1009663"/>
            <a:ext cx="720000" cy="546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95FF5720-9798-0003-C9B9-F7DB28C76DC1}"/>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F98D3D44-7C98-BD6D-628F-4C2794503FA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3BF62F73-0F34-EAFB-33BB-8A3E36F904A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A6A34077-1DE5-DFB0-76B2-B4B9A6C20E4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26</a:t>
            </a:fld>
            <a:endParaRPr lang="zh-HK" altLang="en-US" sz="1600" dirty="0">
              <a:solidFill>
                <a:schemeClr val="bg1"/>
              </a:solidFill>
            </a:endParaRPr>
          </a:p>
        </p:txBody>
      </p:sp>
      <p:sp>
        <p:nvSpPr>
          <p:cNvPr id="10" name="矩形 9">
            <a:extLst>
              <a:ext uri="{FF2B5EF4-FFF2-40B4-BE49-F238E27FC236}">
                <a16:creationId xmlns:a16="http://schemas.microsoft.com/office/drawing/2014/main" id="{960EC654-F1C1-EAB7-331E-4190AA83D43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183ABF64-54DE-D166-086B-3BA457B1F4F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39931743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B9EBE7-F078-B88C-528C-7BBB0ED641CC}"/>
              </a:ext>
            </a:extLst>
          </p:cNvPr>
          <p:cNvPicPr>
            <a:picLocks noChangeAspect="1"/>
          </p:cNvPicPr>
          <p:nvPr/>
        </p:nvPicPr>
        <p:blipFill>
          <a:blip r:embed="rId5"/>
          <a:stretch>
            <a:fillRect/>
          </a:stretch>
        </p:blipFill>
        <p:spPr>
          <a:xfrm>
            <a:off x="2787245" y="814738"/>
            <a:ext cx="6617511" cy="5604428"/>
          </a:xfrm>
          <a:prstGeom prst="rect">
            <a:avLst/>
          </a:prstGeom>
        </p:spPr>
      </p:pic>
      <p:sp>
        <p:nvSpPr>
          <p:cNvPr id="3" name="矩形 2">
            <a:extLst>
              <a:ext uri="{FF2B5EF4-FFF2-40B4-BE49-F238E27FC236}">
                <a16:creationId xmlns:a16="http://schemas.microsoft.com/office/drawing/2014/main" id="{6AA45BBA-54F4-2B67-065D-5913B9D35401}"/>
              </a:ext>
            </a:extLst>
          </p:cNvPr>
          <p:cNvSpPr/>
          <p:nvPr/>
        </p:nvSpPr>
        <p:spPr>
          <a:xfrm>
            <a:off x="7968000" y="978462"/>
            <a:ext cx="720000" cy="546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310BBEA3-CB28-52AC-A570-0EB24B9393DF}"/>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27</a:t>
            </a:fld>
            <a:endParaRPr lang="zh-HK" altLang="en-US">
              <a:solidFill>
                <a:prstClr val="black">
                  <a:tint val="75000"/>
                </a:prstClr>
              </a:solidFill>
            </a:endParaRPr>
          </a:p>
        </p:txBody>
      </p:sp>
      <p:grpSp>
        <p:nvGrpSpPr>
          <p:cNvPr id="7" name="组合 6">
            <a:extLst>
              <a:ext uri="{FF2B5EF4-FFF2-40B4-BE49-F238E27FC236}">
                <a16:creationId xmlns:a16="http://schemas.microsoft.com/office/drawing/2014/main" id="{9E544360-7760-28F8-9397-7F4331E22489}"/>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05E1DBB9-5163-3220-CAD4-440BB2DFC53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C020A950-3105-B3A3-15AA-7444F1DDF44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a:extLst>
              <a:ext uri="{FF2B5EF4-FFF2-40B4-BE49-F238E27FC236}">
                <a16:creationId xmlns:a16="http://schemas.microsoft.com/office/drawing/2014/main" id="{6B230359-6AB6-3C71-57FD-2E1FA1DB390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27</a:t>
            </a:fld>
            <a:endParaRPr lang="zh-HK" altLang="en-US" sz="1600" dirty="0">
              <a:solidFill>
                <a:schemeClr val="bg1"/>
              </a:solidFill>
            </a:endParaRPr>
          </a:p>
        </p:txBody>
      </p:sp>
      <p:sp>
        <p:nvSpPr>
          <p:cNvPr id="11" name="矩形 10">
            <a:extLst>
              <a:ext uri="{FF2B5EF4-FFF2-40B4-BE49-F238E27FC236}">
                <a16:creationId xmlns:a16="http://schemas.microsoft.com/office/drawing/2014/main" id="{9F1743E5-9ACE-777E-9E85-A2A5582E0BA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601B3D0-33E2-0AD8-EEE5-7485ED99013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13648214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597F49-09FF-347E-3246-9BC8C363528D}"/>
              </a:ext>
            </a:extLst>
          </p:cNvPr>
          <p:cNvPicPr>
            <a:picLocks noChangeAspect="1"/>
          </p:cNvPicPr>
          <p:nvPr/>
        </p:nvPicPr>
        <p:blipFill>
          <a:blip r:embed="rId6"/>
          <a:stretch>
            <a:fillRect/>
          </a:stretch>
        </p:blipFill>
        <p:spPr>
          <a:xfrm>
            <a:off x="2717833" y="724101"/>
            <a:ext cx="6756335" cy="5468754"/>
          </a:xfrm>
          <a:prstGeom prst="rect">
            <a:avLst/>
          </a:prstGeom>
        </p:spPr>
      </p:pic>
      <p:sp>
        <p:nvSpPr>
          <p:cNvPr id="6" name="文本框 5">
            <a:extLst>
              <a:ext uri="{FF2B5EF4-FFF2-40B4-BE49-F238E27FC236}">
                <a16:creationId xmlns:a16="http://schemas.microsoft.com/office/drawing/2014/main" id="{ECD631AD-523E-98BB-9356-D607D46F0C05}"/>
              </a:ext>
            </a:extLst>
          </p:cNvPr>
          <p:cNvSpPr txBox="1"/>
          <p:nvPr>
            <p:custDataLst>
              <p:tags r:id="rId1"/>
            </p:custDataLst>
          </p:nvPr>
        </p:nvSpPr>
        <p:spPr>
          <a:xfrm>
            <a:off x="2159826" y="6165638"/>
            <a:ext cx="787234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9</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Sensitivity analyses of hyper-parameters in our training process.. </a:t>
            </a:r>
          </a:p>
        </p:txBody>
      </p:sp>
      <p:grpSp>
        <p:nvGrpSpPr>
          <p:cNvPr id="8" name="组合 7">
            <a:extLst>
              <a:ext uri="{FF2B5EF4-FFF2-40B4-BE49-F238E27FC236}">
                <a16:creationId xmlns:a16="http://schemas.microsoft.com/office/drawing/2014/main" id="{8D57ED76-3505-324D-BB35-C62D99CCAB04}"/>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0C0B6897-E333-7860-FFBC-9F0EC280B4A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2EFE43AA-8CAC-0ACD-5188-CD03B04AAF3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AA9CF5CB-3707-AE5C-EAB1-4FDFDE51354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28</a:t>
            </a:fld>
            <a:endParaRPr lang="zh-HK" altLang="en-US" sz="1600" dirty="0">
              <a:solidFill>
                <a:schemeClr val="bg1"/>
              </a:solidFill>
            </a:endParaRPr>
          </a:p>
        </p:txBody>
      </p:sp>
      <p:sp>
        <p:nvSpPr>
          <p:cNvPr id="12" name="矩形 11">
            <a:extLst>
              <a:ext uri="{FF2B5EF4-FFF2-40B4-BE49-F238E27FC236}">
                <a16:creationId xmlns:a16="http://schemas.microsoft.com/office/drawing/2014/main" id="{ECCC8E35-AC8C-6CF2-F968-F26659A4F376}"/>
              </a:ext>
            </a:extLst>
          </p:cNvPr>
          <p:cNvSpPr/>
          <p:nvPr>
            <p:custDataLst>
              <p:tags r:id="rId2"/>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D6D99B6-A07C-6AB6-8847-19729B8854B6}"/>
              </a:ext>
            </a:extLst>
          </p:cNvPr>
          <p:cNvSpPr txBox="1"/>
          <p:nvPr>
            <p:custDataLst>
              <p:tags r:id="rId3"/>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Tree>
    <p:extLst>
      <p:ext uri="{BB962C8B-B14F-4D97-AF65-F5344CB8AC3E}">
        <p14:creationId xmlns:p14="http://schemas.microsoft.com/office/powerpoint/2010/main" val="50513119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a:extLst>
              <a:ext uri="{FF2B5EF4-FFF2-40B4-BE49-F238E27FC236}">
                <a16:creationId xmlns:a16="http://schemas.microsoft.com/office/drawing/2014/main" id="{C09B96C2-B8C6-C9F5-6F4F-7EBAC39728AC}"/>
              </a:ext>
            </a:extLst>
          </p:cNvPr>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a:extLst>
              <a:ext uri="{FF2B5EF4-FFF2-40B4-BE49-F238E27FC236}">
                <a16:creationId xmlns:a16="http://schemas.microsoft.com/office/drawing/2014/main" id="{AD449CD4-3FE2-8CE1-E162-56268935A5E5}"/>
              </a:ext>
            </a:extLst>
          </p:cNvPr>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29</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29</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8943010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a:extLst>
              <a:ext uri="{FF2B5EF4-FFF2-40B4-BE49-F238E27FC236}">
                <a16:creationId xmlns:a16="http://schemas.microsoft.com/office/drawing/2014/main" id="{6C69A047-7161-357A-920A-11F92FECB093}"/>
              </a:ext>
            </a:extLst>
          </p:cNvPr>
          <p:cNvGrpSpPr/>
          <p:nvPr/>
        </p:nvGrpSpPr>
        <p:grpSpPr>
          <a:xfrm>
            <a:off x="-600000" y="1959036"/>
            <a:ext cx="13392000" cy="2046228"/>
            <a:chOff x="1127760" y="1959036"/>
            <a:chExt cx="10008870" cy="2046228"/>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1959036"/>
              <a:ext cx="10008870" cy="138608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 multi-action deep reinforcement learning framework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for flexible Job-shop scheduling problem</a:t>
              </a:r>
              <a:r>
                <a:rPr lang="en-US" altLang="zh-CN" sz="3200" b="1" dirty="0">
                  <a:solidFill>
                    <a:schemeClr val="bg1"/>
                  </a:solidFill>
                  <a:latin typeface="Arial" panose="020B0604020202020204" pitchFamily="34" charset="0"/>
                  <a:ea typeface="微软雅黑" panose="020B0503020204020204" charset="-122"/>
                  <a:cs typeface="Arial" panose="020B0604020202020204" pitchFamily="34" charset="0"/>
                </a:rPr>
                <a:t> </a:t>
              </a:r>
            </a:p>
          </p:txBody>
        </p:sp>
        <p:sp>
          <p:nvSpPr>
            <p:cNvPr id="3" name="文本框 2"/>
            <p:cNvSpPr txBox="1"/>
            <p:nvPr/>
          </p:nvSpPr>
          <p:spPr>
            <a:xfrm>
              <a:off x="1703705" y="3500756"/>
              <a:ext cx="9362440" cy="337185"/>
            </a:xfrm>
            <a:prstGeom prst="rect">
              <a:avLst/>
            </a:prstGeom>
            <a:noFill/>
          </p:spPr>
          <p:txBody>
            <a:bodyPr wrap="square" rtlCol="0">
              <a:spAutoFit/>
            </a:bodyPr>
            <a:lstStyle/>
            <a:p>
              <a:r>
                <a:rPr lang="zh-CN" altLang="en-US" sz="1600">
                  <a:solidFill>
                    <a:schemeClr val="bg1"/>
                  </a:solidFill>
                  <a:latin typeface="Arial" panose="020B0604020202020204" pitchFamily="34" charset="0"/>
                  <a:cs typeface="Arial" panose="020B0604020202020204" pitchFamily="34" charset="0"/>
                </a:rPr>
                <a:t>Kun Lei , Peng Guo</a:t>
              </a:r>
              <a:r>
                <a:rPr lang="en-US" altLang="zh-CN" sz="1600">
                  <a:solidFill>
                    <a:schemeClr val="bg1"/>
                  </a:solidFill>
                  <a:latin typeface="Arial" panose="020B0604020202020204" pitchFamily="34" charset="0"/>
                  <a:cs typeface="Arial" panose="020B0604020202020204" pitchFamily="34" charset="0"/>
                </a:rPr>
                <a:t>, </a:t>
              </a:r>
              <a:r>
                <a:rPr lang="zh-CN" altLang="en-US" sz="1600">
                  <a:solidFill>
                    <a:schemeClr val="bg1"/>
                  </a:solidFill>
                  <a:latin typeface="Arial" panose="020B0604020202020204" pitchFamily="34" charset="0"/>
                  <a:cs typeface="Arial" panose="020B0604020202020204" pitchFamily="34" charset="0"/>
                </a:rPr>
                <a:t>Wenchao Zhao, Yi Wang, Linmao Qian, Xiangyin Meng, Liansheng Tang</a:t>
              </a:r>
            </a:p>
          </p:txBody>
        </p:sp>
      </p:grpSp>
      <p:grpSp>
        <p:nvGrpSpPr>
          <p:cNvPr id="11" name="组合 10"/>
          <p:cNvGrpSpPr/>
          <p:nvPr/>
        </p:nvGrpSpPr>
        <p:grpSpPr>
          <a:xfrm>
            <a:off x="387776" y="4549747"/>
            <a:ext cx="6024880" cy="1376045"/>
            <a:chOff x="623" y="7327"/>
            <a:chExt cx="9488" cy="2167"/>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 Journal:</a:t>
              </a:r>
              <a:r>
                <a:rPr lang="en-US" altLang="zh-CN">
                  <a:latin typeface="Arial" panose="020B0604020202020204" pitchFamily="34" charset="0"/>
                  <a:cs typeface="Arial" panose="020B0604020202020204" pitchFamily="34" charset="0"/>
                </a:rPr>
                <a:t> Expert Systems With Applications  </a:t>
              </a:r>
            </a:p>
          </p:txBody>
        </p:sp>
        <p:sp>
          <p:nvSpPr>
            <p:cNvPr id="6" name="文本框 5"/>
            <p:cNvSpPr txBox="1"/>
            <p:nvPr/>
          </p:nvSpPr>
          <p:spPr>
            <a:xfrm>
              <a:off x="623" y="8914"/>
              <a:ext cx="1872" cy="58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IF:</a:t>
              </a:r>
              <a:r>
                <a:rPr lang="en-US" altLang="zh-CN">
                  <a:latin typeface="Arial" panose="020B0604020202020204" pitchFamily="34" charset="0"/>
                  <a:cs typeface="Arial" panose="020B0604020202020204" pitchFamily="34" charset="0"/>
                </a:rPr>
                <a:t> 7.5</a:t>
              </a: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Published Time:</a:t>
              </a:r>
              <a:r>
                <a:rPr lang="en-US" altLang="zh-CN">
                  <a:latin typeface="Arial" panose="020B0604020202020204" pitchFamily="34" charset="0"/>
                  <a:cs typeface="Arial" panose="020B0604020202020204" pitchFamily="34" charset="0"/>
                </a:rPr>
                <a:t> June 8, 2022 </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64670B50-70D0-FECA-6A8C-C0293B2D4D92}"/>
              </a:ext>
            </a:extLst>
          </p:cNvPr>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93A9BA7-91BA-A7DD-4FD2-699A6DAE7C0C}"/>
              </a:ext>
            </a:extLst>
          </p:cNvPr>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6AAB354-7BE2-97CC-5061-BEF39A1E8057}"/>
              </a:ext>
            </a:extLst>
          </p:cNvPr>
          <p:cNvSpPr txBox="1"/>
          <p:nvPr/>
        </p:nvSpPr>
        <p:spPr>
          <a:xfrm>
            <a:off x="2121458" y="4248637"/>
            <a:ext cx="794908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   The proposed framework is applied in real-time FJSP scenarios with dynamics and uncertainty, such as random job arrivals and unpredictable machine breakdowns.  </a:t>
            </a:r>
            <a:endParaRPr lang="zh-CN" altLang="en-US" dirty="0"/>
          </a:p>
        </p:txBody>
      </p:sp>
      <p:sp>
        <p:nvSpPr>
          <p:cNvPr id="14" name="文本框 13">
            <a:extLst>
              <a:ext uri="{FF2B5EF4-FFF2-40B4-BE49-F238E27FC236}">
                <a16:creationId xmlns:a16="http://schemas.microsoft.com/office/drawing/2014/main" id="{2DB8B6C8-30C2-5C92-FEC7-B03CAA2CB12B}"/>
              </a:ext>
            </a:extLst>
          </p:cNvPr>
          <p:cNvSpPr txBox="1"/>
          <p:nvPr/>
        </p:nvSpPr>
        <p:spPr>
          <a:xfrm>
            <a:off x="2121457" y="1977454"/>
            <a:ext cx="7949082" cy="87203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zh-CN" altLang="en-US" dirty="0"/>
              <a:t>     </a:t>
            </a:r>
            <a:r>
              <a:rPr lang="en-US" altLang="zh-CN" dirty="0"/>
              <a:t>A</a:t>
            </a:r>
            <a:r>
              <a:rPr lang="zh-CN" altLang="en-US" dirty="0"/>
              <a:t>ddress the multiple objective FJSP</a:t>
            </a:r>
            <a:r>
              <a:rPr lang="en-US" altLang="zh-CN" dirty="0"/>
              <a:t>, such as </a:t>
            </a:r>
            <a:r>
              <a:rPr lang="en-US" altLang="zh-CN" dirty="0" err="1"/>
              <a:t>makespan</a:t>
            </a:r>
            <a:r>
              <a:rPr lang="en-US" altLang="zh-CN" dirty="0"/>
              <a:t>, mean completion time, total workload and a sequence dependence, setup time .</a:t>
            </a:r>
            <a:r>
              <a:rPr lang="zh-CN" altLang="en-US" dirty="0"/>
              <a:t>  </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30</a:t>
            </a:fld>
            <a:endParaRPr lang="zh-HK" altLang="en-US" sz="1600" dirty="0">
              <a:solidFill>
                <a:schemeClr val="bg1"/>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rPr>
              <a:t>Basic application of multi-action deep reinforcement learning</a:t>
            </a:r>
          </a:p>
        </p:txBody>
      </p:sp>
      <p:sp>
        <p:nvSpPr>
          <p:cNvPr id="5" name="圆角矩形 4"/>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The combination of </a:t>
            </a:r>
            <a:r>
              <a:rPr lang="en-US" altLang="zh-CN" sz="1600" b="1" dirty="0">
                <a:latin typeface="Arial" panose="020B0604020202020204" pitchFamily="34" charset="0"/>
                <a:cs typeface="Arial" panose="020B0604020202020204" pitchFamily="34" charset="0"/>
                <a:sym typeface="+mn-ea"/>
              </a:rPr>
              <a:t>graph </a:t>
            </a:r>
            <a:r>
              <a:rPr lang="zh-CN" altLang="en-US" sz="1600" b="1" dirty="0">
                <a:latin typeface="Arial" panose="020B0604020202020204" pitchFamily="34" charset="0"/>
                <a:cs typeface="Arial" panose="020B0604020202020204" pitchFamily="34" charset="0"/>
                <a:sym typeface="+mn-ea"/>
              </a:rPr>
              <a:t>neural network and attention mechanism</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Decision optimization in dynamic environment</a:t>
            </a:r>
          </a:p>
        </p:txBody>
      </p:sp>
      <p:sp>
        <p:nvSpPr>
          <p:cNvPr id="7" name="圆角矩形 6"/>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Further optimization of graph attention network mechanism</a:t>
            </a:r>
          </a:p>
        </p:txBody>
      </p:sp>
      <p:sp>
        <p:nvSpPr>
          <p:cNvPr id="8" name="圆角矩形 7"/>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Hierarchical learning for large-scale dynamic scheduling</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pplication of </a:t>
            </a:r>
          </a:p>
          <a:p>
            <a:pPr algn="ctr"/>
            <a:r>
              <a:rPr lang="zh-CN" altLang="en-US" sz="1200" dirty="0">
                <a:latin typeface="Arial" panose="020B0604020202020204" pitchFamily="34" charset="0"/>
                <a:cs typeface="Arial" panose="020B0604020202020204" pitchFamily="34" charset="0"/>
              </a:rPr>
              <a:t>graph attention</a:t>
            </a:r>
          </a:p>
        </p:txBody>
      </p:sp>
      <p:sp>
        <p:nvSpPr>
          <p:cNvPr id="11" name="文本框 10"/>
          <p:cNvSpPr txBox="1"/>
          <p:nvPr/>
        </p:nvSpPr>
        <p:spPr>
          <a:xfrm>
            <a:off x="7486274" y="3087321"/>
            <a:ext cx="2104376"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Decision optimization in dynamic environment</a:t>
            </a: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urther optimization of </a:t>
            </a:r>
          </a:p>
          <a:p>
            <a:pPr algn="ctr"/>
            <a:r>
              <a:rPr lang="zh-CN" altLang="en-US" sz="1200" dirty="0">
                <a:latin typeface="Arial" panose="020B0604020202020204" pitchFamily="34" charset="0"/>
                <a:cs typeface="Arial" panose="020B0604020202020204" pitchFamily="34" charset="0"/>
                <a:sym typeface="+mn-ea"/>
              </a:rPr>
              <a:t>Graph </a:t>
            </a:r>
            <a:r>
              <a:rPr lang="zh-CN" altLang="en-US" sz="1200" dirty="0">
                <a:latin typeface="Arial" panose="020B0604020202020204" pitchFamily="34" charset="0"/>
                <a:cs typeface="Arial" panose="020B0604020202020204" pitchFamily="34" charset="0"/>
              </a:rPr>
              <a:t>attention network</a:t>
            </a:r>
          </a:p>
        </p:txBody>
      </p:sp>
      <p:sp>
        <p:nvSpPr>
          <p:cNvPr id="14" name="文本框 13"/>
          <p:cNvSpPr txBox="1"/>
          <p:nvPr/>
        </p:nvSpPr>
        <p:spPr>
          <a:xfrm>
            <a:off x="4737182" y="4877237"/>
            <a:ext cx="1853968"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Large-scale FJSP dynamic scheduling</a:t>
            </a: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zh-CN" altLang="en-US" sz="3200" dirty="0">
                <a:solidFill>
                  <a:schemeClr val="bg1"/>
                </a:solidFill>
              </a:rPr>
              <a:t>Solving Flexible Job-Shop Scheduling Problem</a:t>
            </a:r>
            <a:r>
              <a:rPr lang="en-US" altLang="zh-CN" sz="3200" dirty="0">
                <a:solidFill>
                  <a:schemeClr val="bg1"/>
                </a:solidFill>
              </a:rPr>
              <a:t> (</a:t>
            </a:r>
            <a:r>
              <a:rPr lang="zh-CN" altLang="en-US" sz="3200" dirty="0">
                <a:solidFill>
                  <a:schemeClr val="bg1"/>
                </a:solidFill>
              </a:rPr>
              <a:t>FJSP </a:t>
            </a:r>
            <a:r>
              <a:rPr lang="en-US" altLang="zh-CN" sz="3200" dirty="0">
                <a:solidFill>
                  <a:schemeClr val="bg1"/>
                </a:solidFill>
              </a:rPr>
              <a:t>) </a:t>
            </a:r>
          </a:p>
          <a:p>
            <a:pPr algn="ctr">
              <a:lnSpc>
                <a:spcPct val="150000"/>
              </a:lnSpc>
            </a:pPr>
            <a:r>
              <a:rPr lang="zh-CN" altLang="en-US" sz="3200" dirty="0">
                <a:solidFill>
                  <a:schemeClr val="bg1"/>
                </a:solidFill>
              </a:rPr>
              <a:t>based on graph neural network and deep reinforcement learning</a:t>
            </a: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31</a:t>
            </a:fld>
            <a:endParaRPr lang="zh-HK" altLang="en-US" sz="1600" dirty="0">
              <a:solidFill>
                <a:schemeClr val="bg1"/>
              </a:solidFill>
            </a:endParaRPr>
          </a:p>
        </p:txBody>
      </p:sp>
      <p:sp>
        <p:nvSpPr>
          <p:cNvPr id="21" name="矩形 20">
            <a:extLst>
              <a:ext uri="{FF2B5EF4-FFF2-40B4-BE49-F238E27FC236}">
                <a16:creationId xmlns:a16="http://schemas.microsoft.com/office/drawing/2014/main" id="{3105BDB6-CA9F-F216-6F9F-2CC4793C8C0E}"/>
              </a:ext>
            </a:extLst>
          </p:cNvPr>
          <p:cNvSpPr/>
          <p:nvPr/>
        </p:nvSpPr>
        <p:spPr>
          <a:xfrm>
            <a:off x="4540663" y="2451259"/>
            <a:ext cx="3134920"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0635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600000" y="1780675"/>
            <a:ext cx="13392000" cy="2224589"/>
            <a:chOff x="1127760" y="1780675"/>
            <a:chExt cx="10008870" cy="222458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1780675"/>
              <a:ext cx="10008870" cy="1951496"/>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 Deep Reinforcement Learning Framework Based on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an Attention Mechanism and Disjunctive Graph Embedding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for the Job-Shop Scheduling Problem</a:t>
              </a: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zh-CN" altLang="en-US" sz="1600" dirty="0">
                  <a:solidFill>
                    <a:schemeClr val="bg1"/>
                  </a:solidFill>
                  <a:latin typeface="Arial" panose="020B0604020202020204" pitchFamily="34" charset="0"/>
                  <a:cs typeface="Arial" panose="020B0604020202020204" pitchFamily="34" charset="0"/>
                </a:rPr>
                <a:t>Kun Lei , Peng Guo</a:t>
              </a:r>
              <a:r>
                <a:rPr lang="en-US" altLang="zh-CN" sz="1600" dirty="0">
                  <a:solidFill>
                    <a:schemeClr val="bg1"/>
                  </a:solidFill>
                  <a:latin typeface="Arial" panose="020B0604020202020204" pitchFamily="34" charset="0"/>
                  <a:cs typeface="Arial" panose="020B0604020202020204" pitchFamily="34" charset="0"/>
                </a:rPr>
                <a:t>, </a:t>
              </a:r>
              <a:r>
                <a:rPr lang="zh-CN" altLang="en-US" sz="1600" dirty="0">
                  <a:solidFill>
                    <a:schemeClr val="bg1"/>
                  </a:solidFill>
                  <a:latin typeface="Arial" panose="020B0604020202020204" pitchFamily="34" charset="0"/>
                  <a:cs typeface="Arial" panose="020B0604020202020204" pitchFamily="34" charset="0"/>
                </a:rPr>
                <a:t>Wenchao Zhao, Yi Wang, Linmao Qian, Xiangyin Meng, Liansheng Tang</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32</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8747760" cy="1376045"/>
            <a:chOff x="623" y="7327"/>
            <a:chExt cx="13776"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3776"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IEEE TRANSACTIONS ON INDUSTRIAL INFORMATICS</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11.7</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February 2, 2023  </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680508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33</a:t>
            </a:fld>
            <a:endParaRPr lang="zh-HK" altLang="en-US" sz="1600" dirty="0">
              <a:solidFill>
                <a:schemeClr val="bg1"/>
              </a:solidFill>
            </a:endParaRPr>
          </a:p>
        </p:txBody>
      </p:sp>
      <p:pic>
        <p:nvPicPr>
          <p:cNvPr id="2" name="图片 1">
            <a:extLst>
              <a:ext uri="{FF2B5EF4-FFF2-40B4-BE49-F238E27FC236}">
                <a16:creationId xmlns:a16="http://schemas.microsoft.com/office/drawing/2014/main" id="{39057DC2-FC70-4F2D-8B86-A03205713D3F}"/>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89276636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34</a:t>
            </a:fld>
            <a:endParaRPr lang="zh-HK" altLang="en-US" sz="1600" dirty="0">
              <a:solidFill>
                <a:schemeClr val="bg1"/>
              </a:solidFill>
            </a:endParaRPr>
          </a:p>
        </p:txBody>
      </p:sp>
      <p:pic>
        <p:nvPicPr>
          <p:cNvPr id="2" name="图片 1">
            <a:extLst>
              <a:ext uri="{FF2B5EF4-FFF2-40B4-BE49-F238E27FC236}">
                <a16:creationId xmlns:a16="http://schemas.microsoft.com/office/drawing/2014/main" id="{1F4C2589-50B2-C2A5-174F-EC754DF4D4E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03231689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914143" y="1167899"/>
            <a:ext cx="10224000" cy="646331"/>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A</a:t>
            </a:r>
            <a:r>
              <a:rPr lang="en-US" b="1" dirty="0">
                <a:latin typeface="Times New Roman" panose="02020603050405020304" pitchFamily="18" charset="0"/>
                <a:ea typeface="微软雅黑" panose="020B0503020204020204" charset="-122"/>
                <a:cs typeface="Times New Roman" panose="02020603050405020304" pitchFamily="18" charset="0"/>
                <a:sym typeface="+mn-ea"/>
              </a:rPr>
              <a:t> novel deep reinforcement learning framework is proposed for solving the classical JSSP, where each machine has to process each job exactly once.</a:t>
            </a:r>
            <a:endParaRPr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914143" y="2068255"/>
            <a:ext cx="10224000" cy="702945"/>
          </a:xfrm>
          <a:prstGeom prst="rect">
            <a:avLst/>
          </a:prstGeom>
          <a:noFill/>
          <a:ln>
            <a:solidFill>
              <a:srgbClr val="0174AB"/>
            </a:solidFill>
          </a:ln>
        </p:spPr>
        <p:txBody>
          <a:bodyPr wrap="square" rtlCol="0">
            <a:noAutofit/>
          </a:bodyPr>
          <a:lstStyle/>
          <a:p>
            <a:pPr algn="just"/>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This method based on an </a:t>
            </a:r>
            <a:r>
              <a:rPr lang="en-US" b="1" dirty="0">
                <a:solidFill>
                  <a:srgbClr val="0174AB"/>
                </a:solidFill>
                <a:latin typeface="Times New Roman" panose="02020603050405020304" pitchFamily="18" charset="0"/>
                <a:cs typeface="Times New Roman" panose="02020603050405020304" pitchFamily="18" charset="0"/>
              </a:rPr>
              <a:t>attention mechanism </a:t>
            </a:r>
            <a:r>
              <a:rPr lang="en-US" b="1" dirty="0">
                <a:latin typeface="Times New Roman" panose="02020603050405020304" pitchFamily="18" charset="0"/>
                <a:cs typeface="Times New Roman" panose="02020603050405020304" pitchFamily="18" charset="0"/>
              </a:rPr>
              <a:t>and </a:t>
            </a:r>
            <a:r>
              <a:rPr lang="en-US" b="1" dirty="0">
                <a:solidFill>
                  <a:srgbClr val="0174AB"/>
                </a:solidFill>
                <a:latin typeface="Times New Roman" panose="02020603050405020304" pitchFamily="18" charset="0"/>
                <a:cs typeface="Times New Roman" panose="02020603050405020304" pitchFamily="18" charset="0"/>
              </a:rPr>
              <a:t>disjunctive graph embedding</a:t>
            </a:r>
            <a:r>
              <a:rPr lang="en-US" b="1" dirty="0">
                <a:latin typeface="Times New Roman" panose="02020603050405020304" pitchFamily="18" charset="0"/>
                <a:cs typeface="Times New Roman" panose="02020603050405020304" pitchFamily="18" charset="0"/>
              </a:rPr>
              <a:t>, and a </a:t>
            </a:r>
            <a:r>
              <a:rPr lang="en-US" b="1" dirty="0">
                <a:solidFill>
                  <a:srgbClr val="0174AB"/>
                </a:solidFill>
                <a:latin typeface="Times New Roman" panose="02020603050405020304" pitchFamily="18" charset="0"/>
                <a:cs typeface="Times New Roman" panose="02020603050405020304" pitchFamily="18" charset="0"/>
              </a:rPr>
              <a:t>sequence-to-sequence pattern </a:t>
            </a:r>
            <a:r>
              <a:rPr lang="en-US" b="1" dirty="0">
                <a:latin typeface="Times New Roman" panose="02020603050405020304" pitchFamily="18" charset="0"/>
                <a:cs typeface="Times New Roman" panose="02020603050405020304" pitchFamily="18" charset="0"/>
              </a:rPr>
              <a:t>is used to model the JSSP in the framework.</a:t>
            </a:r>
            <a:endParaRPr b="1" dirty="0">
              <a:latin typeface="Times New Roman" panose="02020603050405020304" pitchFamily="18" charset="0"/>
              <a:cs typeface="Times New Roman" panose="02020603050405020304" pitchFamily="18" charset="0"/>
            </a:endParaRPr>
          </a:p>
          <a:p>
            <a:pPr algn="just"/>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914143" y="3006393"/>
            <a:ext cx="10224000" cy="702945"/>
          </a:xfrm>
          <a:prstGeom prst="rect">
            <a:avLst/>
          </a:prstGeom>
          <a:noFill/>
          <a:ln>
            <a:solidFill>
              <a:srgbClr val="0174AB"/>
            </a:solidFill>
          </a:ln>
        </p:spPr>
        <p:txBody>
          <a:bodyPr wrap="square" rtlCol="0">
            <a:noAutofit/>
          </a:bodyPr>
          <a:lstStyle/>
          <a:p>
            <a:pPr algn="just"/>
            <a:r>
              <a:rPr lang="zh-CN" altLang="en-US" b="1" dirty="0">
                <a:solidFill>
                  <a:srgbClr val="0070C0"/>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 A disjunctive graph embedding process based on </a:t>
            </a:r>
            <a:r>
              <a:rPr lang="en-US" altLang="zh-CN" b="1" dirty="0">
                <a:solidFill>
                  <a:srgbClr val="0174AB"/>
                </a:solidFill>
                <a:latin typeface="Times New Roman" panose="02020603050405020304" pitchFamily="18" charset="0"/>
                <a:cs typeface="Times New Roman" panose="02020603050405020304" pitchFamily="18" charset="0"/>
                <a:sym typeface="+mn-ea"/>
              </a:rPr>
              <a:t>node2vec</a:t>
            </a:r>
            <a:r>
              <a:rPr lang="en-US" altLang="zh-CN" b="1" dirty="0">
                <a:latin typeface="Times New Roman" panose="02020603050405020304" pitchFamily="18" charset="0"/>
                <a:cs typeface="Times New Roman" panose="02020603050405020304" pitchFamily="18" charset="0"/>
                <a:sym typeface="+mn-ea"/>
              </a:rPr>
              <a:t> is used to learn the </a:t>
            </a:r>
            <a:r>
              <a:rPr lang="en-US" altLang="zh-CN" b="1" dirty="0">
                <a:solidFill>
                  <a:srgbClr val="0174AB"/>
                </a:solidFill>
                <a:latin typeface="Times New Roman" panose="02020603050405020304" pitchFamily="18" charset="0"/>
                <a:cs typeface="Times New Roman" panose="02020603050405020304" pitchFamily="18" charset="0"/>
                <a:sym typeface="+mn-ea"/>
              </a:rPr>
              <a:t>disjunctive graph representations</a:t>
            </a:r>
            <a:r>
              <a:rPr lang="en-US" altLang="zh-CN" b="1" dirty="0">
                <a:latin typeface="Times New Roman" panose="02020603050405020304" pitchFamily="18" charset="0"/>
                <a:cs typeface="Times New Roman" panose="02020603050405020304" pitchFamily="18" charset="0"/>
                <a:sym typeface="+mn-ea"/>
              </a:rPr>
              <a:t> containing JSSP characteristics, thereby generalizing the model considerably.</a:t>
            </a:r>
          </a:p>
        </p:txBody>
      </p:sp>
      <p:sp>
        <p:nvSpPr>
          <p:cNvPr id="3" name="文本框 2"/>
          <p:cNvSpPr txBox="1"/>
          <p:nvPr/>
        </p:nvSpPr>
        <p:spPr>
          <a:xfrm>
            <a:off x="912000" y="3944531"/>
            <a:ext cx="10224000" cy="979170"/>
          </a:xfrm>
          <a:prstGeom prst="rect">
            <a:avLst/>
          </a:prstGeom>
          <a:noFill/>
          <a:ln>
            <a:solidFill>
              <a:srgbClr val="0174AB"/>
            </a:solidFill>
          </a:ln>
        </p:spPr>
        <p:txBody>
          <a:bodyPr wrap="square" rtlCol="0">
            <a:noAutofit/>
          </a:bodyPr>
          <a:lstStyle/>
          <a:p>
            <a:pPr algn="just"/>
            <a:r>
              <a:rPr lang="zh-CN" altLang="en-US" b="1" dirty="0">
                <a:solidFill>
                  <a:srgbClr val="0070C0"/>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 </a:t>
            </a:r>
            <a:r>
              <a:rPr lang="en-US" b="1" dirty="0">
                <a:latin typeface="Times New Roman" panose="02020603050405020304" pitchFamily="18" charset="0"/>
                <a:cs typeface="Times New Roman" panose="02020603050405020304" pitchFamily="18" charset="0"/>
                <a:sym typeface="+mn-ea"/>
              </a:rPr>
              <a:t>An </a:t>
            </a:r>
            <a:r>
              <a:rPr lang="en-US" b="1" dirty="0">
                <a:solidFill>
                  <a:srgbClr val="0174AB"/>
                </a:solidFill>
                <a:latin typeface="Times New Roman" panose="02020603050405020304" pitchFamily="18" charset="0"/>
                <a:cs typeface="Times New Roman" panose="02020603050405020304" pitchFamily="18" charset="0"/>
                <a:sym typeface="+mn-ea"/>
              </a:rPr>
              <a:t>improved transformer architecture </a:t>
            </a:r>
            <a:r>
              <a:rPr lang="en-US" b="1" dirty="0">
                <a:latin typeface="Times New Roman" panose="02020603050405020304" pitchFamily="18" charset="0"/>
                <a:cs typeface="Times New Roman" panose="02020603050405020304" pitchFamily="18" charset="0"/>
                <a:sym typeface="+mn-ea"/>
              </a:rPr>
              <a:t>based on a </a:t>
            </a:r>
            <a:r>
              <a:rPr lang="en-US" b="1" dirty="0" err="1">
                <a:solidFill>
                  <a:srgbClr val="0174AB"/>
                </a:solidFill>
                <a:latin typeface="Times New Roman" panose="02020603050405020304" pitchFamily="18" charset="0"/>
                <a:cs typeface="Times New Roman" panose="02020603050405020304" pitchFamily="18" charset="0"/>
                <a:sym typeface="+mn-ea"/>
              </a:rPr>
              <a:t>multihead</a:t>
            </a:r>
            <a:r>
              <a:rPr lang="en-US" b="1" dirty="0">
                <a:solidFill>
                  <a:srgbClr val="0174AB"/>
                </a:solidFill>
                <a:latin typeface="Times New Roman" panose="02020603050405020304" pitchFamily="18" charset="0"/>
                <a:cs typeface="Times New Roman" panose="02020603050405020304" pitchFamily="18" charset="0"/>
                <a:sym typeface="+mn-ea"/>
              </a:rPr>
              <a:t> attention mechanism </a:t>
            </a:r>
            <a:r>
              <a:rPr lang="en-US" b="1" dirty="0">
                <a:latin typeface="Times New Roman" panose="02020603050405020304" pitchFamily="18" charset="0"/>
                <a:cs typeface="Times New Roman" panose="02020603050405020304" pitchFamily="18" charset="0"/>
                <a:sym typeface="+mn-ea"/>
              </a:rPr>
              <a:t>is used to generate solutions. Containing a </a:t>
            </a:r>
            <a:r>
              <a:rPr lang="en-US" b="1" dirty="0">
                <a:solidFill>
                  <a:srgbClr val="0174AB"/>
                </a:solidFill>
                <a:latin typeface="Times New Roman" panose="02020603050405020304" pitchFamily="18" charset="0"/>
                <a:cs typeface="Times New Roman" panose="02020603050405020304" pitchFamily="18" charset="0"/>
                <a:sym typeface="+mn-ea"/>
              </a:rPr>
              <a:t>parallel-computing encoder </a:t>
            </a:r>
            <a:r>
              <a:rPr lang="en-US" b="1" dirty="0">
                <a:latin typeface="Times New Roman" panose="02020603050405020304" pitchFamily="18" charset="0"/>
                <a:cs typeface="Times New Roman" panose="02020603050405020304" pitchFamily="18" charset="0"/>
                <a:sym typeface="+mn-ea"/>
              </a:rPr>
              <a:t>and a </a:t>
            </a:r>
            <a:r>
              <a:rPr lang="en-US" b="1" dirty="0">
                <a:solidFill>
                  <a:srgbClr val="0174AB"/>
                </a:solidFill>
                <a:latin typeface="Times New Roman" panose="02020603050405020304" pitchFamily="18" charset="0"/>
                <a:cs typeface="Times New Roman" panose="02020603050405020304" pitchFamily="18" charset="0"/>
                <a:sym typeface="+mn-ea"/>
              </a:rPr>
              <a:t>recurrent computing decoder</a:t>
            </a:r>
            <a:r>
              <a:rPr lang="en-US" b="1" dirty="0">
                <a:latin typeface="Times New Roman" panose="02020603050405020304" pitchFamily="18" charset="0"/>
                <a:cs typeface="Times New Roman" panose="02020603050405020304" pitchFamily="18" charset="0"/>
                <a:sym typeface="+mn-ea"/>
              </a:rPr>
              <a:t>, it is adept at learning long-range dependencies and effective at solving large-scale scheduling problems.</a:t>
            </a:r>
            <a:endParaRPr b="1" dirty="0">
              <a:latin typeface="Times New Roman" panose="02020603050405020304" pitchFamily="18" charset="0"/>
              <a:cs typeface="Times New Roman" panose="02020603050405020304" pitchFamily="18" charset="0"/>
              <a:sym typeface="+mn-ea"/>
            </a:endParaRP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36791117-373A-DAA2-C11E-C4F8BEC837DB}"/>
              </a:ext>
            </a:extLst>
          </p:cNvPr>
          <p:cNvSpPr txBox="1"/>
          <p:nvPr/>
        </p:nvSpPr>
        <p:spPr>
          <a:xfrm>
            <a:off x="912000" y="5180818"/>
            <a:ext cx="10224000" cy="979170"/>
          </a:xfrm>
          <a:prstGeom prst="rect">
            <a:avLst/>
          </a:prstGeom>
          <a:noFill/>
          <a:ln>
            <a:solidFill>
              <a:srgbClr val="0174AB"/>
            </a:solidFill>
          </a:ln>
        </p:spPr>
        <p:txBody>
          <a:bodyPr wrap="square" rtlCol="0">
            <a:noAutofit/>
          </a:bodyPr>
          <a:lstStyle/>
          <a:p>
            <a:pPr algn="just"/>
            <a:r>
              <a:rPr lang="zh-CN" altLang="en-US" b="1" dirty="0">
                <a:solidFill>
                  <a:srgbClr val="0070C0"/>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 </a:t>
            </a:r>
            <a:r>
              <a:rPr lang="en-US" b="1" dirty="0">
                <a:latin typeface="Times New Roman" panose="02020603050405020304" pitchFamily="18" charset="0"/>
                <a:cs typeface="Times New Roman" panose="02020603050405020304" pitchFamily="18" charset="0"/>
                <a:sym typeface="+mn-ea"/>
              </a:rPr>
              <a:t>Propose a sophisticated disjunctive graph embedded </a:t>
            </a:r>
            <a:r>
              <a:rPr lang="en-US" b="1" dirty="0" err="1">
                <a:latin typeface="Times New Roman" panose="02020603050405020304" pitchFamily="18" charset="0"/>
                <a:cs typeface="Times New Roman" panose="02020603050405020304" pitchFamily="18" charset="0"/>
                <a:sym typeface="+mn-ea"/>
              </a:rPr>
              <a:t>recurrentdecoding</a:t>
            </a:r>
            <a:r>
              <a:rPr lang="en-US" b="1" dirty="0">
                <a:latin typeface="Times New Roman" panose="02020603050405020304" pitchFamily="18" charset="0"/>
                <a:cs typeface="Times New Roman" panose="02020603050405020304" pitchFamily="18" charset="0"/>
                <a:sym typeface="+mn-ea"/>
              </a:rPr>
              <a:t> transformer model (hereinafter referred to as </a:t>
            </a:r>
            <a:r>
              <a:rPr lang="en-US" b="1" dirty="0">
                <a:solidFill>
                  <a:srgbClr val="0174AB"/>
                </a:solidFill>
                <a:latin typeface="Times New Roman" panose="02020603050405020304" pitchFamily="18" charset="0"/>
                <a:cs typeface="Times New Roman" panose="02020603050405020304" pitchFamily="18" charset="0"/>
                <a:sym typeface="+mn-ea"/>
              </a:rPr>
              <a:t>DGERD transformer</a:t>
            </a:r>
            <a:r>
              <a:rPr lang="en-US" b="1" dirty="0">
                <a:latin typeface="Times New Roman" panose="02020603050405020304" pitchFamily="18" charset="0"/>
                <a:cs typeface="Times New Roman" panose="02020603050405020304" pitchFamily="18" charset="0"/>
                <a:sym typeface="+mn-ea"/>
              </a:rPr>
              <a:t>), which integrates a graph embedding method and a transformer architecture with recurrent-encoding process. </a:t>
            </a:r>
            <a:endParaRPr b="1" dirty="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397579012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36</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46351993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1"/>
            </p:custDataLst>
          </p:nvPr>
        </p:nvSpPr>
        <p:spPr>
          <a:xfrm>
            <a:off x="3210766" y="6047746"/>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JSSP instance represented by the disjunctive graph.  </a:t>
            </a:r>
          </a:p>
        </p:txBody>
      </p:sp>
      <p:sp>
        <p:nvSpPr>
          <p:cNvPr id="11" name="文本框 10"/>
          <p:cNvSpPr txBox="1"/>
          <p:nvPr/>
        </p:nvSpPr>
        <p:spPr>
          <a:xfrm>
            <a:off x="624000" y="905958"/>
            <a:ext cx="4572000" cy="398780"/>
          </a:xfrm>
          <a:prstGeom prst="rect">
            <a:avLst/>
          </a:prstGeom>
          <a:noFill/>
        </p:spPr>
        <p:txBody>
          <a:bodyPr wrap="square" rtlCol="0" anchor="t">
            <a:spAutoFit/>
          </a:bodyPr>
          <a:lstStyle/>
          <a:p>
            <a:r>
              <a:rPr lang="zh-CN" altLang="en-US" sz="2000" b="1" dirty="0">
                <a:solidFill>
                  <a:srgbClr val="0174AB"/>
                </a:solidFill>
                <a:latin typeface="Arial" panose="020B0604020202020204" pitchFamily="34" charset="0"/>
                <a:cs typeface="Arial" panose="020B0604020202020204" pitchFamily="34" charset="0"/>
              </a:rPr>
              <a:t>Disjunctive graph </a:t>
            </a:r>
          </a:p>
        </p:txBody>
      </p:sp>
      <p:cxnSp>
        <p:nvCxnSpPr>
          <p:cNvPr id="13" name="直接连接符 12"/>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37</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16" name="图片 15">
            <a:extLst>
              <a:ext uri="{FF2B5EF4-FFF2-40B4-BE49-F238E27FC236}">
                <a16:creationId xmlns:a16="http://schemas.microsoft.com/office/drawing/2014/main" id="{B6031E02-07A6-A657-C7B0-86903C248BC1}"/>
              </a:ext>
            </a:extLst>
          </p:cNvPr>
          <p:cNvPicPr>
            <a:picLocks noChangeAspect="1"/>
          </p:cNvPicPr>
          <p:nvPr/>
        </p:nvPicPr>
        <p:blipFill>
          <a:blip r:embed="rId4"/>
          <a:stretch>
            <a:fillRect/>
          </a:stretch>
        </p:blipFill>
        <p:spPr>
          <a:xfrm>
            <a:off x="2224825" y="1556393"/>
            <a:ext cx="7454350" cy="4462246"/>
          </a:xfrm>
          <a:prstGeom prst="rect">
            <a:avLst/>
          </a:prstGeom>
        </p:spPr>
      </p:pic>
    </p:spTree>
    <p:extLst>
      <p:ext uri="{BB962C8B-B14F-4D97-AF65-F5344CB8AC3E}">
        <p14:creationId xmlns:p14="http://schemas.microsoft.com/office/powerpoint/2010/main" val="10084786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38</a:t>
            </a:fld>
            <a:endParaRPr lang="zh-HK" altLang="en-US" sz="1600" dirty="0">
              <a:solidFill>
                <a:schemeClr val="bg1"/>
              </a:solidFill>
            </a:endParaRPr>
          </a:p>
        </p:txBody>
      </p:sp>
      <p:pic>
        <p:nvPicPr>
          <p:cNvPr id="3" name="图片 2">
            <a:extLst>
              <a:ext uri="{FF2B5EF4-FFF2-40B4-BE49-F238E27FC236}">
                <a16:creationId xmlns:a16="http://schemas.microsoft.com/office/drawing/2014/main" id="{6B2C2A93-08ED-05FD-1D30-68F29010597C}"/>
              </a:ext>
            </a:extLst>
          </p:cNvPr>
          <p:cNvPicPr>
            <a:picLocks noChangeAspect="1"/>
          </p:cNvPicPr>
          <p:nvPr/>
        </p:nvPicPr>
        <p:blipFill>
          <a:blip r:embed="rId4"/>
          <a:stretch>
            <a:fillRect/>
          </a:stretch>
        </p:blipFill>
        <p:spPr>
          <a:xfrm>
            <a:off x="3792000" y="834858"/>
            <a:ext cx="3639846" cy="5466134"/>
          </a:xfrm>
          <a:prstGeom prst="rect">
            <a:avLst/>
          </a:prstGeom>
        </p:spPr>
      </p:pic>
      <p:sp>
        <p:nvSpPr>
          <p:cNvPr id="8" name="文本框 7">
            <a:extLst>
              <a:ext uri="{FF2B5EF4-FFF2-40B4-BE49-F238E27FC236}">
                <a16:creationId xmlns:a16="http://schemas.microsoft.com/office/drawing/2014/main" id="{FF21F728-1643-FE3B-5513-A6BEF26DE66F}"/>
              </a:ext>
            </a:extLst>
          </p:cNvPr>
          <p:cNvSpPr txBox="1"/>
          <p:nvPr>
            <p:custDataLst>
              <p:tags r:id="rId1"/>
            </p:custDataLst>
          </p:nvPr>
        </p:nvSpPr>
        <p:spPr>
          <a:xfrm>
            <a:off x="2856705" y="6223271"/>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DGERD transformer architecture.</a:t>
            </a:r>
          </a:p>
        </p:txBody>
      </p:sp>
    </p:spTree>
    <p:extLst>
      <p:ext uri="{BB962C8B-B14F-4D97-AF65-F5344CB8AC3E}">
        <p14:creationId xmlns:p14="http://schemas.microsoft.com/office/powerpoint/2010/main" val="14610827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JSSP Disjunctive Graph Feature Extraction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39</a:t>
            </a:fld>
            <a:endParaRPr lang="zh-HK" altLang="en-US" sz="1600" dirty="0">
              <a:solidFill>
                <a:schemeClr val="bg1"/>
              </a:solidFill>
            </a:endParaRPr>
          </a:p>
        </p:txBody>
      </p:sp>
      <p:pic>
        <p:nvPicPr>
          <p:cNvPr id="3" name="图片 2">
            <a:extLst>
              <a:ext uri="{FF2B5EF4-FFF2-40B4-BE49-F238E27FC236}">
                <a16:creationId xmlns:a16="http://schemas.microsoft.com/office/drawing/2014/main" id="{6B2C2A93-08ED-05FD-1D30-68F29010597C}"/>
              </a:ext>
            </a:extLst>
          </p:cNvPr>
          <p:cNvPicPr>
            <a:picLocks noChangeAspect="1"/>
          </p:cNvPicPr>
          <p:nvPr/>
        </p:nvPicPr>
        <p:blipFill>
          <a:blip r:embed="rId6"/>
          <a:stretch>
            <a:fillRect/>
          </a:stretch>
        </p:blipFill>
        <p:spPr>
          <a:xfrm>
            <a:off x="7104000" y="858122"/>
            <a:ext cx="3639846" cy="5466134"/>
          </a:xfrm>
          <a:prstGeom prst="rect">
            <a:avLst/>
          </a:prstGeom>
        </p:spPr>
      </p:pic>
      <p:sp>
        <p:nvSpPr>
          <p:cNvPr id="4" name="文本框 3">
            <a:extLst>
              <a:ext uri="{FF2B5EF4-FFF2-40B4-BE49-F238E27FC236}">
                <a16:creationId xmlns:a16="http://schemas.microsoft.com/office/drawing/2014/main" id="{2647A0B5-621F-1CFE-7B9B-20B17214E216}"/>
              </a:ext>
            </a:extLst>
          </p:cNvPr>
          <p:cNvSpPr txBox="1"/>
          <p:nvPr>
            <p:custDataLst>
              <p:tags r:id="rId1"/>
            </p:custDataLst>
          </p:nvPr>
        </p:nvSpPr>
        <p:spPr>
          <a:xfrm>
            <a:off x="921924" y="3226038"/>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3</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Walk-track generation in disjunctive graph embedding.</a:t>
            </a:r>
          </a:p>
        </p:txBody>
      </p:sp>
      <p:sp>
        <p:nvSpPr>
          <p:cNvPr id="5" name="矩形 4">
            <a:extLst>
              <a:ext uri="{FF2B5EF4-FFF2-40B4-BE49-F238E27FC236}">
                <a16:creationId xmlns:a16="http://schemas.microsoft.com/office/drawing/2014/main" id="{A426694C-25E1-6D78-4554-9A4EE9827B13}"/>
              </a:ext>
            </a:extLst>
          </p:cNvPr>
          <p:cNvSpPr/>
          <p:nvPr/>
        </p:nvSpPr>
        <p:spPr>
          <a:xfrm>
            <a:off x="7104000" y="4581000"/>
            <a:ext cx="1440000" cy="5760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4A876D0-49A6-882F-2385-6E1F942C3851}"/>
              </a:ext>
            </a:extLst>
          </p:cNvPr>
          <p:cNvPicPr>
            <a:picLocks noChangeAspect="1"/>
          </p:cNvPicPr>
          <p:nvPr/>
        </p:nvPicPr>
        <p:blipFill>
          <a:blip r:embed="rId7"/>
          <a:stretch>
            <a:fillRect/>
          </a:stretch>
        </p:blipFill>
        <p:spPr>
          <a:xfrm>
            <a:off x="769953" y="735744"/>
            <a:ext cx="5400608" cy="2497606"/>
          </a:xfrm>
          <a:prstGeom prst="rect">
            <a:avLst/>
          </a:prstGeom>
        </p:spPr>
      </p:pic>
      <p:sp>
        <p:nvSpPr>
          <p:cNvPr id="8" name="文本框 7">
            <a:extLst>
              <a:ext uri="{FF2B5EF4-FFF2-40B4-BE49-F238E27FC236}">
                <a16:creationId xmlns:a16="http://schemas.microsoft.com/office/drawing/2014/main" id="{FF21F728-1643-FE3B-5513-A6BEF26DE66F}"/>
              </a:ext>
            </a:extLst>
          </p:cNvPr>
          <p:cNvSpPr txBox="1"/>
          <p:nvPr>
            <p:custDataLst>
              <p:tags r:id="rId2"/>
            </p:custDataLst>
          </p:nvPr>
        </p:nvSpPr>
        <p:spPr>
          <a:xfrm>
            <a:off x="6267806" y="6246434"/>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DGERD transformer architecture.</a:t>
            </a:r>
          </a:p>
        </p:txBody>
      </p:sp>
      <p:pic>
        <p:nvPicPr>
          <p:cNvPr id="11" name="图片 10">
            <a:extLst>
              <a:ext uri="{FF2B5EF4-FFF2-40B4-BE49-F238E27FC236}">
                <a16:creationId xmlns:a16="http://schemas.microsoft.com/office/drawing/2014/main" id="{7B1358B1-49F4-394E-24F5-E783E4A5C9D9}"/>
              </a:ext>
            </a:extLst>
          </p:cNvPr>
          <p:cNvPicPr>
            <a:picLocks noChangeAspect="1"/>
          </p:cNvPicPr>
          <p:nvPr/>
        </p:nvPicPr>
        <p:blipFill>
          <a:blip r:embed="rId8"/>
          <a:stretch>
            <a:fillRect/>
          </a:stretch>
        </p:blipFill>
        <p:spPr>
          <a:xfrm>
            <a:off x="1704000" y="3591189"/>
            <a:ext cx="3960002" cy="2584904"/>
          </a:xfrm>
          <a:prstGeom prst="rect">
            <a:avLst/>
          </a:prstGeom>
        </p:spPr>
      </p:pic>
      <p:sp>
        <p:nvSpPr>
          <p:cNvPr id="13" name="文本框 12">
            <a:extLst>
              <a:ext uri="{FF2B5EF4-FFF2-40B4-BE49-F238E27FC236}">
                <a16:creationId xmlns:a16="http://schemas.microsoft.com/office/drawing/2014/main" id="{6B031FB6-FFEF-6E11-B619-131C6EBBB4AC}"/>
              </a:ext>
            </a:extLst>
          </p:cNvPr>
          <p:cNvSpPr txBox="1"/>
          <p:nvPr>
            <p:custDataLst>
              <p:tags r:id="rId3"/>
            </p:custDataLst>
          </p:nvPr>
        </p:nvSpPr>
        <p:spPr>
          <a:xfrm>
            <a:off x="769953" y="6118485"/>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4</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Use sliding window to generate training samples.  </a:t>
            </a:r>
          </a:p>
        </p:txBody>
      </p:sp>
      <p:sp>
        <p:nvSpPr>
          <p:cNvPr id="15" name="矩形 14">
            <a:extLst>
              <a:ext uri="{FF2B5EF4-FFF2-40B4-BE49-F238E27FC236}">
                <a16:creationId xmlns:a16="http://schemas.microsoft.com/office/drawing/2014/main" id="{77899E75-DE77-6FFE-7A00-8BFA3453F5C7}"/>
              </a:ext>
            </a:extLst>
          </p:cNvPr>
          <p:cNvSpPr/>
          <p:nvPr/>
        </p:nvSpPr>
        <p:spPr>
          <a:xfrm>
            <a:off x="264000" y="720002"/>
            <a:ext cx="6410562" cy="5773534"/>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B6F5D1A6-ABB3-9A72-545B-4A888399A76E}"/>
              </a:ext>
            </a:extLst>
          </p:cNvPr>
          <p:cNvCxnSpPr>
            <a:cxnSpLocks/>
            <a:stCxn id="5" idx="1"/>
            <a:endCxn id="15" idx="3"/>
          </p:cNvCxnSpPr>
          <p:nvPr/>
        </p:nvCxnSpPr>
        <p:spPr>
          <a:xfrm flipH="1" flipV="1">
            <a:off x="6674562" y="3606769"/>
            <a:ext cx="429438" cy="126223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73FABF4-ED40-872F-B998-B140CBA0A67F}"/>
              </a:ext>
            </a:extLst>
          </p:cNvPr>
          <p:cNvSpPr txBox="1"/>
          <p:nvPr/>
        </p:nvSpPr>
        <p:spPr>
          <a:xfrm>
            <a:off x="5263296" y="802581"/>
            <a:ext cx="1285983" cy="369332"/>
          </a:xfrm>
          <a:prstGeom prst="rect">
            <a:avLst/>
          </a:prstGeom>
          <a:noFill/>
        </p:spPr>
        <p:txBody>
          <a:bodyPr wrap="square">
            <a:spAutoFit/>
          </a:bodyPr>
          <a:lstStyle/>
          <a:p>
            <a:r>
              <a:rPr lang="en-US" altLang="zh-CN" dirty="0">
                <a:solidFill>
                  <a:srgbClr val="C00000"/>
                </a:solidFill>
                <a:latin typeface="Arial" panose="020B0604020202020204" pitchFamily="34" charset="0"/>
                <a:cs typeface="Arial" panose="020B0604020202020204" pitchFamily="34" charset="0"/>
              </a:rPr>
              <a:t>node2vec</a:t>
            </a:r>
            <a:endParaRPr lang="zh-CN" altLang="en-US"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56761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JSSP Disjunctive Graph Feature Extraction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A270B152-9275-F396-5A8E-C3C7127FBABC}"/>
              </a:ext>
            </a:extLst>
          </p:cNvPr>
          <p:cNvSpPr txBox="1"/>
          <p:nvPr>
            <p:custDataLst>
              <p:tags r:id="rId1"/>
            </p:custDataLst>
          </p:nvPr>
        </p:nvSpPr>
        <p:spPr>
          <a:xfrm>
            <a:off x="300177" y="3730422"/>
            <a:ext cx="4947962"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3</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Walk-track generation in </a:t>
            </a:r>
          </a:p>
          <a:p>
            <a:pPr algn="ctr"/>
            <a:r>
              <a:rPr lang="en-US" sz="1600" dirty="0">
                <a:latin typeface="Arial" panose="020B0604020202020204" pitchFamily="34" charset="0"/>
                <a:cs typeface="Arial" panose="020B0604020202020204" pitchFamily="34" charset="0"/>
              </a:rPr>
              <a:t>disjunctive graph embedding.</a:t>
            </a:r>
          </a:p>
        </p:txBody>
      </p:sp>
      <p:pic>
        <p:nvPicPr>
          <p:cNvPr id="3" name="图片 2">
            <a:extLst>
              <a:ext uri="{FF2B5EF4-FFF2-40B4-BE49-F238E27FC236}">
                <a16:creationId xmlns:a16="http://schemas.microsoft.com/office/drawing/2014/main" id="{144C3956-9381-172A-8109-40638658E2EE}"/>
              </a:ext>
            </a:extLst>
          </p:cNvPr>
          <p:cNvPicPr>
            <a:picLocks noChangeAspect="1"/>
          </p:cNvPicPr>
          <p:nvPr/>
        </p:nvPicPr>
        <p:blipFill>
          <a:blip r:embed="rId4"/>
          <a:stretch>
            <a:fillRect/>
          </a:stretch>
        </p:blipFill>
        <p:spPr>
          <a:xfrm>
            <a:off x="28496" y="902594"/>
            <a:ext cx="5462882" cy="2526406"/>
          </a:xfrm>
          <a:prstGeom prst="rect">
            <a:avLst/>
          </a:prstGeom>
        </p:spPr>
      </p:pic>
      <p:pic>
        <p:nvPicPr>
          <p:cNvPr id="5" name="图片 4">
            <a:extLst>
              <a:ext uri="{FF2B5EF4-FFF2-40B4-BE49-F238E27FC236}">
                <a16:creationId xmlns:a16="http://schemas.microsoft.com/office/drawing/2014/main" id="{72156F2E-901C-8C62-1B02-2366DBF9D699}"/>
              </a:ext>
            </a:extLst>
          </p:cNvPr>
          <p:cNvPicPr>
            <a:picLocks noChangeAspect="1"/>
          </p:cNvPicPr>
          <p:nvPr/>
        </p:nvPicPr>
        <p:blipFill>
          <a:blip r:embed="rId5"/>
          <a:stretch>
            <a:fillRect/>
          </a:stretch>
        </p:blipFill>
        <p:spPr>
          <a:xfrm>
            <a:off x="740584" y="4572434"/>
            <a:ext cx="4669804" cy="1402904"/>
          </a:xfrm>
          <a:prstGeom prst="rect">
            <a:avLst/>
          </a:prstGeom>
        </p:spPr>
      </p:pic>
      <p:pic>
        <p:nvPicPr>
          <p:cNvPr id="7" name="图片 6">
            <a:extLst>
              <a:ext uri="{FF2B5EF4-FFF2-40B4-BE49-F238E27FC236}">
                <a16:creationId xmlns:a16="http://schemas.microsoft.com/office/drawing/2014/main" id="{1F807E1E-C94D-CCE8-EA6E-027ECEE0117F}"/>
              </a:ext>
            </a:extLst>
          </p:cNvPr>
          <p:cNvPicPr>
            <a:picLocks noChangeAspect="1"/>
          </p:cNvPicPr>
          <p:nvPr/>
        </p:nvPicPr>
        <p:blipFill>
          <a:blip r:embed="rId6"/>
          <a:stretch>
            <a:fillRect/>
          </a:stretch>
        </p:blipFill>
        <p:spPr>
          <a:xfrm>
            <a:off x="5468331" y="1269423"/>
            <a:ext cx="6419660" cy="2410038"/>
          </a:xfrm>
          <a:prstGeom prst="rect">
            <a:avLst/>
          </a:prstGeom>
        </p:spPr>
      </p:pic>
      <p:pic>
        <p:nvPicPr>
          <p:cNvPr id="9" name="图片 8">
            <a:extLst>
              <a:ext uri="{FF2B5EF4-FFF2-40B4-BE49-F238E27FC236}">
                <a16:creationId xmlns:a16="http://schemas.microsoft.com/office/drawing/2014/main" id="{12E2E6B0-36B7-7917-8865-351D103D98C8}"/>
              </a:ext>
            </a:extLst>
          </p:cNvPr>
          <p:cNvPicPr>
            <a:picLocks noChangeAspect="1"/>
          </p:cNvPicPr>
          <p:nvPr/>
        </p:nvPicPr>
        <p:blipFill>
          <a:blip r:embed="rId7"/>
          <a:stretch>
            <a:fillRect/>
          </a:stretch>
        </p:blipFill>
        <p:spPr>
          <a:xfrm>
            <a:off x="5474770" y="3921718"/>
            <a:ext cx="6356957" cy="1802354"/>
          </a:xfrm>
          <a:prstGeom prst="rect">
            <a:avLst/>
          </a:prstGeom>
        </p:spPr>
      </p:pic>
    </p:spTree>
    <p:extLst>
      <p:ext uri="{BB962C8B-B14F-4D97-AF65-F5344CB8AC3E}">
        <p14:creationId xmlns:p14="http://schemas.microsoft.com/office/powerpoint/2010/main" val="2057953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JSSP Disjunctive Graph Feature Extraction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41</a:t>
            </a:fld>
            <a:endParaRPr lang="zh-HK" altLang="en-US" sz="1600" dirty="0">
              <a:solidFill>
                <a:schemeClr val="bg1"/>
              </a:solidFill>
            </a:endParaRPr>
          </a:p>
        </p:txBody>
      </p:sp>
      <p:pic>
        <p:nvPicPr>
          <p:cNvPr id="9" name="图片 8">
            <a:extLst>
              <a:ext uri="{FF2B5EF4-FFF2-40B4-BE49-F238E27FC236}">
                <a16:creationId xmlns:a16="http://schemas.microsoft.com/office/drawing/2014/main" id="{12E2E6B0-36B7-7917-8865-351D103D98C8}"/>
              </a:ext>
            </a:extLst>
          </p:cNvPr>
          <p:cNvPicPr>
            <a:picLocks noChangeAspect="1"/>
          </p:cNvPicPr>
          <p:nvPr/>
        </p:nvPicPr>
        <p:blipFill>
          <a:blip r:embed="rId4"/>
          <a:stretch>
            <a:fillRect/>
          </a:stretch>
        </p:blipFill>
        <p:spPr>
          <a:xfrm>
            <a:off x="5245085" y="972338"/>
            <a:ext cx="6356957" cy="1802354"/>
          </a:xfrm>
          <a:prstGeom prst="rect">
            <a:avLst/>
          </a:prstGeom>
        </p:spPr>
      </p:pic>
      <p:pic>
        <p:nvPicPr>
          <p:cNvPr id="4" name="图片 3">
            <a:extLst>
              <a:ext uri="{FF2B5EF4-FFF2-40B4-BE49-F238E27FC236}">
                <a16:creationId xmlns:a16="http://schemas.microsoft.com/office/drawing/2014/main" id="{020773ED-324C-94BE-D90D-73AFCC077AB6}"/>
              </a:ext>
            </a:extLst>
          </p:cNvPr>
          <p:cNvPicPr>
            <a:picLocks noChangeAspect="1"/>
          </p:cNvPicPr>
          <p:nvPr/>
        </p:nvPicPr>
        <p:blipFill>
          <a:blip r:embed="rId5"/>
          <a:stretch>
            <a:fillRect/>
          </a:stretch>
        </p:blipFill>
        <p:spPr>
          <a:xfrm>
            <a:off x="967343" y="1956181"/>
            <a:ext cx="3960002" cy="2584904"/>
          </a:xfrm>
          <a:prstGeom prst="rect">
            <a:avLst/>
          </a:prstGeom>
        </p:spPr>
      </p:pic>
      <p:sp>
        <p:nvSpPr>
          <p:cNvPr id="6" name="文本框 5">
            <a:extLst>
              <a:ext uri="{FF2B5EF4-FFF2-40B4-BE49-F238E27FC236}">
                <a16:creationId xmlns:a16="http://schemas.microsoft.com/office/drawing/2014/main" id="{C8B7F583-1CEF-2EB8-919B-F67C00226FB7}"/>
              </a:ext>
            </a:extLst>
          </p:cNvPr>
          <p:cNvSpPr txBox="1"/>
          <p:nvPr>
            <p:custDataLst>
              <p:tags r:id="rId1"/>
            </p:custDataLst>
          </p:nvPr>
        </p:nvSpPr>
        <p:spPr>
          <a:xfrm>
            <a:off x="33296" y="4483477"/>
            <a:ext cx="5752638"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4</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Use sliding window to generate</a:t>
            </a:r>
          </a:p>
          <a:p>
            <a:pPr algn="ctr"/>
            <a:r>
              <a:rPr lang="en-US" sz="1600" dirty="0">
                <a:latin typeface="Arial" panose="020B0604020202020204" pitchFamily="34" charset="0"/>
                <a:cs typeface="Arial" panose="020B0604020202020204" pitchFamily="34" charset="0"/>
              </a:rPr>
              <a:t> training samples.  </a:t>
            </a:r>
          </a:p>
        </p:txBody>
      </p:sp>
      <p:pic>
        <p:nvPicPr>
          <p:cNvPr id="10" name="图片 9">
            <a:extLst>
              <a:ext uri="{FF2B5EF4-FFF2-40B4-BE49-F238E27FC236}">
                <a16:creationId xmlns:a16="http://schemas.microsoft.com/office/drawing/2014/main" id="{2820435A-BA6D-73AA-1337-436A89A8A3AC}"/>
              </a:ext>
            </a:extLst>
          </p:cNvPr>
          <p:cNvPicPr>
            <a:picLocks noChangeAspect="1"/>
          </p:cNvPicPr>
          <p:nvPr/>
        </p:nvPicPr>
        <p:blipFill>
          <a:blip r:embed="rId6"/>
          <a:stretch>
            <a:fillRect/>
          </a:stretch>
        </p:blipFill>
        <p:spPr>
          <a:xfrm>
            <a:off x="5269424" y="3027029"/>
            <a:ext cx="6514576" cy="714720"/>
          </a:xfrm>
          <a:prstGeom prst="rect">
            <a:avLst/>
          </a:prstGeom>
        </p:spPr>
      </p:pic>
      <p:pic>
        <p:nvPicPr>
          <p:cNvPr id="12" name="图片 11">
            <a:extLst>
              <a:ext uri="{FF2B5EF4-FFF2-40B4-BE49-F238E27FC236}">
                <a16:creationId xmlns:a16="http://schemas.microsoft.com/office/drawing/2014/main" id="{94178221-7970-0DEE-557B-8E7390C34541}"/>
              </a:ext>
            </a:extLst>
          </p:cNvPr>
          <p:cNvPicPr>
            <a:picLocks noChangeAspect="1"/>
          </p:cNvPicPr>
          <p:nvPr/>
        </p:nvPicPr>
        <p:blipFill>
          <a:blip r:embed="rId7"/>
          <a:stretch>
            <a:fillRect/>
          </a:stretch>
        </p:blipFill>
        <p:spPr>
          <a:xfrm>
            <a:off x="5202494" y="3934168"/>
            <a:ext cx="6442138" cy="2426612"/>
          </a:xfrm>
          <a:prstGeom prst="rect">
            <a:avLst/>
          </a:prstGeom>
        </p:spPr>
      </p:pic>
    </p:spTree>
    <p:extLst>
      <p:ext uri="{BB962C8B-B14F-4D97-AF65-F5344CB8AC3E}">
        <p14:creationId xmlns:p14="http://schemas.microsoft.com/office/powerpoint/2010/main" val="30948102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Multihead</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Attention Mechanism</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42</a:t>
            </a:fld>
            <a:endParaRPr lang="zh-HK" altLang="en-US" sz="1600" dirty="0">
              <a:solidFill>
                <a:schemeClr val="bg1"/>
              </a:solidFill>
            </a:endParaRPr>
          </a:p>
        </p:txBody>
      </p:sp>
      <p:pic>
        <p:nvPicPr>
          <p:cNvPr id="3" name="图片 2">
            <a:extLst>
              <a:ext uri="{FF2B5EF4-FFF2-40B4-BE49-F238E27FC236}">
                <a16:creationId xmlns:a16="http://schemas.microsoft.com/office/drawing/2014/main" id="{6B2C2A93-08ED-05FD-1D30-68F29010597C}"/>
              </a:ext>
            </a:extLst>
          </p:cNvPr>
          <p:cNvPicPr>
            <a:picLocks noChangeAspect="1"/>
          </p:cNvPicPr>
          <p:nvPr/>
        </p:nvPicPr>
        <p:blipFill>
          <a:blip r:embed="rId4"/>
          <a:stretch>
            <a:fillRect/>
          </a:stretch>
        </p:blipFill>
        <p:spPr>
          <a:xfrm>
            <a:off x="8288154" y="798114"/>
            <a:ext cx="3639846" cy="5466134"/>
          </a:xfrm>
          <a:prstGeom prst="rect">
            <a:avLst/>
          </a:prstGeom>
        </p:spPr>
      </p:pic>
      <p:sp>
        <p:nvSpPr>
          <p:cNvPr id="5" name="矩形 4">
            <a:extLst>
              <a:ext uri="{FF2B5EF4-FFF2-40B4-BE49-F238E27FC236}">
                <a16:creationId xmlns:a16="http://schemas.microsoft.com/office/drawing/2014/main" id="{A426694C-25E1-6D78-4554-9A4EE9827B13}"/>
              </a:ext>
            </a:extLst>
          </p:cNvPr>
          <p:cNvSpPr/>
          <p:nvPr/>
        </p:nvSpPr>
        <p:spPr>
          <a:xfrm>
            <a:off x="8288154" y="3288592"/>
            <a:ext cx="1440000" cy="5760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F21F728-1643-FE3B-5513-A6BEF26DE66F}"/>
              </a:ext>
            </a:extLst>
          </p:cNvPr>
          <p:cNvSpPr txBox="1"/>
          <p:nvPr>
            <p:custDataLst>
              <p:tags r:id="rId1"/>
            </p:custDataLst>
          </p:nvPr>
        </p:nvSpPr>
        <p:spPr>
          <a:xfrm>
            <a:off x="7451960" y="6186426"/>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DGERD transformer architecture.</a:t>
            </a:r>
          </a:p>
        </p:txBody>
      </p:sp>
      <p:cxnSp>
        <p:nvCxnSpPr>
          <p:cNvPr id="18" name="直接箭头连接符 17">
            <a:extLst>
              <a:ext uri="{FF2B5EF4-FFF2-40B4-BE49-F238E27FC236}">
                <a16:creationId xmlns:a16="http://schemas.microsoft.com/office/drawing/2014/main" id="{B6F5D1A6-ABB3-9A72-545B-4A888399A76E}"/>
              </a:ext>
            </a:extLst>
          </p:cNvPr>
          <p:cNvCxnSpPr>
            <a:cxnSpLocks/>
            <a:stCxn id="5" idx="1"/>
          </p:cNvCxnSpPr>
          <p:nvPr/>
        </p:nvCxnSpPr>
        <p:spPr>
          <a:xfrm flipH="1" flipV="1">
            <a:off x="7858716" y="3546761"/>
            <a:ext cx="429438" cy="2983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4BE4CECE-4A03-4C3C-2B8B-37882A994D2D}"/>
              </a:ext>
            </a:extLst>
          </p:cNvPr>
          <p:cNvPicPr>
            <a:picLocks noChangeAspect="1"/>
          </p:cNvPicPr>
          <p:nvPr/>
        </p:nvPicPr>
        <p:blipFill>
          <a:blip r:embed="rId5"/>
          <a:stretch>
            <a:fillRect/>
          </a:stretch>
        </p:blipFill>
        <p:spPr>
          <a:xfrm>
            <a:off x="861835" y="1003161"/>
            <a:ext cx="6084024" cy="5266878"/>
          </a:xfrm>
          <a:prstGeom prst="rect">
            <a:avLst/>
          </a:prstGeom>
        </p:spPr>
      </p:pic>
    </p:spTree>
    <p:extLst>
      <p:ext uri="{BB962C8B-B14F-4D97-AF65-F5344CB8AC3E}">
        <p14:creationId xmlns:p14="http://schemas.microsoft.com/office/powerpoint/2010/main" val="122449683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Parallel Encoding </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43</a:t>
            </a:fld>
            <a:endParaRPr lang="zh-HK" altLang="en-US" sz="1600" dirty="0">
              <a:solidFill>
                <a:schemeClr val="bg1"/>
              </a:solidFill>
            </a:endParaRPr>
          </a:p>
        </p:txBody>
      </p:sp>
      <p:pic>
        <p:nvPicPr>
          <p:cNvPr id="3" name="图片 2">
            <a:extLst>
              <a:ext uri="{FF2B5EF4-FFF2-40B4-BE49-F238E27FC236}">
                <a16:creationId xmlns:a16="http://schemas.microsoft.com/office/drawing/2014/main" id="{6B2C2A93-08ED-05FD-1D30-68F29010597C}"/>
              </a:ext>
            </a:extLst>
          </p:cNvPr>
          <p:cNvPicPr>
            <a:picLocks noChangeAspect="1"/>
          </p:cNvPicPr>
          <p:nvPr/>
        </p:nvPicPr>
        <p:blipFill>
          <a:blip r:embed="rId4"/>
          <a:stretch>
            <a:fillRect/>
          </a:stretch>
        </p:blipFill>
        <p:spPr>
          <a:xfrm>
            <a:off x="2064000" y="795561"/>
            <a:ext cx="3639846" cy="5466134"/>
          </a:xfrm>
          <a:prstGeom prst="rect">
            <a:avLst/>
          </a:prstGeom>
        </p:spPr>
      </p:pic>
      <p:sp>
        <p:nvSpPr>
          <p:cNvPr id="5" name="矩形 4">
            <a:extLst>
              <a:ext uri="{FF2B5EF4-FFF2-40B4-BE49-F238E27FC236}">
                <a16:creationId xmlns:a16="http://schemas.microsoft.com/office/drawing/2014/main" id="{A426694C-25E1-6D78-4554-9A4EE9827B13}"/>
              </a:ext>
            </a:extLst>
          </p:cNvPr>
          <p:cNvSpPr/>
          <p:nvPr/>
        </p:nvSpPr>
        <p:spPr>
          <a:xfrm>
            <a:off x="2054731" y="1258014"/>
            <a:ext cx="1440000" cy="28800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F21F728-1643-FE3B-5513-A6BEF26DE66F}"/>
              </a:ext>
            </a:extLst>
          </p:cNvPr>
          <p:cNvSpPr txBox="1"/>
          <p:nvPr>
            <p:custDataLst>
              <p:tags r:id="rId1"/>
            </p:custDataLst>
          </p:nvPr>
        </p:nvSpPr>
        <p:spPr>
          <a:xfrm>
            <a:off x="1295642" y="6252920"/>
            <a:ext cx="5752638"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DGERD transformer architecture.</a:t>
            </a:r>
          </a:p>
        </p:txBody>
      </p:sp>
      <p:cxnSp>
        <p:nvCxnSpPr>
          <p:cNvPr id="7" name="直接箭头连接符 6">
            <a:extLst>
              <a:ext uri="{FF2B5EF4-FFF2-40B4-BE49-F238E27FC236}">
                <a16:creationId xmlns:a16="http://schemas.microsoft.com/office/drawing/2014/main" id="{7F932EAF-142B-94DD-8D26-486FE1B43163}"/>
              </a:ext>
            </a:extLst>
          </p:cNvPr>
          <p:cNvCxnSpPr/>
          <p:nvPr/>
        </p:nvCxnSpPr>
        <p:spPr>
          <a:xfrm>
            <a:off x="3864000" y="1701000"/>
            <a:ext cx="318428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EF27472-1A10-09AC-F1FD-BEC5BA85916B}"/>
              </a:ext>
            </a:extLst>
          </p:cNvPr>
          <p:cNvPicPr>
            <a:picLocks noChangeAspect="1"/>
          </p:cNvPicPr>
          <p:nvPr/>
        </p:nvPicPr>
        <p:blipFill>
          <a:blip r:embed="rId5"/>
          <a:stretch>
            <a:fillRect/>
          </a:stretch>
        </p:blipFill>
        <p:spPr>
          <a:xfrm>
            <a:off x="7680000" y="1348478"/>
            <a:ext cx="2448000" cy="1306804"/>
          </a:xfrm>
          <a:prstGeom prst="rect">
            <a:avLst/>
          </a:prstGeom>
        </p:spPr>
      </p:pic>
    </p:spTree>
    <p:extLst>
      <p:ext uri="{BB962C8B-B14F-4D97-AF65-F5344CB8AC3E}">
        <p14:creationId xmlns:p14="http://schemas.microsoft.com/office/powerpoint/2010/main" val="371564068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Recurrent Decoding Strategy</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44</a:t>
            </a:fld>
            <a:endParaRPr lang="zh-HK" altLang="en-US" sz="1600" dirty="0">
              <a:solidFill>
                <a:schemeClr val="bg1"/>
              </a:solidFill>
            </a:endParaRPr>
          </a:p>
        </p:txBody>
      </p:sp>
      <p:pic>
        <p:nvPicPr>
          <p:cNvPr id="4" name="图片 3">
            <a:extLst>
              <a:ext uri="{FF2B5EF4-FFF2-40B4-BE49-F238E27FC236}">
                <a16:creationId xmlns:a16="http://schemas.microsoft.com/office/drawing/2014/main" id="{B712576D-765C-AC47-FFC4-6FF3C41AFE22}"/>
              </a:ext>
            </a:extLst>
          </p:cNvPr>
          <p:cNvPicPr>
            <a:picLocks noChangeAspect="1"/>
          </p:cNvPicPr>
          <p:nvPr/>
        </p:nvPicPr>
        <p:blipFill>
          <a:blip r:embed="rId3"/>
          <a:stretch>
            <a:fillRect/>
          </a:stretch>
        </p:blipFill>
        <p:spPr>
          <a:xfrm>
            <a:off x="768000" y="795561"/>
            <a:ext cx="2819561" cy="5178498"/>
          </a:xfrm>
          <a:prstGeom prst="rect">
            <a:avLst/>
          </a:prstGeom>
        </p:spPr>
      </p:pic>
      <p:pic>
        <p:nvPicPr>
          <p:cNvPr id="23" name="图片 22">
            <a:extLst>
              <a:ext uri="{FF2B5EF4-FFF2-40B4-BE49-F238E27FC236}">
                <a16:creationId xmlns:a16="http://schemas.microsoft.com/office/drawing/2014/main" id="{FDEC5401-2B8E-3F6A-F0AC-1E37F7661BBB}"/>
              </a:ext>
            </a:extLst>
          </p:cNvPr>
          <p:cNvPicPr>
            <a:picLocks noChangeAspect="1"/>
          </p:cNvPicPr>
          <p:nvPr/>
        </p:nvPicPr>
        <p:blipFill>
          <a:blip r:embed="rId4"/>
          <a:stretch>
            <a:fillRect/>
          </a:stretch>
        </p:blipFill>
        <p:spPr>
          <a:xfrm>
            <a:off x="3698628" y="1445937"/>
            <a:ext cx="8106744" cy="4281632"/>
          </a:xfrm>
          <a:prstGeom prst="rect">
            <a:avLst/>
          </a:prstGeom>
        </p:spPr>
      </p:pic>
    </p:spTree>
    <p:extLst>
      <p:ext uri="{BB962C8B-B14F-4D97-AF65-F5344CB8AC3E}">
        <p14:creationId xmlns:p14="http://schemas.microsoft.com/office/powerpoint/2010/main" val="152584079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Recurrent Decoding Strategy</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45</a:t>
            </a:fld>
            <a:endParaRPr lang="zh-HK" altLang="en-US" sz="1600" dirty="0">
              <a:solidFill>
                <a:schemeClr val="bg1"/>
              </a:solidFill>
            </a:endParaRPr>
          </a:p>
        </p:txBody>
      </p:sp>
      <p:pic>
        <p:nvPicPr>
          <p:cNvPr id="4" name="图片 3">
            <a:extLst>
              <a:ext uri="{FF2B5EF4-FFF2-40B4-BE49-F238E27FC236}">
                <a16:creationId xmlns:a16="http://schemas.microsoft.com/office/drawing/2014/main" id="{B712576D-765C-AC47-FFC4-6FF3C41AFE22}"/>
              </a:ext>
            </a:extLst>
          </p:cNvPr>
          <p:cNvPicPr>
            <a:picLocks noChangeAspect="1"/>
          </p:cNvPicPr>
          <p:nvPr/>
        </p:nvPicPr>
        <p:blipFill>
          <a:blip r:embed="rId3"/>
          <a:stretch>
            <a:fillRect/>
          </a:stretch>
        </p:blipFill>
        <p:spPr>
          <a:xfrm>
            <a:off x="768000" y="795561"/>
            <a:ext cx="2819561" cy="5178498"/>
          </a:xfrm>
          <a:prstGeom prst="rect">
            <a:avLst/>
          </a:prstGeom>
        </p:spPr>
      </p:pic>
      <p:pic>
        <p:nvPicPr>
          <p:cNvPr id="3" name="图片 2">
            <a:extLst>
              <a:ext uri="{FF2B5EF4-FFF2-40B4-BE49-F238E27FC236}">
                <a16:creationId xmlns:a16="http://schemas.microsoft.com/office/drawing/2014/main" id="{8741EAF8-F239-E415-5C12-7FEB33C35184}"/>
              </a:ext>
            </a:extLst>
          </p:cNvPr>
          <p:cNvPicPr>
            <a:picLocks noChangeAspect="1"/>
          </p:cNvPicPr>
          <p:nvPr/>
        </p:nvPicPr>
        <p:blipFill>
          <a:blip r:embed="rId4"/>
          <a:stretch>
            <a:fillRect/>
          </a:stretch>
        </p:blipFill>
        <p:spPr>
          <a:xfrm>
            <a:off x="4008000" y="909000"/>
            <a:ext cx="7192379" cy="5363323"/>
          </a:xfrm>
          <a:prstGeom prst="rect">
            <a:avLst/>
          </a:prstGeom>
        </p:spPr>
      </p:pic>
    </p:spTree>
    <p:extLst>
      <p:ext uri="{BB962C8B-B14F-4D97-AF65-F5344CB8AC3E}">
        <p14:creationId xmlns:p14="http://schemas.microsoft.com/office/powerpoint/2010/main" val="374625179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Recurrent Decoding Strategy</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46</a:t>
            </a:fld>
            <a:endParaRPr lang="zh-HK" altLang="en-US" sz="1600" dirty="0">
              <a:solidFill>
                <a:schemeClr val="bg1"/>
              </a:solidFill>
            </a:endParaRPr>
          </a:p>
        </p:txBody>
      </p:sp>
      <p:pic>
        <p:nvPicPr>
          <p:cNvPr id="4" name="图片 3">
            <a:extLst>
              <a:ext uri="{FF2B5EF4-FFF2-40B4-BE49-F238E27FC236}">
                <a16:creationId xmlns:a16="http://schemas.microsoft.com/office/drawing/2014/main" id="{B712576D-765C-AC47-FFC4-6FF3C41AFE22}"/>
              </a:ext>
            </a:extLst>
          </p:cNvPr>
          <p:cNvPicPr>
            <a:picLocks noChangeAspect="1"/>
          </p:cNvPicPr>
          <p:nvPr/>
        </p:nvPicPr>
        <p:blipFill>
          <a:blip r:embed="rId3"/>
          <a:stretch>
            <a:fillRect/>
          </a:stretch>
        </p:blipFill>
        <p:spPr>
          <a:xfrm>
            <a:off x="768000" y="795561"/>
            <a:ext cx="2819561" cy="5178498"/>
          </a:xfrm>
          <a:prstGeom prst="rect">
            <a:avLst/>
          </a:prstGeom>
        </p:spPr>
      </p:pic>
      <p:pic>
        <p:nvPicPr>
          <p:cNvPr id="3" name="图片 2">
            <a:extLst>
              <a:ext uri="{FF2B5EF4-FFF2-40B4-BE49-F238E27FC236}">
                <a16:creationId xmlns:a16="http://schemas.microsoft.com/office/drawing/2014/main" id="{8741EAF8-F239-E415-5C12-7FEB33C35184}"/>
              </a:ext>
            </a:extLst>
          </p:cNvPr>
          <p:cNvPicPr>
            <a:picLocks noChangeAspect="1"/>
          </p:cNvPicPr>
          <p:nvPr/>
        </p:nvPicPr>
        <p:blipFill>
          <a:blip r:embed="rId4"/>
          <a:stretch>
            <a:fillRect/>
          </a:stretch>
        </p:blipFill>
        <p:spPr>
          <a:xfrm>
            <a:off x="4008000" y="909000"/>
            <a:ext cx="7192379" cy="5363323"/>
          </a:xfrm>
          <a:prstGeom prst="rect">
            <a:avLst/>
          </a:prstGeom>
        </p:spPr>
      </p:pic>
    </p:spTree>
    <p:extLst>
      <p:ext uri="{BB962C8B-B14F-4D97-AF65-F5344CB8AC3E}">
        <p14:creationId xmlns:p14="http://schemas.microsoft.com/office/powerpoint/2010/main" val="155333603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Recurrent Decoding Strategy</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47</a:t>
            </a:fld>
            <a:endParaRPr lang="zh-HK" altLang="en-US" sz="1600" dirty="0">
              <a:solidFill>
                <a:schemeClr val="bg1"/>
              </a:solidFill>
            </a:endParaRPr>
          </a:p>
        </p:txBody>
      </p:sp>
      <p:pic>
        <p:nvPicPr>
          <p:cNvPr id="4" name="图片 3">
            <a:extLst>
              <a:ext uri="{FF2B5EF4-FFF2-40B4-BE49-F238E27FC236}">
                <a16:creationId xmlns:a16="http://schemas.microsoft.com/office/drawing/2014/main" id="{B712576D-765C-AC47-FFC4-6FF3C41AFE22}"/>
              </a:ext>
            </a:extLst>
          </p:cNvPr>
          <p:cNvPicPr>
            <a:picLocks noChangeAspect="1"/>
          </p:cNvPicPr>
          <p:nvPr/>
        </p:nvPicPr>
        <p:blipFill>
          <a:blip r:embed="rId3"/>
          <a:stretch>
            <a:fillRect/>
          </a:stretch>
        </p:blipFill>
        <p:spPr>
          <a:xfrm>
            <a:off x="768000" y="795561"/>
            <a:ext cx="2819561" cy="5178498"/>
          </a:xfrm>
          <a:prstGeom prst="rect">
            <a:avLst/>
          </a:prstGeom>
        </p:spPr>
      </p:pic>
      <p:pic>
        <p:nvPicPr>
          <p:cNvPr id="5" name="图片 4">
            <a:extLst>
              <a:ext uri="{FF2B5EF4-FFF2-40B4-BE49-F238E27FC236}">
                <a16:creationId xmlns:a16="http://schemas.microsoft.com/office/drawing/2014/main" id="{FA583E9E-90E8-2229-EA37-0FDEA9970AF2}"/>
              </a:ext>
            </a:extLst>
          </p:cNvPr>
          <p:cNvPicPr>
            <a:picLocks noChangeAspect="1"/>
          </p:cNvPicPr>
          <p:nvPr/>
        </p:nvPicPr>
        <p:blipFill>
          <a:blip r:embed="rId4"/>
          <a:stretch>
            <a:fillRect/>
          </a:stretch>
        </p:blipFill>
        <p:spPr>
          <a:xfrm>
            <a:off x="4035047" y="1135939"/>
            <a:ext cx="7363853" cy="5001323"/>
          </a:xfrm>
          <a:prstGeom prst="rect">
            <a:avLst/>
          </a:prstGeom>
        </p:spPr>
      </p:pic>
    </p:spTree>
    <p:extLst>
      <p:ext uri="{BB962C8B-B14F-4D97-AF65-F5344CB8AC3E}">
        <p14:creationId xmlns:p14="http://schemas.microsoft.com/office/powerpoint/2010/main" val="52721664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Recurrent Decoding Strategy</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48</a:t>
            </a:fld>
            <a:endParaRPr lang="zh-HK" altLang="en-US" sz="1600" dirty="0">
              <a:solidFill>
                <a:schemeClr val="bg1"/>
              </a:solidFill>
            </a:endParaRPr>
          </a:p>
        </p:txBody>
      </p:sp>
      <p:pic>
        <p:nvPicPr>
          <p:cNvPr id="4" name="图片 3">
            <a:extLst>
              <a:ext uri="{FF2B5EF4-FFF2-40B4-BE49-F238E27FC236}">
                <a16:creationId xmlns:a16="http://schemas.microsoft.com/office/drawing/2014/main" id="{B712576D-765C-AC47-FFC4-6FF3C41AFE22}"/>
              </a:ext>
            </a:extLst>
          </p:cNvPr>
          <p:cNvPicPr>
            <a:picLocks noChangeAspect="1"/>
          </p:cNvPicPr>
          <p:nvPr/>
        </p:nvPicPr>
        <p:blipFill>
          <a:blip r:embed="rId3"/>
          <a:stretch>
            <a:fillRect/>
          </a:stretch>
        </p:blipFill>
        <p:spPr>
          <a:xfrm>
            <a:off x="768000" y="795561"/>
            <a:ext cx="2819561" cy="5178498"/>
          </a:xfrm>
          <a:prstGeom prst="rect">
            <a:avLst/>
          </a:prstGeom>
        </p:spPr>
      </p:pic>
      <p:pic>
        <p:nvPicPr>
          <p:cNvPr id="5" name="图片 4">
            <a:extLst>
              <a:ext uri="{FF2B5EF4-FFF2-40B4-BE49-F238E27FC236}">
                <a16:creationId xmlns:a16="http://schemas.microsoft.com/office/drawing/2014/main" id="{FA583E9E-90E8-2229-EA37-0FDEA9970AF2}"/>
              </a:ext>
            </a:extLst>
          </p:cNvPr>
          <p:cNvPicPr>
            <a:picLocks noChangeAspect="1"/>
          </p:cNvPicPr>
          <p:nvPr/>
        </p:nvPicPr>
        <p:blipFill>
          <a:blip r:embed="rId4"/>
          <a:stretch>
            <a:fillRect/>
          </a:stretch>
        </p:blipFill>
        <p:spPr>
          <a:xfrm>
            <a:off x="4035047" y="1135939"/>
            <a:ext cx="7363853" cy="5001323"/>
          </a:xfrm>
          <a:prstGeom prst="rect">
            <a:avLst/>
          </a:prstGeom>
        </p:spPr>
      </p:pic>
    </p:spTree>
    <p:extLst>
      <p:ext uri="{BB962C8B-B14F-4D97-AF65-F5344CB8AC3E}">
        <p14:creationId xmlns:p14="http://schemas.microsoft.com/office/powerpoint/2010/main" val="120200283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Recurrent Decoding Strategy</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49</a:t>
            </a:fld>
            <a:endParaRPr lang="zh-HK" altLang="en-US" sz="1600" dirty="0">
              <a:solidFill>
                <a:schemeClr val="bg1"/>
              </a:solidFill>
            </a:endParaRPr>
          </a:p>
        </p:txBody>
      </p:sp>
      <p:pic>
        <p:nvPicPr>
          <p:cNvPr id="4" name="图片 3">
            <a:extLst>
              <a:ext uri="{FF2B5EF4-FFF2-40B4-BE49-F238E27FC236}">
                <a16:creationId xmlns:a16="http://schemas.microsoft.com/office/drawing/2014/main" id="{B712576D-765C-AC47-FFC4-6FF3C41AFE22}"/>
              </a:ext>
            </a:extLst>
          </p:cNvPr>
          <p:cNvPicPr>
            <a:picLocks noChangeAspect="1"/>
          </p:cNvPicPr>
          <p:nvPr/>
        </p:nvPicPr>
        <p:blipFill>
          <a:blip r:embed="rId3"/>
          <a:stretch>
            <a:fillRect/>
          </a:stretch>
        </p:blipFill>
        <p:spPr>
          <a:xfrm>
            <a:off x="768000" y="795561"/>
            <a:ext cx="2819561" cy="5178498"/>
          </a:xfrm>
          <a:prstGeom prst="rect">
            <a:avLst/>
          </a:prstGeom>
        </p:spPr>
      </p:pic>
      <p:pic>
        <p:nvPicPr>
          <p:cNvPr id="3" name="图片 2">
            <a:extLst>
              <a:ext uri="{FF2B5EF4-FFF2-40B4-BE49-F238E27FC236}">
                <a16:creationId xmlns:a16="http://schemas.microsoft.com/office/drawing/2014/main" id="{1E3B096F-597F-1922-0CA0-F9A8E5F1558B}"/>
              </a:ext>
            </a:extLst>
          </p:cNvPr>
          <p:cNvPicPr>
            <a:picLocks noChangeAspect="1"/>
          </p:cNvPicPr>
          <p:nvPr/>
        </p:nvPicPr>
        <p:blipFill>
          <a:blip r:embed="rId4"/>
          <a:stretch>
            <a:fillRect/>
          </a:stretch>
        </p:blipFill>
        <p:spPr>
          <a:xfrm>
            <a:off x="3416877" y="1125000"/>
            <a:ext cx="8655122" cy="4608000"/>
          </a:xfrm>
          <a:prstGeom prst="rect">
            <a:avLst/>
          </a:prstGeom>
        </p:spPr>
      </p:pic>
    </p:spTree>
    <p:extLst>
      <p:ext uri="{BB962C8B-B14F-4D97-AF65-F5344CB8AC3E}">
        <p14:creationId xmlns:p14="http://schemas.microsoft.com/office/powerpoint/2010/main" val="2340957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50</a:t>
            </a:fld>
            <a:endParaRPr lang="zh-HK" altLang="en-US" sz="1600" dirty="0">
              <a:solidFill>
                <a:schemeClr val="bg1"/>
              </a:solidFill>
            </a:endParaRPr>
          </a:p>
        </p:txBody>
      </p:sp>
      <p:pic>
        <p:nvPicPr>
          <p:cNvPr id="5" name="图片 4">
            <a:extLst>
              <a:ext uri="{FF2B5EF4-FFF2-40B4-BE49-F238E27FC236}">
                <a16:creationId xmlns:a16="http://schemas.microsoft.com/office/drawing/2014/main" id="{FA5AA7CE-9B8B-E394-9051-1B029E1D9C98}"/>
              </a:ext>
            </a:extLst>
          </p:cNvPr>
          <p:cNvPicPr>
            <a:picLocks noChangeAspect="1"/>
          </p:cNvPicPr>
          <p:nvPr/>
        </p:nvPicPr>
        <p:blipFill>
          <a:blip r:embed="rId4"/>
          <a:stretch>
            <a:fillRect/>
          </a:stretch>
        </p:blipFill>
        <p:spPr>
          <a:xfrm>
            <a:off x="1775998" y="817627"/>
            <a:ext cx="8640002" cy="5222746"/>
          </a:xfrm>
          <a:prstGeom prst="rect">
            <a:avLst/>
          </a:prstGeom>
        </p:spPr>
      </p:pic>
      <p:sp>
        <p:nvSpPr>
          <p:cNvPr id="6" name="文本框 5">
            <a:extLst>
              <a:ext uri="{FF2B5EF4-FFF2-40B4-BE49-F238E27FC236}">
                <a16:creationId xmlns:a16="http://schemas.microsoft.com/office/drawing/2014/main" id="{BE09142A-F4ED-DD66-258E-4E7260F8A3F4}"/>
              </a:ext>
            </a:extLst>
          </p:cNvPr>
          <p:cNvSpPr txBox="1"/>
          <p:nvPr>
            <p:custDataLst>
              <p:tags r:id="rId1"/>
            </p:custDataLst>
          </p:nvPr>
        </p:nvSpPr>
        <p:spPr>
          <a:xfrm>
            <a:off x="2783998" y="6030288"/>
            <a:ext cx="662400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5</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Training and scheduling process of the DGERD transformer.</a:t>
            </a:r>
          </a:p>
        </p:txBody>
      </p:sp>
    </p:spTree>
    <p:extLst>
      <p:ext uri="{BB962C8B-B14F-4D97-AF65-F5344CB8AC3E}">
        <p14:creationId xmlns:p14="http://schemas.microsoft.com/office/powerpoint/2010/main" val="5721038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a:extLst>
              <a:ext uri="{FF2B5EF4-FFF2-40B4-BE49-F238E27FC236}">
                <a16:creationId xmlns:a16="http://schemas.microsoft.com/office/drawing/2014/main" id="{2A8257A6-A739-76ED-C758-5BEF1E10141E}"/>
              </a:ext>
            </a:extLst>
          </p:cNvPr>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a:extLst>
              <a:ext uri="{FF2B5EF4-FFF2-40B4-BE49-F238E27FC236}">
                <a16:creationId xmlns:a16="http://schemas.microsoft.com/office/drawing/2014/main" id="{46858055-3297-B43F-0D31-6412C1B83323}"/>
              </a:ext>
            </a:extLst>
          </p:cNvPr>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51</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79998872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4776FC40-3487-7B7B-F60B-390A92F09712}"/>
              </a:ext>
            </a:extLst>
          </p:cNvPr>
          <p:cNvSpPr txBox="1"/>
          <p:nvPr/>
        </p:nvSpPr>
        <p:spPr>
          <a:xfrm>
            <a:off x="552000" y="682559"/>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Hyperparameter Determination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F552E0CD-5D43-AA04-1F14-E6EE055DBA31}"/>
              </a:ext>
            </a:extLst>
          </p:cNvPr>
          <p:cNvCxnSpPr>
            <a:cxnSpLocks/>
          </p:cNvCxnSpPr>
          <p:nvPr/>
        </p:nvCxnSpPr>
        <p:spPr>
          <a:xfrm>
            <a:off x="552000" y="1116940"/>
            <a:ext cx="504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52</a:t>
            </a:fld>
            <a:endParaRPr lang="zh-HK" altLang="en-US" sz="1600" dirty="0">
              <a:solidFill>
                <a:schemeClr val="bg1"/>
              </a:solidFill>
            </a:endParaRPr>
          </a:p>
        </p:txBody>
      </p:sp>
      <p:pic>
        <p:nvPicPr>
          <p:cNvPr id="6" name="图片 5">
            <a:extLst>
              <a:ext uri="{FF2B5EF4-FFF2-40B4-BE49-F238E27FC236}">
                <a16:creationId xmlns:a16="http://schemas.microsoft.com/office/drawing/2014/main" id="{648C80EE-E6CA-EB7D-53C4-8CFF9302091A}"/>
              </a:ext>
            </a:extLst>
          </p:cNvPr>
          <p:cNvPicPr>
            <a:picLocks noChangeAspect="1"/>
          </p:cNvPicPr>
          <p:nvPr/>
        </p:nvPicPr>
        <p:blipFill>
          <a:blip r:embed="rId6"/>
          <a:stretch>
            <a:fillRect/>
          </a:stretch>
        </p:blipFill>
        <p:spPr>
          <a:xfrm>
            <a:off x="246498" y="1902037"/>
            <a:ext cx="5530406" cy="3874624"/>
          </a:xfrm>
          <a:prstGeom prst="rect">
            <a:avLst/>
          </a:prstGeom>
        </p:spPr>
      </p:pic>
      <p:pic>
        <p:nvPicPr>
          <p:cNvPr id="10" name="图片 9">
            <a:extLst>
              <a:ext uri="{FF2B5EF4-FFF2-40B4-BE49-F238E27FC236}">
                <a16:creationId xmlns:a16="http://schemas.microsoft.com/office/drawing/2014/main" id="{1EA8754A-79F6-6410-7177-4E8B1C9477AB}"/>
              </a:ext>
            </a:extLst>
          </p:cNvPr>
          <p:cNvPicPr>
            <a:picLocks noChangeAspect="1"/>
          </p:cNvPicPr>
          <p:nvPr/>
        </p:nvPicPr>
        <p:blipFill>
          <a:blip r:embed="rId7"/>
          <a:stretch>
            <a:fillRect/>
          </a:stretch>
        </p:blipFill>
        <p:spPr>
          <a:xfrm>
            <a:off x="6600002" y="715976"/>
            <a:ext cx="4464000" cy="2460504"/>
          </a:xfrm>
          <a:prstGeom prst="rect">
            <a:avLst/>
          </a:prstGeom>
        </p:spPr>
      </p:pic>
      <p:pic>
        <p:nvPicPr>
          <p:cNvPr id="15" name="图片 14">
            <a:extLst>
              <a:ext uri="{FF2B5EF4-FFF2-40B4-BE49-F238E27FC236}">
                <a16:creationId xmlns:a16="http://schemas.microsoft.com/office/drawing/2014/main" id="{FE76E26A-68E0-6540-6EDF-DB8F8A33EF14}"/>
              </a:ext>
            </a:extLst>
          </p:cNvPr>
          <p:cNvPicPr>
            <a:picLocks noChangeAspect="1"/>
          </p:cNvPicPr>
          <p:nvPr/>
        </p:nvPicPr>
        <p:blipFill>
          <a:blip r:embed="rId8"/>
          <a:stretch>
            <a:fillRect/>
          </a:stretch>
        </p:blipFill>
        <p:spPr>
          <a:xfrm>
            <a:off x="6744001" y="3086517"/>
            <a:ext cx="4176002" cy="2525628"/>
          </a:xfrm>
          <a:prstGeom prst="rect">
            <a:avLst/>
          </a:prstGeom>
        </p:spPr>
      </p:pic>
      <p:sp>
        <p:nvSpPr>
          <p:cNvPr id="16" name="文本框 15">
            <a:extLst>
              <a:ext uri="{FF2B5EF4-FFF2-40B4-BE49-F238E27FC236}">
                <a16:creationId xmlns:a16="http://schemas.microsoft.com/office/drawing/2014/main" id="{57347C97-54F8-0BF9-EB6C-AEF4FE48C662}"/>
              </a:ext>
            </a:extLst>
          </p:cNvPr>
          <p:cNvSpPr txBox="1"/>
          <p:nvPr>
            <p:custDataLst>
              <p:tags r:id="rId3"/>
            </p:custDataLst>
          </p:nvPr>
        </p:nvSpPr>
        <p:spPr>
          <a:xfrm>
            <a:off x="5612172" y="5650585"/>
            <a:ext cx="6579828" cy="830997"/>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Scheduling results of the DGERD transformer under different hyperparameters. (a) Return parameter p and in–out parameter q.(b) Network structure (the number of coder layer and decoder layer).</a:t>
            </a:r>
          </a:p>
        </p:txBody>
      </p:sp>
    </p:spTree>
    <p:extLst>
      <p:ext uri="{BB962C8B-B14F-4D97-AF65-F5344CB8AC3E}">
        <p14:creationId xmlns:p14="http://schemas.microsoft.com/office/powerpoint/2010/main" val="427401212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53</a:t>
            </a:fld>
            <a:endParaRPr lang="zh-HK" altLang="en-US" sz="1600" dirty="0">
              <a:solidFill>
                <a:schemeClr val="bg1"/>
              </a:solidFill>
            </a:endParaRPr>
          </a:p>
        </p:txBody>
      </p:sp>
      <p:sp>
        <p:nvSpPr>
          <p:cNvPr id="2" name="文本框 1">
            <a:extLst>
              <a:ext uri="{FF2B5EF4-FFF2-40B4-BE49-F238E27FC236}">
                <a16:creationId xmlns:a16="http://schemas.microsoft.com/office/drawing/2014/main" id="{AED7D5BC-4966-B4CF-E6AD-A6FAF7627405}"/>
              </a:ext>
            </a:extLst>
          </p:cNvPr>
          <p:cNvSpPr txBox="1"/>
          <p:nvPr/>
        </p:nvSpPr>
        <p:spPr>
          <a:xfrm>
            <a:off x="284039" y="79367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498322B8-5573-C5E5-AB2F-404E517359AE}"/>
              </a:ext>
            </a:extLst>
          </p:cNvPr>
          <p:cNvCxnSpPr>
            <a:cxnSpLocks/>
          </p:cNvCxnSpPr>
          <p:nvPr/>
        </p:nvCxnSpPr>
        <p:spPr>
          <a:xfrm>
            <a:off x="284039" y="1228053"/>
            <a:ext cx="10728000" cy="35603"/>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6BEAF485-DFA0-DF77-1FA0-C9F01BBA3818}"/>
              </a:ext>
            </a:extLst>
          </p:cNvPr>
          <p:cNvPicPr>
            <a:picLocks noChangeAspect="1"/>
          </p:cNvPicPr>
          <p:nvPr/>
        </p:nvPicPr>
        <p:blipFill>
          <a:blip r:embed="rId5"/>
          <a:stretch>
            <a:fillRect/>
          </a:stretch>
        </p:blipFill>
        <p:spPr>
          <a:xfrm>
            <a:off x="2302862" y="1756499"/>
            <a:ext cx="7200000" cy="4069840"/>
          </a:xfrm>
          <a:prstGeom prst="rect">
            <a:avLst/>
          </a:prstGeom>
        </p:spPr>
      </p:pic>
    </p:spTree>
    <p:extLst>
      <p:ext uri="{BB962C8B-B14F-4D97-AF65-F5344CB8AC3E}">
        <p14:creationId xmlns:p14="http://schemas.microsoft.com/office/powerpoint/2010/main" val="24146384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54</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498322B8-5573-C5E5-AB2F-404E517359AE}"/>
              </a:ext>
            </a:extLst>
          </p:cNvPr>
          <p:cNvCxnSpPr>
            <a:cxnSpLocks/>
          </p:cNvCxnSpPr>
          <p:nvPr/>
        </p:nvCxnSpPr>
        <p:spPr>
          <a:xfrm>
            <a:off x="284039" y="1228053"/>
            <a:ext cx="10728000" cy="35603"/>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E8332179-872C-3EE6-8171-C130ADEE118D}"/>
              </a:ext>
            </a:extLst>
          </p:cNvPr>
          <p:cNvPicPr>
            <a:picLocks noChangeAspect="1"/>
          </p:cNvPicPr>
          <p:nvPr/>
        </p:nvPicPr>
        <p:blipFill>
          <a:blip r:embed="rId5"/>
          <a:stretch>
            <a:fillRect/>
          </a:stretch>
        </p:blipFill>
        <p:spPr>
          <a:xfrm>
            <a:off x="284039" y="1115309"/>
            <a:ext cx="11623922" cy="4627382"/>
          </a:xfrm>
          <a:prstGeom prst="rect">
            <a:avLst/>
          </a:prstGeom>
        </p:spPr>
      </p:pic>
      <p:sp>
        <p:nvSpPr>
          <p:cNvPr id="7" name="矩形 6">
            <a:extLst>
              <a:ext uri="{FF2B5EF4-FFF2-40B4-BE49-F238E27FC236}">
                <a16:creationId xmlns:a16="http://schemas.microsoft.com/office/drawing/2014/main" id="{3467F0EA-052F-0D1C-EC0B-F67327FC5CF7}"/>
              </a:ext>
            </a:extLst>
          </p:cNvPr>
          <p:cNvSpPr/>
          <p:nvPr/>
        </p:nvSpPr>
        <p:spPr>
          <a:xfrm>
            <a:off x="1848000" y="1701000"/>
            <a:ext cx="1008000" cy="415443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4207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55</a:t>
            </a:fld>
            <a:endParaRPr lang="zh-HK" altLang="en-US" sz="1600" dirty="0">
              <a:solidFill>
                <a:schemeClr val="bg1"/>
              </a:solidFill>
            </a:endParaRPr>
          </a:p>
        </p:txBody>
      </p:sp>
      <p:pic>
        <p:nvPicPr>
          <p:cNvPr id="4" name="图片 3">
            <a:extLst>
              <a:ext uri="{FF2B5EF4-FFF2-40B4-BE49-F238E27FC236}">
                <a16:creationId xmlns:a16="http://schemas.microsoft.com/office/drawing/2014/main" id="{5E86049A-17C6-DC0C-934B-F6CF1493ADAD}"/>
              </a:ext>
            </a:extLst>
          </p:cNvPr>
          <p:cNvPicPr>
            <a:picLocks noChangeAspect="1"/>
          </p:cNvPicPr>
          <p:nvPr/>
        </p:nvPicPr>
        <p:blipFill>
          <a:blip r:embed="rId6"/>
          <a:stretch>
            <a:fillRect/>
          </a:stretch>
        </p:blipFill>
        <p:spPr>
          <a:xfrm>
            <a:off x="768108" y="751147"/>
            <a:ext cx="10800000" cy="5251376"/>
          </a:xfrm>
          <a:prstGeom prst="rect">
            <a:avLst/>
          </a:prstGeom>
        </p:spPr>
      </p:pic>
      <p:sp>
        <p:nvSpPr>
          <p:cNvPr id="5" name="文本框 4">
            <a:extLst>
              <a:ext uri="{FF2B5EF4-FFF2-40B4-BE49-F238E27FC236}">
                <a16:creationId xmlns:a16="http://schemas.microsoft.com/office/drawing/2014/main" id="{06A33B17-32C8-847C-62C1-90A8CDF6A6E4}"/>
              </a:ext>
            </a:extLst>
          </p:cNvPr>
          <p:cNvSpPr txBox="1"/>
          <p:nvPr>
            <p:custDataLst>
              <p:tags r:id="rId3"/>
            </p:custDataLst>
          </p:nvPr>
        </p:nvSpPr>
        <p:spPr>
          <a:xfrm>
            <a:off x="264108" y="6042143"/>
            <a:ext cx="11663784"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7</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Comparison of the experimental results using the </a:t>
            </a:r>
            <a:r>
              <a:rPr lang="en-US" sz="1600" dirty="0" err="1">
                <a:latin typeface="Arial" panose="020B0604020202020204" pitchFamily="34" charset="0"/>
                <a:cs typeface="Arial" panose="020B0604020202020204" pitchFamily="34" charset="0"/>
              </a:rPr>
              <a:t>DGERDtransformer</a:t>
            </a:r>
            <a:r>
              <a:rPr lang="en-US" sz="1600" dirty="0">
                <a:latin typeface="Arial" panose="020B0604020202020204" pitchFamily="34" charset="0"/>
                <a:cs typeface="Arial" panose="020B0604020202020204" pitchFamily="34" charset="0"/>
              </a:rPr>
              <a:t>, tabu search, and OR-Tools under time limits.</a:t>
            </a:r>
          </a:p>
        </p:txBody>
      </p:sp>
    </p:spTree>
    <p:extLst>
      <p:ext uri="{BB962C8B-B14F-4D97-AF65-F5344CB8AC3E}">
        <p14:creationId xmlns:p14="http://schemas.microsoft.com/office/powerpoint/2010/main" val="243904786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56</a:t>
            </a:fld>
            <a:endParaRPr lang="zh-HK" altLang="en-US" sz="1600" dirty="0">
              <a:solidFill>
                <a:schemeClr val="bg1"/>
              </a:solidFill>
            </a:endParaRPr>
          </a:p>
        </p:txBody>
      </p:sp>
      <p:sp>
        <p:nvSpPr>
          <p:cNvPr id="5" name="文本框 4">
            <a:extLst>
              <a:ext uri="{FF2B5EF4-FFF2-40B4-BE49-F238E27FC236}">
                <a16:creationId xmlns:a16="http://schemas.microsoft.com/office/drawing/2014/main" id="{06A33B17-32C8-847C-62C1-90A8CDF6A6E4}"/>
              </a:ext>
            </a:extLst>
          </p:cNvPr>
          <p:cNvSpPr txBox="1"/>
          <p:nvPr>
            <p:custDataLst>
              <p:tags r:id="rId3"/>
            </p:custDataLst>
          </p:nvPr>
        </p:nvSpPr>
        <p:spPr>
          <a:xfrm>
            <a:off x="264108" y="5875323"/>
            <a:ext cx="11663784"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8</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Comparative experimental results of the DGERD transformer and other well-known algorithms </a:t>
            </a:r>
          </a:p>
          <a:p>
            <a:pPr algn="ctr"/>
            <a:r>
              <a:rPr lang="en-US" sz="1600" dirty="0">
                <a:latin typeface="Arial" panose="020B0604020202020204" pitchFamily="34" charset="0"/>
                <a:cs typeface="Arial" panose="020B0604020202020204" pitchFamily="34" charset="0"/>
              </a:rPr>
              <a:t>on eight groups of instances with different sizes.</a:t>
            </a:r>
          </a:p>
        </p:txBody>
      </p:sp>
      <p:pic>
        <p:nvPicPr>
          <p:cNvPr id="3" name="图片 2">
            <a:extLst>
              <a:ext uri="{FF2B5EF4-FFF2-40B4-BE49-F238E27FC236}">
                <a16:creationId xmlns:a16="http://schemas.microsoft.com/office/drawing/2014/main" id="{B738D1F4-DB02-9C49-C0FB-C5E897975F48}"/>
              </a:ext>
            </a:extLst>
          </p:cNvPr>
          <p:cNvPicPr>
            <a:picLocks noChangeAspect="1"/>
          </p:cNvPicPr>
          <p:nvPr/>
        </p:nvPicPr>
        <p:blipFill>
          <a:blip r:embed="rId6"/>
          <a:stretch>
            <a:fillRect/>
          </a:stretch>
        </p:blipFill>
        <p:spPr>
          <a:xfrm>
            <a:off x="2352000" y="942551"/>
            <a:ext cx="7488000" cy="4972898"/>
          </a:xfrm>
          <a:prstGeom prst="rect">
            <a:avLst/>
          </a:prstGeom>
        </p:spPr>
      </p:pic>
    </p:spTree>
    <p:extLst>
      <p:ext uri="{BB962C8B-B14F-4D97-AF65-F5344CB8AC3E}">
        <p14:creationId xmlns:p14="http://schemas.microsoft.com/office/powerpoint/2010/main" val="9385234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a:extLst>
              <a:ext uri="{FF2B5EF4-FFF2-40B4-BE49-F238E27FC236}">
                <a16:creationId xmlns:a16="http://schemas.microsoft.com/office/drawing/2014/main" id="{C09B96C2-B8C6-C9F5-6F4F-7EBAC39728AC}"/>
              </a:ext>
            </a:extLst>
          </p:cNvPr>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a:extLst>
              <a:ext uri="{FF2B5EF4-FFF2-40B4-BE49-F238E27FC236}">
                <a16:creationId xmlns:a16="http://schemas.microsoft.com/office/drawing/2014/main" id="{AD449CD4-3FE2-8CE1-E162-56268935A5E5}"/>
              </a:ext>
            </a:extLst>
          </p:cNvPr>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57</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57</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2245768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1632000" y="2863986"/>
            <a:ext cx="8928000"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999211" y="2604270"/>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2DB8B6C8-30C2-5C92-FEC7-B03CAA2CB12B}"/>
              </a:ext>
            </a:extLst>
          </p:cNvPr>
          <p:cNvSpPr txBox="1"/>
          <p:nvPr/>
        </p:nvSpPr>
        <p:spPr>
          <a:xfrm>
            <a:off x="1775996" y="3114999"/>
            <a:ext cx="8640004"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zh-CN" altLang="en-US" dirty="0"/>
              <a:t>     </a:t>
            </a:r>
            <a:r>
              <a:rPr lang="en-US" altLang="zh-CN" dirty="0"/>
              <a:t>Exploring new disjunctive graph embedding strategies and trying different DNN structures to improve the performance of the model and reduce the response time further is a worthy direction for further research and exploration.</a:t>
            </a:r>
            <a:endParaRPr lang="zh-CN" altLang="en-US" dirty="0"/>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58</a:t>
            </a:fld>
            <a:endParaRPr lang="zh-HK" altLang="en-US" sz="1600" dirty="0">
              <a:solidFill>
                <a:schemeClr val="bg1"/>
              </a:solidFill>
            </a:endParaRPr>
          </a:p>
        </p:txBody>
      </p:sp>
    </p:spTree>
    <p:extLst>
      <p:ext uri="{BB962C8B-B14F-4D97-AF65-F5344CB8AC3E}">
        <p14:creationId xmlns:p14="http://schemas.microsoft.com/office/powerpoint/2010/main" val="16531338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rPr>
              <a:t>Basic application of multi-action deep reinforcement learning</a:t>
            </a:r>
          </a:p>
        </p:txBody>
      </p:sp>
      <p:sp>
        <p:nvSpPr>
          <p:cNvPr id="5" name="圆角矩形 4"/>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The combination of </a:t>
            </a:r>
            <a:r>
              <a:rPr lang="en-US" altLang="zh-CN" sz="1600" b="1" dirty="0">
                <a:latin typeface="Arial" panose="020B0604020202020204" pitchFamily="34" charset="0"/>
                <a:cs typeface="Arial" panose="020B0604020202020204" pitchFamily="34" charset="0"/>
                <a:sym typeface="+mn-ea"/>
              </a:rPr>
              <a:t>graph </a:t>
            </a:r>
            <a:r>
              <a:rPr lang="zh-CN" altLang="en-US" sz="1600" b="1" dirty="0">
                <a:latin typeface="Arial" panose="020B0604020202020204" pitchFamily="34" charset="0"/>
                <a:cs typeface="Arial" panose="020B0604020202020204" pitchFamily="34" charset="0"/>
                <a:sym typeface="+mn-ea"/>
              </a:rPr>
              <a:t>neural network and attention mechanism</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Decision optimization in dynamic environment</a:t>
            </a:r>
          </a:p>
        </p:txBody>
      </p:sp>
      <p:sp>
        <p:nvSpPr>
          <p:cNvPr id="7" name="圆角矩形 6"/>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Further optimization of graph attention network mechanism</a:t>
            </a:r>
          </a:p>
        </p:txBody>
      </p:sp>
      <p:sp>
        <p:nvSpPr>
          <p:cNvPr id="8" name="圆角矩形 7"/>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Hierarchical learning for large-scale dynamic scheduling</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pplication of </a:t>
            </a:r>
          </a:p>
          <a:p>
            <a:pPr algn="ctr"/>
            <a:r>
              <a:rPr lang="zh-CN" altLang="en-US" sz="1200" dirty="0">
                <a:latin typeface="Arial" panose="020B0604020202020204" pitchFamily="34" charset="0"/>
                <a:cs typeface="Arial" panose="020B0604020202020204" pitchFamily="34" charset="0"/>
              </a:rPr>
              <a:t>graph attention</a:t>
            </a:r>
          </a:p>
        </p:txBody>
      </p:sp>
      <p:sp>
        <p:nvSpPr>
          <p:cNvPr id="11" name="文本框 10"/>
          <p:cNvSpPr txBox="1"/>
          <p:nvPr/>
        </p:nvSpPr>
        <p:spPr>
          <a:xfrm>
            <a:off x="7486274" y="3087321"/>
            <a:ext cx="2104376"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Decision optimization in dynamic environment</a:t>
            </a: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urther optimization of </a:t>
            </a:r>
          </a:p>
          <a:p>
            <a:pPr algn="ctr"/>
            <a:r>
              <a:rPr lang="zh-CN" altLang="en-US" sz="1200" dirty="0">
                <a:latin typeface="Arial" panose="020B0604020202020204" pitchFamily="34" charset="0"/>
                <a:cs typeface="Arial" panose="020B0604020202020204" pitchFamily="34" charset="0"/>
                <a:sym typeface="+mn-ea"/>
              </a:rPr>
              <a:t>Graph </a:t>
            </a:r>
            <a:r>
              <a:rPr lang="zh-CN" altLang="en-US" sz="1200" dirty="0">
                <a:latin typeface="Arial" panose="020B0604020202020204" pitchFamily="34" charset="0"/>
                <a:cs typeface="Arial" panose="020B0604020202020204" pitchFamily="34" charset="0"/>
              </a:rPr>
              <a:t>attention network</a:t>
            </a:r>
          </a:p>
        </p:txBody>
      </p:sp>
      <p:sp>
        <p:nvSpPr>
          <p:cNvPr id="14" name="文本框 13"/>
          <p:cNvSpPr txBox="1"/>
          <p:nvPr/>
        </p:nvSpPr>
        <p:spPr>
          <a:xfrm>
            <a:off x="4737182" y="4877237"/>
            <a:ext cx="1853968"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Large-scale FJSP dynamic scheduling</a:t>
            </a: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zh-CN" altLang="en-US" sz="3200" dirty="0">
                <a:solidFill>
                  <a:schemeClr val="bg1"/>
                </a:solidFill>
              </a:rPr>
              <a:t>Solving Flexible Job-Shop Scheduling Problem</a:t>
            </a:r>
            <a:r>
              <a:rPr lang="en-US" altLang="zh-CN" sz="3200" dirty="0">
                <a:solidFill>
                  <a:schemeClr val="bg1"/>
                </a:solidFill>
              </a:rPr>
              <a:t> (</a:t>
            </a:r>
            <a:r>
              <a:rPr lang="zh-CN" altLang="en-US" sz="3200" dirty="0">
                <a:solidFill>
                  <a:schemeClr val="bg1"/>
                </a:solidFill>
              </a:rPr>
              <a:t>FJSP </a:t>
            </a:r>
            <a:r>
              <a:rPr lang="en-US" altLang="zh-CN" sz="3200" dirty="0">
                <a:solidFill>
                  <a:schemeClr val="bg1"/>
                </a:solidFill>
              </a:rPr>
              <a:t>) </a:t>
            </a:r>
          </a:p>
          <a:p>
            <a:pPr algn="ctr">
              <a:lnSpc>
                <a:spcPct val="150000"/>
              </a:lnSpc>
            </a:pPr>
            <a:r>
              <a:rPr lang="zh-CN" altLang="en-US" sz="3200" dirty="0">
                <a:solidFill>
                  <a:schemeClr val="bg1"/>
                </a:solidFill>
              </a:rPr>
              <a:t>based on graph neural network and deep reinforcement learning</a:t>
            </a: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59</a:t>
            </a:fld>
            <a:endParaRPr lang="zh-HK" altLang="en-US" sz="1600" dirty="0">
              <a:solidFill>
                <a:schemeClr val="bg1"/>
              </a:solidFill>
            </a:endParaRPr>
          </a:p>
        </p:txBody>
      </p:sp>
      <p:sp>
        <p:nvSpPr>
          <p:cNvPr id="21" name="矩形 20">
            <a:extLst>
              <a:ext uri="{FF2B5EF4-FFF2-40B4-BE49-F238E27FC236}">
                <a16:creationId xmlns:a16="http://schemas.microsoft.com/office/drawing/2014/main" id="{3105BDB6-CA9F-F216-6F9F-2CC4793C8C0E}"/>
              </a:ext>
            </a:extLst>
          </p:cNvPr>
          <p:cNvSpPr/>
          <p:nvPr/>
        </p:nvSpPr>
        <p:spPr>
          <a:xfrm>
            <a:off x="9367860" y="2472663"/>
            <a:ext cx="2806311"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2478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120574" y="1845000"/>
            <a:ext cx="9950851" cy="646331"/>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b="1" dirty="0">
                <a:latin typeface="Times New Roman" panose="02020603050405020304" pitchFamily="18" charset="0"/>
                <a:ea typeface="微软雅黑" panose="020B0503020204020204" charset="-122"/>
                <a:cs typeface="Times New Roman" panose="02020603050405020304" pitchFamily="18" charset="0"/>
                <a:sym typeface="+mn-ea"/>
              </a:rPr>
              <a:t>This paper presents an </a:t>
            </a:r>
            <a:r>
              <a:rPr b="1" dirty="0">
                <a:solidFill>
                  <a:srgbClr val="0174AB"/>
                </a:solidFill>
                <a:latin typeface="Times New Roman" panose="02020603050405020304" pitchFamily="18" charset="0"/>
                <a:ea typeface="微软雅黑" panose="020B0503020204020204" charset="-122"/>
                <a:cs typeface="Times New Roman" panose="02020603050405020304" pitchFamily="18" charset="0"/>
                <a:sym typeface="+mn-ea"/>
              </a:rPr>
              <a:t>end-to-end deep reinforcement framework</a:t>
            </a:r>
            <a:r>
              <a:rPr b="1" dirty="0">
                <a:latin typeface="Times New Roman" panose="02020603050405020304" pitchFamily="18" charset="0"/>
                <a:ea typeface="微软雅黑" panose="020B0503020204020204" charset="-122"/>
                <a:cs typeface="Times New Roman" panose="02020603050405020304" pitchFamily="18" charset="0"/>
                <a:sym typeface="+mn-ea"/>
              </a:rPr>
              <a:t> to automatically learn a policy for solving a flexible Job-shop scheduling problem (FJSP) using a </a:t>
            </a:r>
            <a:r>
              <a:rPr b="1" dirty="0">
                <a:solidFill>
                  <a:srgbClr val="0174AB"/>
                </a:solidFill>
                <a:latin typeface="Times New Roman" panose="02020603050405020304" pitchFamily="18" charset="0"/>
                <a:ea typeface="微软雅黑" panose="020B0503020204020204" charset="-122"/>
                <a:cs typeface="Times New Roman" panose="02020603050405020304" pitchFamily="18" charset="0"/>
                <a:sym typeface="+mn-ea"/>
              </a:rPr>
              <a:t>graph neural network</a:t>
            </a:r>
            <a:r>
              <a:rPr b="1" dirty="0">
                <a:latin typeface="Times New Roman" panose="02020603050405020304" pitchFamily="18" charset="0"/>
                <a:ea typeface="微软雅黑" panose="020B0503020204020204" charset="-122"/>
                <a:cs typeface="Times New Roman" panose="02020603050405020304" pitchFamily="18" charset="0"/>
                <a:sym typeface="+mn-ea"/>
              </a:rPr>
              <a:t>. </a:t>
            </a:r>
          </a:p>
        </p:txBody>
      </p:sp>
      <p:sp>
        <p:nvSpPr>
          <p:cNvPr id="9" name="文本框 8"/>
          <p:cNvSpPr txBox="1"/>
          <p:nvPr/>
        </p:nvSpPr>
        <p:spPr>
          <a:xfrm>
            <a:off x="1120575" y="2977311"/>
            <a:ext cx="9950852" cy="702945"/>
          </a:xfrm>
          <a:prstGeom prst="rect">
            <a:avLst/>
          </a:prstGeom>
          <a:noFill/>
          <a:ln>
            <a:solidFill>
              <a:srgbClr val="0174AB"/>
            </a:solidFill>
          </a:ln>
        </p:spPr>
        <p:txBody>
          <a:bodyPr wrap="square" rtlCol="0">
            <a:noAutofit/>
          </a:bodyPr>
          <a:lstStyle/>
          <a:p>
            <a:pPr algn="just"/>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a:t>
            </a:r>
            <a:r>
              <a:rPr b="1" dirty="0">
                <a:latin typeface="Times New Roman" panose="02020603050405020304" pitchFamily="18" charset="0"/>
                <a:cs typeface="Times New Roman" panose="02020603050405020304" pitchFamily="18" charset="0"/>
              </a:rPr>
              <a:t>ntroduce a </a:t>
            </a:r>
            <a:r>
              <a:rPr b="1" dirty="0">
                <a:solidFill>
                  <a:srgbClr val="0174AB"/>
                </a:solidFill>
                <a:latin typeface="Times New Roman" panose="02020603050405020304" pitchFamily="18" charset="0"/>
                <a:cs typeface="Times New Roman" panose="02020603050405020304" pitchFamily="18" charset="0"/>
              </a:rPr>
              <a:t>disjunctive graph representation</a:t>
            </a:r>
            <a:r>
              <a:rPr b="1" dirty="0">
                <a:latin typeface="Times New Roman" panose="02020603050405020304" pitchFamily="18" charset="0"/>
                <a:cs typeface="Times New Roman" panose="02020603050405020304" pitchFamily="18" charset="0"/>
              </a:rPr>
              <a:t> of FJSP and use a graph neural network to embed the local state encountered during scheduling. </a:t>
            </a:r>
          </a:p>
          <a:p>
            <a:pPr algn="just"/>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142799" y="4161303"/>
            <a:ext cx="9927358" cy="979170"/>
          </a:xfrm>
          <a:prstGeom prst="rect">
            <a:avLst/>
          </a:prstGeom>
          <a:noFill/>
          <a:ln>
            <a:solidFill>
              <a:srgbClr val="0174AB"/>
            </a:solidFill>
          </a:ln>
        </p:spPr>
        <p:txBody>
          <a:bodyPr wrap="square" rtlCol="0">
            <a:noAutofit/>
          </a:bodyPr>
          <a:lstStyle/>
          <a:p>
            <a:pPr algn="just"/>
            <a:r>
              <a:rPr lang="zh-CN" altLang="en-US" b="1" dirty="0">
                <a:solidFill>
                  <a:srgbClr val="0070C0"/>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P</a:t>
            </a:r>
            <a:r>
              <a:rPr lang="zh-CN" altLang="en-US" b="1" dirty="0">
                <a:latin typeface="Times New Roman" panose="02020603050405020304" pitchFamily="18" charset="0"/>
                <a:cs typeface="Times New Roman" panose="02020603050405020304" pitchFamily="18" charset="0"/>
                <a:sym typeface="+mn-ea"/>
              </a:rPr>
              <a:t>ropose a </a:t>
            </a:r>
            <a:r>
              <a:rPr lang="zh-CN" altLang="en-US" b="1" dirty="0">
                <a:solidFill>
                  <a:srgbClr val="0174AB"/>
                </a:solidFill>
                <a:latin typeface="Times New Roman" panose="02020603050405020304" pitchFamily="18" charset="0"/>
                <a:cs typeface="Times New Roman" panose="02020603050405020304" pitchFamily="18" charset="0"/>
                <a:sym typeface="+mn-ea"/>
              </a:rPr>
              <a:t>multi-pointer graph networks</a:t>
            </a:r>
            <a:r>
              <a:rPr lang="zh-CN" altLang="en-US" b="1" dirty="0">
                <a:latin typeface="Times New Roman" panose="02020603050405020304" pitchFamily="18" charset="0"/>
                <a:cs typeface="Times New Roman" panose="02020603050405020304" pitchFamily="18" charset="0"/>
                <a:sym typeface="+mn-ea"/>
              </a:rPr>
              <a:t> (MPGN) architecture and a training algorithm called multi-Proximal Policy Optimization (multi-PPO) to learn two sub-policies, including a </a:t>
            </a:r>
            <a:r>
              <a:rPr lang="zh-CN" altLang="en-US" b="1" dirty="0">
                <a:solidFill>
                  <a:srgbClr val="0174AB"/>
                </a:solidFill>
                <a:latin typeface="Times New Roman" panose="02020603050405020304" pitchFamily="18" charset="0"/>
                <a:cs typeface="Times New Roman" panose="02020603050405020304" pitchFamily="18" charset="0"/>
                <a:sym typeface="+mn-ea"/>
              </a:rPr>
              <a:t>job operation action policy</a:t>
            </a:r>
            <a:r>
              <a:rPr lang="zh-CN" altLang="en-US" b="1" dirty="0">
                <a:latin typeface="Times New Roman" panose="02020603050405020304" pitchFamily="18" charset="0"/>
                <a:cs typeface="Times New Roman" panose="02020603050405020304" pitchFamily="18" charset="0"/>
                <a:sym typeface="+mn-ea"/>
              </a:rPr>
              <a:t> and a </a:t>
            </a:r>
            <a:r>
              <a:rPr lang="zh-CN" altLang="en-US" b="1" dirty="0">
                <a:solidFill>
                  <a:srgbClr val="0174AB"/>
                </a:solidFill>
                <a:latin typeface="Times New Roman" panose="02020603050405020304" pitchFamily="18" charset="0"/>
                <a:cs typeface="Times New Roman" panose="02020603050405020304" pitchFamily="18" charset="0"/>
                <a:sym typeface="+mn-ea"/>
              </a:rPr>
              <a:t>machine action policy</a:t>
            </a:r>
            <a:r>
              <a:rPr lang="zh-CN" altLang="en-US" b="1" dirty="0">
                <a:latin typeface="Times New Roman" panose="02020603050405020304" pitchFamily="18" charset="0"/>
                <a:cs typeface="Times New Roman" panose="02020603050405020304" pitchFamily="18" charset="0"/>
                <a:sym typeface="+mn-ea"/>
              </a:rPr>
              <a:t> to assign a job operation to a machine. </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a:t>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600000" y="1780675"/>
            <a:ext cx="13392000" cy="2224589"/>
            <a:chOff x="1127760" y="1780675"/>
            <a:chExt cx="10008870" cy="222458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1780675"/>
              <a:ext cx="10008870" cy="1951496"/>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Dynamic scheduling for flexible job shop with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insufficient transportation resources via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graph neural network and deep reinforcement learning </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Min Zhang , Liang Wang, </a:t>
              </a:r>
              <a:r>
                <a:rPr lang="en-US" altLang="zh-CN" sz="1600" dirty="0" err="1">
                  <a:solidFill>
                    <a:schemeClr val="bg1"/>
                  </a:solidFill>
                  <a:latin typeface="Arial" panose="020B0604020202020204" pitchFamily="34" charset="0"/>
                  <a:cs typeface="Arial" panose="020B0604020202020204" pitchFamily="34" charset="0"/>
                </a:rPr>
                <a:t>Fusheng</a:t>
              </a:r>
              <a:r>
                <a:rPr lang="en-US" altLang="zh-CN" sz="1600" dirty="0">
                  <a:solidFill>
                    <a:schemeClr val="bg1"/>
                  </a:solidFill>
                  <a:latin typeface="Arial" panose="020B0604020202020204" pitchFamily="34" charset="0"/>
                  <a:cs typeface="Arial" panose="020B0604020202020204" pitchFamily="34" charset="0"/>
                </a:rPr>
                <a:t> Qiu , </a:t>
              </a:r>
              <a:r>
                <a:rPr lang="en-US" altLang="zh-CN" sz="1600" dirty="0" err="1">
                  <a:solidFill>
                    <a:schemeClr val="bg1"/>
                  </a:solidFill>
                  <a:latin typeface="Arial" panose="020B0604020202020204" pitchFamily="34" charset="0"/>
                  <a:cs typeface="Arial" panose="020B0604020202020204" pitchFamily="34" charset="0"/>
                </a:rPr>
                <a:t>Xiaorui</a:t>
              </a:r>
              <a:r>
                <a:rPr lang="en-US" altLang="zh-CN" sz="1600" dirty="0">
                  <a:solidFill>
                    <a:schemeClr val="bg1"/>
                  </a:solidFill>
                  <a:latin typeface="Arial" panose="020B0604020202020204" pitchFamily="34" charset="0"/>
                  <a:cs typeface="Arial" panose="020B0604020202020204" pitchFamily="34" charset="0"/>
                </a:rPr>
                <a:t> Liu </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60</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1376045"/>
            <a:chOff x="623" y="7327"/>
            <a:chExt cx="14375"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Computers &amp; Industrial Engineering </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6.7</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October 31, 2023</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237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61</a:t>
            </a:fld>
            <a:endParaRPr lang="zh-HK" altLang="en-US" sz="1600" dirty="0">
              <a:solidFill>
                <a:schemeClr val="bg1"/>
              </a:solidFill>
            </a:endParaRPr>
          </a:p>
        </p:txBody>
      </p:sp>
      <p:pic>
        <p:nvPicPr>
          <p:cNvPr id="2" name="图片 1">
            <a:extLst>
              <a:ext uri="{FF2B5EF4-FFF2-40B4-BE49-F238E27FC236}">
                <a16:creationId xmlns:a16="http://schemas.microsoft.com/office/drawing/2014/main" id="{39057DC2-FC70-4F2D-8B86-A03205713D3F}"/>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56166950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62</a:t>
            </a:fld>
            <a:endParaRPr lang="zh-HK" altLang="en-US" sz="1600" dirty="0">
              <a:solidFill>
                <a:schemeClr val="bg1"/>
              </a:solidFill>
            </a:endParaRPr>
          </a:p>
        </p:txBody>
      </p:sp>
      <p:pic>
        <p:nvPicPr>
          <p:cNvPr id="2" name="图片 1">
            <a:extLst>
              <a:ext uri="{FF2B5EF4-FFF2-40B4-BE49-F238E27FC236}">
                <a16:creationId xmlns:a16="http://schemas.microsoft.com/office/drawing/2014/main" id="{1F4C2589-50B2-C2A5-174F-EC754DF4D4E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8784515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984000" y="2933051"/>
            <a:ext cx="10224000" cy="646331"/>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The highly dynamic, complex and uncertain nature of the smart job shop environment makes production scheduling with insufficient transportation resources in mind a challenge.</a:t>
            </a:r>
            <a:endParaRPr 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1004557" y="3890987"/>
            <a:ext cx="10224000" cy="938138"/>
          </a:xfrm>
          <a:prstGeom prst="rect">
            <a:avLst/>
          </a:prstGeom>
          <a:noFill/>
          <a:ln>
            <a:solidFill>
              <a:srgbClr val="0174AB"/>
            </a:solidFill>
          </a:ln>
        </p:spPr>
        <p:txBody>
          <a:bodyPr wrap="square" rtlCol="0">
            <a:noAutofit/>
          </a:bodyPr>
          <a:lstStyle/>
          <a:p>
            <a:pPr algn="just"/>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this paper addresses the dynamic flexible job shop scheduling problem with insufficient</a:t>
            </a:r>
          </a:p>
          <a:p>
            <a:pPr algn="just"/>
            <a:r>
              <a:rPr lang="en-US" b="1" dirty="0">
                <a:latin typeface="Times New Roman" panose="02020603050405020304" pitchFamily="18" charset="0"/>
                <a:cs typeface="Times New Roman" panose="02020603050405020304" pitchFamily="18" charset="0"/>
              </a:rPr>
              <a:t>transportation resources (DFJSP-ITR), and learn high-quality priority dispatching rule (PDR) end-to-end to minimize </a:t>
            </a:r>
            <a:r>
              <a:rPr lang="en-US" b="1" dirty="0" err="1">
                <a:latin typeface="Times New Roman" panose="02020603050405020304" pitchFamily="18" charset="0"/>
                <a:cs typeface="Times New Roman" panose="02020603050405020304" pitchFamily="18" charset="0"/>
              </a:rPr>
              <a:t>makespan</a:t>
            </a:r>
            <a:r>
              <a:rPr lang="en-US" b="1" dirty="0">
                <a:latin typeface="Times New Roman" panose="02020603050405020304" pitchFamily="18" charset="0"/>
                <a:cs typeface="Times New Roman" panose="02020603050405020304" pitchFamily="18" charset="0"/>
              </a:rPr>
              <a:t> by the proposed deep reinforcement learning (DRL) method. </a:t>
            </a:r>
          </a:p>
          <a:p>
            <a:pPr algn="just"/>
            <a:endParaRPr lang="zh-CN" altLang="en-US"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04557" y="5140730"/>
            <a:ext cx="10224000" cy="720000"/>
          </a:xfrm>
          <a:prstGeom prst="rect">
            <a:avLst/>
          </a:prstGeom>
          <a:noFill/>
          <a:ln>
            <a:solidFill>
              <a:srgbClr val="0174AB"/>
            </a:solidFill>
          </a:ln>
        </p:spPr>
        <p:txBody>
          <a:bodyPr wrap="square" rtlCol="0">
            <a:noAutofit/>
          </a:bodyPr>
          <a:lstStyle/>
          <a:p>
            <a:pPr algn="just"/>
            <a:r>
              <a:rPr lang="zh-CN" altLang="en-US" b="1" dirty="0">
                <a:solidFill>
                  <a:srgbClr val="0070C0"/>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 </a:t>
            </a:r>
            <a:r>
              <a:rPr lang="en-US" b="1" dirty="0">
                <a:latin typeface="Times New Roman" panose="02020603050405020304" pitchFamily="18" charset="0"/>
                <a:cs typeface="Times New Roman" panose="02020603050405020304" pitchFamily="18" charset="0"/>
                <a:sym typeface="+mn-ea"/>
              </a:rPr>
              <a:t>To achieve integrated decision making for operation, machine and AGV, an architecture based on heterogeneous graph neural network (GNN) and DRL is proposed. </a:t>
            </a:r>
            <a:endParaRPr b="1" dirty="0">
              <a:latin typeface="Times New Roman" panose="02020603050405020304" pitchFamily="18" charset="0"/>
              <a:cs typeface="Times New Roman" panose="02020603050405020304" pitchFamily="18" charset="0"/>
              <a:sym typeface="+mn-ea"/>
            </a:endParaRP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63</a:t>
            </a:fld>
            <a:endParaRPr lang="zh-HK" altLang="en-US" sz="1600" dirty="0">
              <a:solidFill>
                <a:schemeClr val="bg1"/>
              </a:solidFill>
            </a:endParaRPr>
          </a:p>
        </p:txBody>
      </p:sp>
      <p:sp>
        <p:nvSpPr>
          <p:cNvPr id="4" name="文本框 3">
            <a:extLst>
              <a:ext uri="{FF2B5EF4-FFF2-40B4-BE49-F238E27FC236}">
                <a16:creationId xmlns:a16="http://schemas.microsoft.com/office/drawing/2014/main" id="{17687653-3C82-334D-176F-44BB5EE78BA3}"/>
              </a:ext>
            </a:extLst>
          </p:cNvPr>
          <p:cNvSpPr txBox="1"/>
          <p:nvPr/>
        </p:nvSpPr>
        <p:spPr>
          <a:xfrm>
            <a:off x="984000" y="1434226"/>
            <a:ext cx="10224000" cy="1200329"/>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Automated Guided Vehicles (AGVs) have been widely used for material handling in smart workshop due to their high degree of autonomy, flexibility and powerful end-to-end capability to cope with logistics tasks in production modes such as multiple species and small batch, and mass customization. </a:t>
            </a:r>
            <a:endParaRPr 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extLst>
      <p:ext uri="{BB962C8B-B14F-4D97-AF65-F5344CB8AC3E}">
        <p14:creationId xmlns:p14="http://schemas.microsoft.com/office/powerpoint/2010/main" val="150620533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64</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00663991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65</a:t>
            </a:fld>
            <a:endParaRPr lang="zh-HK" altLang="en-US" sz="1600" dirty="0">
              <a:solidFill>
                <a:schemeClr val="bg1"/>
              </a:solidFill>
            </a:endParaRPr>
          </a:p>
        </p:txBody>
      </p:sp>
      <p:pic>
        <p:nvPicPr>
          <p:cNvPr id="6" name="图片 5">
            <a:extLst>
              <a:ext uri="{FF2B5EF4-FFF2-40B4-BE49-F238E27FC236}">
                <a16:creationId xmlns:a16="http://schemas.microsoft.com/office/drawing/2014/main" id="{E3869A7B-B1CE-7C0E-05CF-EDF39EDA5E1F}"/>
              </a:ext>
            </a:extLst>
          </p:cNvPr>
          <p:cNvPicPr>
            <a:picLocks noChangeAspect="1"/>
          </p:cNvPicPr>
          <p:nvPr/>
        </p:nvPicPr>
        <p:blipFill>
          <a:blip r:embed="rId3"/>
          <a:stretch>
            <a:fillRect/>
          </a:stretch>
        </p:blipFill>
        <p:spPr>
          <a:xfrm>
            <a:off x="5690086" y="1948759"/>
            <a:ext cx="6501914" cy="3080144"/>
          </a:xfrm>
          <a:prstGeom prst="rect">
            <a:avLst/>
          </a:prstGeom>
        </p:spPr>
      </p:pic>
      <p:pic>
        <p:nvPicPr>
          <p:cNvPr id="4" name="图片 3">
            <a:extLst>
              <a:ext uri="{FF2B5EF4-FFF2-40B4-BE49-F238E27FC236}">
                <a16:creationId xmlns:a16="http://schemas.microsoft.com/office/drawing/2014/main" id="{A6BA791D-D147-B8C8-2BA9-DE569C945ED1}"/>
              </a:ext>
            </a:extLst>
          </p:cNvPr>
          <p:cNvPicPr>
            <a:picLocks noChangeAspect="1"/>
          </p:cNvPicPr>
          <p:nvPr/>
        </p:nvPicPr>
        <p:blipFill>
          <a:blip r:embed="rId4"/>
          <a:stretch>
            <a:fillRect/>
          </a:stretch>
        </p:blipFill>
        <p:spPr>
          <a:xfrm>
            <a:off x="81878" y="1413000"/>
            <a:ext cx="5608208" cy="3811128"/>
          </a:xfrm>
          <a:prstGeom prst="rect">
            <a:avLst/>
          </a:prstGeom>
        </p:spPr>
      </p:pic>
    </p:spTree>
    <p:extLst>
      <p:ext uri="{BB962C8B-B14F-4D97-AF65-F5344CB8AC3E}">
        <p14:creationId xmlns:p14="http://schemas.microsoft.com/office/powerpoint/2010/main" val="82644256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1"/>
            </p:custDataLst>
          </p:nvPr>
        </p:nvSpPr>
        <p:spPr>
          <a:xfrm>
            <a:off x="881231" y="5940420"/>
            <a:ext cx="10385830"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Heterogeneous graph of DFJSP-ITR: (a) An instance, (b) A solution. </a:t>
            </a:r>
          </a:p>
          <a:p>
            <a:pPr algn="ctr"/>
            <a:r>
              <a:rPr lang="en-US" sz="1600" dirty="0">
                <a:latin typeface="Arial" panose="020B0604020202020204" pitchFamily="34" charset="0"/>
                <a:cs typeface="Arial" panose="020B0604020202020204" pitchFamily="34" charset="0"/>
              </a:rPr>
              <a:t>The dotted line means processable or transportable, while the solid line means scheduled. </a:t>
            </a:r>
          </a:p>
        </p:txBody>
      </p:sp>
      <p:sp>
        <p:nvSpPr>
          <p:cNvPr id="11" name="文本框 10"/>
          <p:cNvSpPr txBox="1"/>
          <p:nvPr/>
        </p:nvSpPr>
        <p:spPr>
          <a:xfrm>
            <a:off x="624000" y="905958"/>
            <a:ext cx="4572000" cy="398780"/>
          </a:xfrm>
          <a:prstGeom prst="rect">
            <a:avLst/>
          </a:prstGeom>
          <a:noFill/>
        </p:spPr>
        <p:txBody>
          <a:bodyPr wrap="square" rtlCol="0" anchor="t">
            <a:spAutoFit/>
          </a:bodyPr>
          <a:lstStyle/>
          <a:p>
            <a:r>
              <a:rPr lang="zh-CN" altLang="en-US" sz="2000" b="1" dirty="0">
                <a:solidFill>
                  <a:srgbClr val="0174AB"/>
                </a:solidFill>
                <a:latin typeface="Arial" panose="020B0604020202020204" pitchFamily="34" charset="0"/>
                <a:cs typeface="Arial" panose="020B0604020202020204" pitchFamily="34" charset="0"/>
              </a:rPr>
              <a:t>Disjunctive graph </a:t>
            </a:r>
          </a:p>
        </p:txBody>
      </p:sp>
      <p:cxnSp>
        <p:nvCxnSpPr>
          <p:cNvPr id="13" name="直接连接符 12"/>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66</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1C669411-3472-101B-A192-C7CD25CEFB63}"/>
              </a:ext>
            </a:extLst>
          </p:cNvPr>
          <p:cNvPicPr>
            <a:picLocks noChangeAspect="1"/>
          </p:cNvPicPr>
          <p:nvPr/>
        </p:nvPicPr>
        <p:blipFill>
          <a:blip r:embed="rId4"/>
          <a:stretch>
            <a:fillRect/>
          </a:stretch>
        </p:blipFill>
        <p:spPr>
          <a:xfrm>
            <a:off x="266943" y="1502953"/>
            <a:ext cx="6056682" cy="4295636"/>
          </a:xfrm>
          <a:prstGeom prst="rect">
            <a:avLst/>
          </a:prstGeom>
        </p:spPr>
      </p:pic>
      <p:pic>
        <p:nvPicPr>
          <p:cNvPr id="8" name="图片 7">
            <a:extLst>
              <a:ext uri="{FF2B5EF4-FFF2-40B4-BE49-F238E27FC236}">
                <a16:creationId xmlns:a16="http://schemas.microsoft.com/office/drawing/2014/main" id="{D8EB1164-6989-22C6-6FAF-5908C11B47EB}"/>
              </a:ext>
            </a:extLst>
          </p:cNvPr>
          <p:cNvPicPr>
            <a:picLocks noChangeAspect="1"/>
          </p:cNvPicPr>
          <p:nvPr/>
        </p:nvPicPr>
        <p:blipFill>
          <a:blip r:embed="rId5"/>
          <a:stretch>
            <a:fillRect/>
          </a:stretch>
        </p:blipFill>
        <p:spPr>
          <a:xfrm>
            <a:off x="6293774" y="1496667"/>
            <a:ext cx="5851075" cy="4213089"/>
          </a:xfrm>
          <a:prstGeom prst="rect">
            <a:avLst/>
          </a:prstGeom>
        </p:spPr>
      </p:pic>
    </p:spTree>
    <p:extLst>
      <p:ext uri="{BB962C8B-B14F-4D97-AF65-F5344CB8AC3E}">
        <p14:creationId xmlns:p14="http://schemas.microsoft.com/office/powerpoint/2010/main" val="353662853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67</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9530512" cy="1077218"/>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and edge features</a:t>
            </a:r>
          </a:p>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a:t>
            </a:r>
          </a:p>
        </p:txBody>
      </p:sp>
      <p:pic>
        <p:nvPicPr>
          <p:cNvPr id="9" name="图片 8">
            <a:extLst>
              <a:ext uri="{FF2B5EF4-FFF2-40B4-BE49-F238E27FC236}">
                <a16:creationId xmlns:a16="http://schemas.microsoft.com/office/drawing/2014/main" id="{FFD1CB0D-C4B9-D5F5-CC17-C8CFAC78A97E}"/>
              </a:ext>
            </a:extLst>
          </p:cNvPr>
          <p:cNvPicPr>
            <a:picLocks noChangeAspect="1"/>
          </p:cNvPicPr>
          <p:nvPr/>
        </p:nvPicPr>
        <p:blipFill>
          <a:blip r:embed="rId3"/>
          <a:stretch>
            <a:fillRect/>
          </a:stretch>
        </p:blipFill>
        <p:spPr>
          <a:xfrm>
            <a:off x="336000" y="982570"/>
            <a:ext cx="5904000" cy="2446430"/>
          </a:xfrm>
          <a:prstGeom prst="rect">
            <a:avLst/>
          </a:prstGeom>
        </p:spPr>
      </p:pic>
      <p:pic>
        <p:nvPicPr>
          <p:cNvPr id="16" name="图片 15">
            <a:extLst>
              <a:ext uri="{FF2B5EF4-FFF2-40B4-BE49-F238E27FC236}">
                <a16:creationId xmlns:a16="http://schemas.microsoft.com/office/drawing/2014/main" id="{CA2B4B9B-B5B6-7C00-B660-7AF6E3343C6B}"/>
              </a:ext>
            </a:extLst>
          </p:cNvPr>
          <p:cNvPicPr>
            <a:picLocks noChangeAspect="1"/>
          </p:cNvPicPr>
          <p:nvPr/>
        </p:nvPicPr>
        <p:blipFill>
          <a:blip r:embed="rId4"/>
          <a:stretch>
            <a:fillRect/>
          </a:stretch>
        </p:blipFill>
        <p:spPr>
          <a:xfrm>
            <a:off x="192000" y="4005000"/>
            <a:ext cx="6335998" cy="1556782"/>
          </a:xfrm>
          <a:prstGeom prst="rect">
            <a:avLst/>
          </a:prstGeom>
        </p:spPr>
      </p:pic>
      <p:pic>
        <p:nvPicPr>
          <p:cNvPr id="18" name="图片 17">
            <a:extLst>
              <a:ext uri="{FF2B5EF4-FFF2-40B4-BE49-F238E27FC236}">
                <a16:creationId xmlns:a16="http://schemas.microsoft.com/office/drawing/2014/main" id="{5987BD25-1355-EE42-DEC3-247B9C7AADDF}"/>
              </a:ext>
            </a:extLst>
          </p:cNvPr>
          <p:cNvPicPr>
            <a:picLocks noChangeAspect="1"/>
          </p:cNvPicPr>
          <p:nvPr/>
        </p:nvPicPr>
        <p:blipFill>
          <a:blip r:embed="rId5"/>
          <a:stretch>
            <a:fillRect/>
          </a:stretch>
        </p:blipFill>
        <p:spPr>
          <a:xfrm>
            <a:off x="6144000" y="1460088"/>
            <a:ext cx="6048000" cy="1491394"/>
          </a:xfrm>
          <a:prstGeom prst="rect">
            <a:avLst/>
          </a:prstGeom>
        </p:spPr>
      </p:pic>
      <p:pic>
        <p:nvPicPr>
          <p:cNvPr id="20" name="图片 19">
            <a:extLst>
              <a:ext uri="{FF2B5EF4-FFF2-40B4-BE49-F238E27FC236}">
                <a16:creationId xmlns:a16="http://schemas.microsoft.com/office/drawing/2014/main" id="{5B7819A5-7C69-9EED-6375-C7628342EEC7}"/>
              </a:ext>
            </a:extLst>
          </p:cNvPr>
          <p:cNvPicPr>
            <a:picLocks noChangeAspect="1"/>
          </p:cNvPicPr>
          <p:nvPr/>
        </p:nvPicPr>
        <p:blipFill>
          <a:blip r:embed="rId6"/>
          <a:stretch>
            <a:fillRect/>
          </a:stretch>
        </p:blipFill>
        <p:spPr>
          <a:xfrm>
            <a:off x="6527998" y="4291556"/>
            <a:ext cx="5513272" cy="905905"/>
          </a:xfrm>
          <a:prstGeom prst="rect">
            <a:avLst/>
          </a:prstGeom>
        </p:spPr>
      </p:pic>
    </p:spTree>
    <p:extLst>
      <p:ext uri="{BB962C8B-B14F-4D97-AF65-F5344CB8AC3E}">
        <p14:creationId xmlns:p14="http://schemas.microsoft.com/office/powerpoint/2010/main" val="101226443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9790" y="1427263"/>
            <a:ext cx="11304001" cy="223723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Markov decision process</a:t>
            </a:r>
          </a:p>
        </p:txBody>
      </p:sp>
      <p:sp>
        <p:nvSpPr>
          <p:cNvPr id="4" name="矩形 3"/>
          <p:cNvSpPr/>
          <p:nvPr/>
        </p:nvSpPr>
        <p:spPr>
          <a:xfrm>
            <a:off x="623790" y="1167548"/>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States</a:t>
            </a:r>
          </a:p>
        </p:txBody>
      </p:sp>
      <p:sp>
        <p:nvSpPr>
          <p:cNvPr id="40" name="矩形 39">
            <a:extLst>
              <a:ext uri="{FF2B5EF4-FFF2-40B4-BE49-F238E27FC236}">
                <a16:creationId xmlns:a16="http://schemas.microsoft.com/office/drawing/2014/main" id="{997EB799-29D9-4074-C750-B8FA2AF74F28}"/>
              </a:ext>
            </a:extLst>
          </p:cNvPr>
          <p:cNvSpPr/>
          <p:nvPr/>
        </p:nvSpPr>
        <p:spPr>
          <a:xfrm>
            <a:off x="479790" y="4087642"/>
            <a:ext cx="11303999" cy="894133"/>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0B6C5655-C754-2717-1172-1FD6D4C6A72E}"/>
              </a:ext>
            </a:extLst>
          </p:cNvPr>
          <p:cNvSpPr/>
          <p:nvPr/>
        </p:nvSpPr>
        <p:spPr>
          <a:xfrm>
            <a:off x="623789" y="3847854"/>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Action</a:t>
            </a:r>
          </a:p>
        </p:txBody>
      </p:sp>
      <p:sp>
        <p:nvSpPr>
          <p:cNvPr id="44" name="矩形 43">
            <a:extLst>
              <a:ext uri="{FF2B5EF4-FFF2-40B4-BE49-F238E27FC236}">
                <a16:creationId xmlns:a16="http://schemas.microsoft.com/office/drawing/2014/main" id="{F36426FE-ED9E-7A5D-F5C3-32F0C0337BBE}"/>
              </a:ext>
            </a:extLst>
          </p:cNvPr>
          <p:cNvSpPr/>
          <p:nvPr/>
        </p:nvSpPr>
        <p:spPr>
          <a:xfrm>
            <a:off x="854042" y="4331967"/>
            <a:ext cx="2710856"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0EC3BFE-A6C5-6A62-9BFF-FA5F3D48370D}"/>
              </a:ext>
            </a:extLst>
          </p:cNvPr>
          <p:cNvSpPr/>
          <p:nvPr/>
        </p:nvSpPr>
        <p:spPr>
          <a:xfrm>
            <a:off x="4872204" y="4329510"/>
            <a:ext cx="2710856"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510421C8-167C-8A97-4BC0-ADEC9C113459}"/>
              </a:ext>
            </a:extLst>
          </p:cNvPr>
          <p:cNvSpPr txBox="1"/>
          <p:nvPr/>
        </p:nvSpPr>
        <p:spPr>
          <a:xfrm>
            <a:off x="1474050" y="4403201"/>
            <a:ext cx="1470839"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J</a:t>
            </a:r>
            <a:r>
              <a:rPr lang="zh-CN" altLang="en-US" dirty="0">
                <a:latin typeface="Arial" panose="020B0604020202020204" pitchFamily="34" charset="0"/>
                <a:cs typeface="Arial" panose="020B0604020202020204" pitchFamily="34" charset="0"/>
              </a:rPr>
              <a:t>ob operatio</a:t>
            </a:r>
          </a:p>
        </p:txBody>
      </p:sp>
      <p:sp>
        <p:nvSpPr>
          <p:cNvPr id="48" name="文本框 47">
            <a:extLst>
              <a:ext uri="{FF2B5EF4-FFF2-40B4-BE49-F238E27FC236}">
                <a16:creationId xmlns:a16="http://schemas.microsoft.com/office/drawing/2014/main" id="{E5141CF0-9A98-17A2-0303-2F539234A008}"/>
              </a:ext>
            </a:extLst>
          </p:cNvPr>
          <p:cNvSpPr txBox="1"/>
          <p:nvPr/>
        </p:nvSpPr>
        <p:spPr>
          <a:xfrm>
            <a:off x="5075631" y="4403201"/>
            <a:ext cx="2304000"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 Machine</a:t>
            </a:r>
            <a:endParaRPr lang="zh-CN" altLang="en-US" dirty="0">
              <a:latin typeface="Arial" panose="020B0604020202020204" pitchFamily="34" charset="0"/>
              <a:cs typeface="Arial" panose="020B0604020202020204" pitchFamily="34" charset="0"/>
            </a:endParaRPr>
          </a:p>
        </p:txBody>
      </p:sp>
      <p:sp>
        <p:nvSpPr>
          <p:cNvPr id="51" name="矩形 50">
            <a:extLst>
              <a:ext uri="{FF2B5EF4-FFF2-40B4-BE49-F238E27FC236}">
                <a16:creationId xmlns:a16="http://schemas.microsoft.com/office/drawing/2014/main" id="{89609918-3932-1397-1985-4A70328EA18E}"/>
              </a:ext>
            </a:extLst>
          </p:cNvPr>
          <p:cNvSpPr/>
          <p:nvPr/>
        </p:nvSpPr>
        <p:spPr>
          <a:xfrm>
            <a:off x="479791" y="5419050"/>
            <a:ext cx="11303998" cy="53869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2" name="矩形 51">
            <a:extLst>
              <a:ext uri="{FF2B5EF4-FFF2-40B4-BE49-F238E27FC236}">
                <a16:creationId xmlns:a16="http://schemas.microsoft.com/office/drawing/2014/main" id="{14A5519A-2EC0-863C-018B-612A6832AF90}"/>
              </a:ext>
            </a:extLst>
          </p:cNvPr>
          <p:cNvSpPr/>
          <p:nvPr/>
        </p:nvSpPr>
        <p:spPr>
          <a:xfrm>
            <a:off x="623789" y="5151698"/>
            <a:ext cx="122371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Reward</a:t>
            </a:r>
          </a:p>
        </p:txBody>
      </p:sp>
      <p:sp>
        <p:nvSpPr>
          <p:cNvPr id="53" name="文本框 52">
            <a:extLst>
              <a:ext uri="{FF2B5EF4-FFF2-40B4-BE49-F238E27FC236}">
                <a16:creationId xmlns:a16="http://schemas.microsoft.com/office/drawing/2014/main" id="{3F746595-46DF-39A6-357B-CF871D2CF170}"/>
              </a:ext>
            </a:extLst>
          </p:cNvPr>
          <p:cNvSpPr txBox="1"/>
          <p:nvPr/>
        </p:nvSpPr>
        <p:spPr>
          <a:xfrm>
            <a:off x="3838646" y="5497713"/>
            <a:ext cx="458628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M</a:t>
            </a:r>
            <a:r>
              <a:rPr lang="zh-CN" altLang="en-US" dirty="0">
                <a:latin typeface="Arial" panose="020B0604020202020204" pitchFamily="34" charset="0"/>
                <a:cs typeface="Arial" panose="020B0604020202020204" pitchFamily="34" charset="0"/>
              </a:rPr>
              <a:t>akespan </a:t>
            </a:r>
            <a:r>
              <a:rPr lang="en-US" altLang="zh-CN" dirty="0">
                <a:latin typeface="Arial" panose="020B0604020202020204" pitchFamily="34" charset="0"/>
                <a:cs typeface="Arial" panose="020B0604020202020204" pitchFamily="34" charset="0"/>
              </a:rPr>
              <a:t>(Job Maximum completion time)</a:t>
            </a:r>
            <a:endParaRPr lang="zh-CN" altLang="en-US" dirty="0">
              <a:latin typeface="Arial" panose="020B0604020202020204" pitchFamily="34" charset="0"/>
              <a:cs typeface="Arial" panose="020B0604020202020204" pitchFamily="34" charset="0"/>
            </a:endParaRP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68</a:t>
            </a:fld>
            <a:endParaRPr lang="zh-HK" altLang="en-US" sz="1600" dirty="0">
              <a:solidFill>
                <a:schemeClr val="bg1"/>
              </a:solidFill>
            </a:endParaRPr>
          </a:p>
        </p:txBody>
      </p:sp>
      <p:sp>
        <p:nvSpPr>
          <p:cNvPr id="2" name="矩形 1">
            <a:extLst>
              <a:ext uri="{FF2B5EF4-FFF2-40B4-BE49-F238E27FC236}">
                <a16:creationId xmlns:a16="http://schemas.microsoft.com/office/drawing/2014/main" id="{AB7C6E5C-1E3A-0C64-91EF-7DD09A87011C}"/>
              </a:ext>
            </a:extLst>
          </p:cNvPr>
          <p:cNvSpPr/>
          <p:nvPr/>
        </p:nvSpPr>
        <p:spPr>
          <a:xfrm>
            <a:off x="1537467" y="1776495"/>
            <a:ext cx="4047531"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3E1A56E-DA35-F575-4426-CC7551AFC6ED}"/>
              </a:ext>
            </a:extLst>
          </p:cNvPr>
          <p:cNvSpPr/>
          <p:nvPr/>
        </p:nvSpPr>
        <p:spPr>
          <a:xfrm>
            <a:off x="6527790" y="1771122"/>
            <a:ext cx="4047531"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4BED4DF8-5A10-353A-88DB-4F59BDB6AC3B}"/>
              </a:ext>
            </a:extLst>
          </p:cNvPr>
          <p:cNvSpPr txBox="1"/>
          <p:nvPr/>
        </p:nvSpPr>
        <p:spPr>
          <a:xfrm>
            <a:off x="2550665" y="1864006"/>
            <a:ext cx="1938284"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Operation nodes</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0DAD7A64-A3FB-6F15-0E60-FA735C3385A9}"/>
              </a:ext>
            </a:extLst>
          </p:cNvPr>
          <p:cNvSpPr txBox="1"/>
          <p:nvPr/>
        </p:nvSpPr>
        <p:spPr>
          <a:xfrm>
            <a:off x="7379631" y="1847729"/>
            <a:ext cx="2304000"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 Machine nodes </a:t>
            </a:r>
            <a:endParaRPr lang="zh-CN" altLang="en-US"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C75BBD72-1B02-5832-105A-4DA181105CAA}"/>
              </a:ext>
            </a:extLst>
          </p:cNvPr>
          <p:cNvSpPr/>
          <p:nvPr/>
        </p:nvSpPr>
        <p:spPr>
          <a:xfrm>
            <a:off x="1537467" y="2783493"/>
            <a:ext cx="4047531"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E7E75085-2741-79EE-9F61-4116C61EC295}"/>
              </a:ext>
            </a:extLst>
          </p:cNvPr>
          <p:cNvSpPr/>
          <p:nvPr/>
        </p:nvSpPr>
        <p:spPr>
          <a:xfrm>
            <a:off x="6527790" y="2778120"/>
            <a:ext cx="4047531"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3ADE48CA-CDED-0EDF-072E-D0500ECE7E0F}"/>
              </a:ext>
            </a:extLst>
          </p:cNvPr>
          <p:cNvSpPr txBox="1"/>
          <p:nvPr/>
        </p:nvSpPr>
        <p:spPr>
          <a:xfrm>
            <a:off x="2550665" y="2871004"/>
            <a:ext cx="1938284"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AGV nodes</a:t>
            </a:r>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088288E5-949B-C94F-3D65-52F485ACBC70}"/>
              </a:ext>
            </a:extLst>
          </p:cNvPr>
          <p:cNvSpPr txBox="1"/>
          <p:nvPr/>
        </p:nvSpPr>
        <p:spPr>
          <a:xfrm>
            <a:off x="7379631" y="2854727"/>
            <a:ext cx="2304000"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 Edge</a:t>
            </a:r>
            <a:endParaRPr lang="zh-CN" altLang="en-US" dirty="0">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40948EF5-5B1E-DED8-F7DE-8F7B25129DEF}"/>
              </a:ext>
            </a:extLst>
          </p:cNvPr>
          <p:cNvSpPr/>
          <p:nvPr/>
        </p:nvSpPr>
        <p:spPr>
          <a:xfrm>
            <a:off x="8626684" y="4329510"/>
            <a:ext cx="2710856"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58846743-8BCF-852A-A665-0A6DED58A96C}"/>
              </a:ext>
            </a:extLst>
          </p:cNvPr>
          <p:cNvSpPr txBox="1"/>
          <p:nvPr/>
        </p:nvSpPr>
        <p:spPr>
          <a:xfrm>
            <a:off x="8830112" y="4414488"/>
            <a:ext cx="2304000"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 AGV</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70573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69</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Dynamic strategy</a:t>
            </a:r>
          </a:p>
        </p:txBody>
      </p:sp>
      <p:pic>
        <p:nvPicPr>
          <p:cNvPr id="5" name="图片 4">
            <a:extLst>
              <a:ext uri="{FF2B5EF4-FFF2-40B4-BE49-F238E27FC236}">
                <a16:creationId xmlns:a16="http://schemas.microsoft.com/office/drawing/2014/main" id="{9D800E67-4DF8-983D-40D2-2D6F01585587}"/>
              </a:ext>
            </a:extLst>
          </p:cNvPr>
          <p:cNvPicPr>
            <a:picLocks noChangeAspect="1"/>
          </p:cNvPicPr>
          <p:nvPr/>
        </p:nvPicPr>
        <p:blipFill>
          <a:blip r:embed="rId4"/>
          <a:stretch>
            <a:fillRect/>
          </a:stretch>
        </p:blipFill>
        <p:spPr>
          <a:xfrm>
            <a:off x="912000" y="1299634"/>
            <a:ext cx="5327176" cy="3743998"/>
          </a:xfrm>
          <a:prstGeom prst="rect">
            <a:avLst/>
          </a:prstGeom>
        </p:spPr>
      </p:pic>
      <p:pic>
        <p:nvPicPr>
          <p:cNvPr id="7" name="图片 6">
            <a:extLst>
              <a:ext uri="{FF2B5EF4-FFF2-40B4-BE49-F238E27FC236}">
                <a16:creationId xmlns:a16="http://schemas.microsoft.com/office/drawing/2014/main" id="{585B7426-B0D6-7383-1487-D5B72B81B4CB}"/>
              </a:ext>
            </a:extLst>
          </p:cNvPr>
          <p:cNvPicPr>
            <a:picLocks noChangeAspect="1"/>
          </p:cNvPicPr>
          <p:nvPr/>
        </p:nvPicPr>
        <p:blipFill>
          <a:blip r:embed="rId5"/>
          <a:stretch>
            <a:fillRect/>
          </a:stretch>
        </p:blipFill>
        <p:spPr>
          <a:xfrm>
            <a:off x="6571943" y="1336660"/>
            <a:ext cx="5233782" cy="3729160"/>
          </a:xfrm>
          <a:prstGeom prst="rect">
            <a:avLst/>
          </a:prstGeom>
        </p:spPr>
      </p:pic>
      <p:sp>
        <p:nvSpPr>
          <p:cNvPr id="9" name="文本框 8">
            <a:extLst>
              <a:ext uri="{FF2B5EF4-FFF2-40B4-BE49-F238E27FC236}">
                <a16:creationId xmlns:a16="http://schemas.microsoft.com/office/drawing/2014/main" id="{D645B6BC-6F25-800B-7EE2-BDA456005BB3}"/>
              </a:ext>
            </a:extLst>
          </p:cNvPr>
          <p:cNvSpPr txBox="1"/>
          <p:nvPr>
            <p:custDataLst>
              <p:tags r:id="rId1"/>
            </p:custDataLst>
          </p:nvPr>
        </p:nvSpPr>
        <p:spPr>
          <a:xfrm>
            <a:off x="903084" y="5558366"/>
            <a:ext cx="10385830"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Heterogeneous graph before and after inserting the new job: (a) before the new job is inserted,</a:t>
            </a:r>
          </a:p>
          <a:p>
            <a:pPr algn="ctr"/>
            <a:r>
              <a:rPr lang="en-US" sz="1600" dirty="0">
                <a:latin typeface="Arial" panose="020B0604020202020204" pitchFamily="34" charset="0"/>
                <a:cs typeface="Arial" panose="020B0604020202020204" pitchFamily="34" charset="0"/>
              </a:rPr>
              <a:t> (b) after the new job is inserted. The dark blue is the newly inserted operation node. </a:t>
            </a:r>
          </a:p>
        </p:txBody>
      </p:sp>
    </p:spTree>
    <p:extLst>
      <p:ext uri="{BB962C8B-B14F-4D97-AF65-F5344CB8AC3E}">
        <p14:creationId xmlns:p14="http://schemas.microsoft.com/office/powerpoint/2010/main" val="35641753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70</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7986A238-6165-E66D-DB4F-851FDB5D82FD}"/>
              </a:ext>
            </a:extLst>
          </p:cNvPr>
          <p:cNvPicPr>
            <a:picLocks noChangeAspect="1"/>
          </p:cNvPicPr>
          <p:nvPr/>
        </p:nvPicPr>
        <p:blipFill>
          <a:blip r:embed="rId3"/>
          <a:stretch>
            <a:fillRect/>
          </a:stretch>
        </p:blipFill>
        <p:spPr>
          <a:xfrm>
            <a:off x="1272000" y="1592014"/>
            <a:ext cx="9360000" cy="3794170"/>
          </a:xfrm>
          <a:prstGeom prst="rect">
            <a:avLst/>
          </a:prstGeom>
        </p:spPr>
      </p:pic>
    </p:spTree>
    <p:extLst>
      <p:ext uri="{BB962C8B-B14F-4D97-AF65-F5344CB8AC3E}">
        <p14:creationId xmlns:p14="http://schemas.microsoft.com/office/powerpoint/2010/main" val="77934266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71</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3306CCD5-3CF3-A11C-7161-7DFD9D169EE6}"/>
              </a:ext>
            </a:extLst>
          </p:cNvPr>
          <p:cNvPicPr>
            <a:picLocks noChangeAspect="1"/>
          </p:cNvPicPr>
          <p:nvPr/>
        </p:nvPicPr>
        <p:blipFill>
          <a:blip r:embed="rId3"/>
          <a:stretch>
            <a:fillRect/>
          </a:stretch>
        </p:blipFill>
        <p:spPr>
          <a:xfrm>
            <a:off x="1992000" y="1566306"/>
            <a:ext cx="7920000" cy="4653332"/>
          </a:xfrm>
          <a:prstGeom prst="rect">
            <a:avLst/>
          </a:prstGeom>
        </p:spPr>
      </p:pic>
    </p:spTree>
    <p:extLst>
      <p:ext uri="{BB962C8B-B14F-4D97-AF65-F5344CB8AC3E}">
        <p14:creationId xmlns:p14="http://schemas.microsoft.com/office/powerpoint/2010/main" val="190714725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72</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C798B399-CD09-B7B6-2378-14902DB9977F}"/>
              </a:ext>
            </a:extLst>
          </p:cNvPr>
          <p:cNvPicPr>
            <a:picLocks noChangeAspect="1"/>
          </p:cNvPicPr>
          <p:nvPr/>
        </p:nvPicPr>
        <p:blipFill>
          <a:blip r:embed="rId3"/>
          <a:stretch>
            <a:fillRect/>
          </a:stretch>
        </p:blipFill>
        <p:spPr>
          <a:xfrm>
            <a:off x="1055998" y="1564244"/>
            <a:ext cx="10080002" cy="4164940"/>
          </a:xfrm>
          <a:prstGeom prst="rect">
            <a:avLst/>
          </a:prstGeom>
        </p:spPr>
      </p:pic>
    </p:spTree>
    <p:extLst>
      <p:ext uri="{BB962C8B-B14F-4D97-AF65-F5344CB8AC3E}">
        <p14:creationId xmlns:p14="http://schemas.microsoft.com/office/powerpoint/2010/main" val="21345155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73</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871D6BDD-A748-6906-2440-909AE9E75EF3}"/>
              </a:ext>
            </a:extLst>
          </p:cNvPr>
          <p:cNvPicPr>
            <a:picLocks noChangeAspect="1"/>
          </p:cNvPicPr>
          <p:nvPr/>
        </p:nvPicPr>
        <p:blipFill>
          <a:blip r:embed="rId3"/>
          <a:stretch>
            <a:fillRect/>
          </a:stretch>
        </p:blipFill>
        <p:spPr>
          <a:xfrm>
            <a:off x="1006862" y="1783286"/>
            <a:ext cx="9792000" cy="3913592"/>
          </a:xfrm>
          <a:prstGeom prst="rect">
            <a:avLst/>
          </a:prstGeom>
        </p:spPr>
      </p:pic>
    </p:spTree>
    <p:extLst>
      <p:ext uri="{BB962C8B-B14F-4D97-AF65-F5344CB8AC3E}">
        <p14:creationId xmlns:p14="http://schemas.microsoft.com/office/powerpoint/2010/main" val="372633913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74</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pic>
        <p:nvPicPr>
          <p:cNvPr id="3" name="图片 2">
            <a:extLst>
              <a:ext uri="{FF2B5EF4-FFF2-40B4-BE49-F238E27FC236}">
                <a16:creationId xmlns:a16="http://schemas.microsoft.com/office/drawing/2014/main" id="{C4BA73CA-3837-C83F-509F-B8726513D847}"/>
              </a:ext>
            </a:extLst>
          </p:cNvPr>
          <p:cNvPicPr>
            <a:picLocks noChangeAspect="1"/>
          </p:cNvPicPr>
          <p:nvPr/>
        </p:nvPicPr>
        <p:blipFill>
          <a:blip r:embed="rId4"/>
          <a:stretch>
            <a:fillRect/>
          </a:stretch>
        </p:blipFill>
        <p:spPr>
          <a:xfrm>
            <a:off x="1992000" y="1486375"/>
            <a:ext cx="7961460" cy="3885250"/>
          </a:xfrm>
          <a:prstGeom prst="rect">
            <a:avLst/>
          </a:prstGeom>
        </p:spPr>
      </p:pic>
      <p:sp>
        <p:nvSpPr>
          <p:cNvPr id="4" name="文本框 3">
            <a:extLst>
              <a:ext uri="{FF2B5EF4-FFF2-40B4-BE49-F238E27FC236}">
                <a16:creationId xmlns:a16="http://schemas.microsoft.com/office/drawing/2014/main" id="{6FA40229-1136-C6E8-EF36-ED849FCFE07D}"/>
              </a:ext>
            </a:extLst>
          </p:cNvPr>
          <p:cNvSpPr txBox="1"/>
          <p:nvPr>
            <p:custDataLst>
              <p:tags r:id="rId1"/>
            </p:custDataLst>
          </p:nvPr>
        </p:nvSpPr>
        <p:spPr>
          <a:xfrm>
            <a:off x="972952" y="5696830"/>
            <a:ext cx="10385830"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3</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Update of machine embedding y1. The node embedding of the first-order neighborhood (operation nodes) of this machine node is updated first, and then the node embedding of this machine node is updated.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Machine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661187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D2CBF81-D4D1-B28D-2428-A5DBFC39B964}"/>
              </a:ext>
            </a:extLst>
          </p:cNvPr>
          <p:cNvPicPr>
            <a:picLocks noChangeAspect="1"/>
          </p:cNvPicPr>
          <p:nvPr/>
        </p:nvPicPr>
        <p:blipFill>
          <a:blip r:embed="rId3"/>
          <a:stretch>
            <a:fillRect/>
          </a:stretch>
        </p:blipFill>
        <p:spPr>
          <a:xfrm>
            <a:off x="2568000" y="6114726"/>
            <a:ext cx="6093888" cy="438474"/>
          </a:xfrm>
          <a:prstGeom prst="rect">
            <a:avLst/>
          </a:prstGeom>
        </p:spPr>
      </p:pic>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75</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AGV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0BEBB6F9-F6DB-5F33-AFB7-9115AB88B6B3}"/>
              </a:ext>
            </a:extLst>
          </p:cNvPr>
          <p:cNvPicPr>
            <a:picLocks noChangeAspect="1"/>
          </p:cNvPicPr>
          <p:nvPr/>
        </p:nvPicPr>
        <p:blipFill>
          <a:blip r:embed="rId4"/>
          <a:stretch>
            <a:fillRect/>
          </a:stretch>
        </p:blipFill>
        <p:spPr>
          <a:xfrm>
            <a:off x="2662862" y="1547013"/>
            <a:ext cx="6480000" cy="4686948"/>
          </a:xfrm>
          <a:prstGeom prst="rect">
            <a:avLst/>
          </a:prstGeom>
        </p:spPr>
      </p:pic>
    </p:spTree>
    <p:extLst>
      <p:ext uri="{BB962C8B-B14F-4D97-AF65-F5344CB8AC3E}">
        <p14:creationId xmlns:p14="http://schemas.microsoft.com/office/powerpoint/2010/main" val="285968840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76</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9929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Node embedding procedure </a:t>
            </a:r>
          </a:p>
        </p:txBody>
      </p:sp>
      <p:sp>
        <p:nvSpPr>
          <p:cNvPr id="6" name="文本框 5">
            <a:extLst>
              <a:ext uri="{FF2B5EF4-FFF2-40B4-BE49-F238E27FC236}">
                <a16:creationId xmlns:a16="http://schemas.microsoft.com/office/drawing/2014/main" id="{8342E936-65FC-CEB2-E8CC-345219C4722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Operation node embedding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567775C5-1E86-B514-B876-9A2B93FDD144}"/>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A1B97F55-F744-07DA-9508-6C501690A3CD}"/>
              </a:ext>
            </a:extLst>
          </p:cNvPr>
          <p:cNvPicPr>
            <a:picLocks noChangeAspect="1"/>
          </p:cNvPicPr>
          <p:nvPr/>
        </p:nvPicPr>
        <p:blipFill>
          <a:blip r:embed="rId3"/>
          <a:stretch>
            <a:fillRect/>
          </a:stretch>
        </p:blipFill>
        <p:spPr>
          <a:xfrm>
            <a:off x="2251021" y="1504838"/>
            <a:ext cx="7401958" cy="4639322"/>
          </a:xfrm>
          <a:prstGeom prst="rect">
            <a:avLst/>
          </a:prstGeom>
        </p:spPr>
      </p:pic>
    </p:spTree>
    <p:extLst>
      <p:ext uri="{BB962C8B-B14F-4D97-AF65-F5344CB8AC3E}">
        <p14:creationId xmlns:p14="http://schemas.microsoft.com/office/powerpoint/2010/main" val="118839418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77</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12192001"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Decision making with node embedding </a:t>
            </a:r>
          </a:p>
        </p:txBody>
      </p:sp>
      <p:pic>
        <p:nvPicPr>
          <p:cNvPr id="7" name="图片 6">
            <a:extLst>
              <a:ext uri="{FF2B5EF4-FFF2-40B4-BE49-F238E27FC236}">
                <a16:creationId xmlns:a16="http://schemas.microsoft.com/office/drawing/2014/main" id="{8B7C388D-CDFD-2129-FFD1-24F3A7AFB62E}"/>
              </a:ext>
            </a:extLst>
          </p:cNvPr>
          <p:cNvPicPr>
            <a:picLocks noChangeAspect="1"/>
          </p:cNvPicPr>
          <p:nvPr/>
        </p:nvPicPr>
        <p:blipFill>
          <a:blip r:embed="rId3"/>
          <a:stretch>
            <a:fillRect/>
          </a:stretch>
        </p:blipFill>
        <p:spPr>
          <a:xfrm>
            <a:off x="2399783" y="1176023"/>
            <a:ext cx="7392432" cy="4505954"/>
          </a:xfrm>
          <a:prstGeom prst="rect">
            <a:avLst/>
          </a:prstGeom>
        </p:spPr>
      </p:pic>
    </p:spTree>
    <p:extLst>
      <p:ext uri="{BB962C8B-B14F-4D97-AF65-F5344CB8AC3E}">
        <p14:creationId xmlns:p14="http://schemas.microsoft.com/office/powerpoint/2010/main" val="23371315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CE9A51F-0579-C87F-4310-247E9FB0C83D}"/>
              </a:ext>
            </a:extLst>
          </p:cNvPr>
          <p:cNvGrpSpPr/>
          <p:nvPr/>
        </p:nvGrpSpPr>
        <p:grpSpPr>
          <a:xfrm>
            <a:off x="-1" y="6553200"/>
            <a:ext cx="12192001" cy="304800"/>
            <a:chOff x="0" y="6569404"/>
            <a:chExt cx="9144000" cy="288000"/>
          </a:xfrm>
        </p:grpSpPr>
        <p:sp>
          <p:nvSpPr>
            <p:cNvPr id="43" name="矩形 42">
              <a:extLst>
                <a:ext uri="{FF2B5EF4-FFF2-40B4-BE49-F238E27FC236}">
                  <a16:creationId xmlns:a16="http://schemas.microsoft.com/office/drawing/2014/main" id="{049A0A19-D0F6-7B0D-B4B6-441491CF78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ADAFC-6B1E-20B9-9872-2CB3963AB70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9" name="灯片编号占位符 5">
            <a:extLst>
              <a:ext uri="{FF2B5EF4-FFF2-40B4-BE49-F238E27FC236}">
                <a16:creationId xmlns:a16="http://schemas.microsoft.com/office/drawing/2014/main" id="{AD755285-550C-11AE-86C2-0310EFE24E0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78</a:t>
            </a:fld>
            <a:endParaRPr lang="zh-HK" altLang="en-US" sz="1600" dirty="0">
              <a:solidFill>
                <a:schemeClr val="bg1"/>
              </a:solidFill>
            </a:endParaRPr>
          </a:p>
        </p:txBody>
      </p:sp>
      <p:sp>
        <p:nvSpPr>
          <p:cNvPr id="50" name="矩形 49">
            <a:extLst>
              <a:ext uri="{FF2B5EF4-FFF2-40B4-BE49-F238E27FC236}">
                <a16:creationId xmlns:a16="http://schemas.microsoft.com/office/drawing/2014/main" id="{5143B78F-5F02-9B14-12DC-CFA44B32802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5A23530-9BE3-ABE7-1D50-72C2979597F5}"/>
              </a:ext>
            </a:extLst>
          </p:cNvPr>
          <p:cNvSpPr txBox="1"/>
          <p:nvPr/>
        </p:nvSpPr>
        <p:spPr>
          <a:xfrm>
            <a:off x="126280" y="75561"/>
            <a:ext cx="12192001"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Decision making with node embedding </a:t>
            </a:r>
          </a:p>
        </p:txBody>
      </p:sp>
      <p:pic>
        <p:nvPicPr>
          <p:cNvPr id="3" name="图片 2">
            <a:extLst>
              <a:ext uri="{FF2B5EF4-FFF2-40B4-BE49-F238E27FC236}">
                <a16:creationId xmlns:a16="http://schemas.microsoft.com/office/drawing/2014/main" id="{9E17D0A5-0C87-209C-DCC8-0F68BD7C7BC2}"/>
              </a:ext>
            </a:extLst>
          </p:cNvPr>
          <p:cNvPicPr>
            <a:picLocks noChangeAspect="1"/>
          </p:cNvPicPr>
          <p:nvPr/>
        </p:nvPicPr>
        <p:blipFill>
          <a:blip r:embed="rId4"/>
          <a:stretch>
            <a:fillRect/>
          </a:stretch>
        </p:blipFill>
        <p:spPr>
          <a:xfrm>
            <a:off x="2208000" y="991226"/>
            <a:ext cx="7776000" cy="4761668"/>
          </a:xfrm>
          <a:prstGeom prst="rect">
            <a:avLst/>
          </a:prstGeom>
        </p:spPr>
      </p:pic>
      <p:sp>
        <p:nvSpPr>
          <p:cNvPr id="4" name="文本框 3">
            <a:extLst>
              <a:ext uri="{FF2B5EF4-FFF2-40B4-BE49-F238E27FC236}">
                <a16:creationId xmlns:a16="http://schemas.microsoft.com/office/drawing/2014/main" id="{DF6495CE-1A98-1DFF-3886-AF3A35162C57}"/>
              </a:ext>
            </a:extLst>
          </p:cNvPr>
          <p:cNvSpPr txBox="1"/>
          <p:nvPr>
            <p:custDataLst>
              <p:tags r:id="rId1"/>
            </p:custDataLst>
          </p:nvPr>
        </p:nvSpPr>
        <p:spPr>
          <a:xfrm>
            <a:off x="1029365" y="5783057"/>
            <a:ext cx="10385830"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4</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 overall framework of each iteration in the training process. </a:t>
            </a:r>
          </a:p>
        </p:txBody>
      </p:sp>
    </p:spTree>
    <p:extLst>
      <p:ext uri="{BB962C8B-B14F-4D97-AF65-F5344CB8AC3E}">
        <p14:creationId xmlns:p14="http://schemas.microsoft.com/office/powerpoint/2010/main" val="9243803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a:extLst>
              <a:ext uri="{FF2B5EF4-FFF2-40B4-BE49-F238E27FC236}">
                <a16:creationId xmlns:a16="http://schemas.microsoft.com/office/drawing/2014/main" id="{43AF253C-00D2-EBD3-E2C6-F7AA1D6B25B3}"/>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a:extLst>
              <a:ext uri="{FF2B5EF4-FFF2-40B4-BE49-F238E27FC236}">
                <a16:creationId xmlns:a16="http://schemas.microsoft.com/office/drawing/2014/main" id="{2A8257A6-A739-76ED-C758-5BEF1E10141E}"/>
              </a:ext>
            </a:extLst>
          </p:cNvPr>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a:extLst>
              <a:ext uri="{FF2B5EF4-FFF2-40B4-BE49-F238E27FC236}">
                <a16:creationId xmlns:a16="http://schemas.microsoft.com/office/drawing/2014/main" id="{46858055-3297-B43F-0D31-6412C1B83323}"/>
              </a:ext>
            </a:extLst>
          </p:cNvPr>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79</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7454223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3" name="文本框 2"/>
          <p:cNvSpPr txBox="1"/>
          <p:nvPr/>
        </p:nvSpPr>
        <p:spPr>
          <a:xfrm>
            <a:off x="630126" y="1380641"/>
            <a:ext cx="10615974" cy="2099310"/>
          </a:xfrm>
          <a:prstGeom prst="rect">
            <a:avLst/>
          </a:prstGeom>
          <a:noFill/>
        </p:spPr>
        <p:txBody>
          <a:bodyPr wrap="square" rtlCol="0">
            <a:spAutoFit/>
          </a:bodyPr>
          <a:lstStyle/>
          <a:p>
            <a:pPr marL="285750" indent="-285750" algn="just">
              <a:lnSpc>
                <a:spcPct val="125000"/>
              </a:lnSpc>
              <a:buFont typeface="Wingdings" panose="05000000000000000000" charset="0"/>
              <a:buChar char="Ø"/>
            </a:pPr>
            <a:r>
              <a:rPr lang="en-US" altLang="zh-CN" dirty="0">
                <a:latin typeface="Arial" panose="020B0604020202020204" pitchFamily="34" charset="0"/>
                <a:cs typeface="Arial" panose="020B0604020202020204" pitchFamily="34" charset="0"/>
              </a:rPr>
              <a:t>H</a:t>
            </a:r>
            <a:r>
              <a:rPr lang="zh-CN" altLang="en-US" dirty="0">
                <a:latin typeface="Arial" panose="020B0604020202020204" pitchFamily="34" charset="0"/>
                <a:cs typeface="Arial" panose="020B0604020202020204" pitchFamily="34" charset="0"/>
              </a:rPr>
              <a:t>ierarchical multi-action space of FJSP is constructed with a job operation action space and a machine action space</a:t>
            </a:r>
            <a:r>
              <a:rPr lang="en-US" altLang="zh-CN" dirty="0">
                <a:latin typeface="Arial" panose="020B0604020202020204" pitchFamily="34" charset="0"/>
                <a:cs typeface="Arial" panose="020B0604020202020204" pitchFamily="34" charset="0"/>
              </a:rPr>
              <a:t>.</a:t>
            </a:r>
          </a:p>
          <a:p>
            <a:pPr marL="285750" indent="-285750" algn="just">
              <a:lnSpc>
                <a:spcPct val="125000"/>
              </a:lnSpc>
              <a:buFont typeface="Wingdings" panose="05000000000000000000" charset="0"/>
              <a:buChar char="Ø"/>
            </a:pPr>
            <a:r>
              <a:rPr lang="en-US" altLang="zh-CN" dirty="0">
                <a:latin typeface="Arial" panose="020B0604020202020204" pitchFamily="34" charset="0"/>
                <a:cs typeface="Arial" panose="020B0604020202020204" pitchFamily="34" charset="0"/>
              </a:rPr>
              <a:t>At each timestep, the RL agent selects an operation action from its eligible operation action space and then chooses a machine action for the selected operation action from its compatible machine action space.</a:t>
            </a:r>
          </a:p>
          <a:p>
            <a:pPr marL="285750" indent="-285750" algn="just">
              <a:buFont typeface="Wingdings" panose="05000000000000000000" charset="0"/>
              <a:buChar char="Ø"/>
            </a:pPr>
            <a:endParaRPr lang="en-US" altLang="zh-CN" dirty="0">
              <a:latin typeface="Arial" panose="020B0604020202020204" pitchFamily="34" charset="0"/>
              <a:cs typeface="Arial" panose="020B0604020202020204" pitchFamily="34" charset="0"/>
            </a:endParaRPr>
          </a:p>
        </p:txBody>
      </p:sp>
      <p:sp>
        <p:nvSpPr>
          <p:cNvPr id="15" name="文本框 14"/>
          <p:cNvSpPr txBox="1"/>
          <p:nvPr>
            <p:custDataLst>
              <p:tags r:id="rId1"/>
            </p:custDataLst>
          </p:nvPr>
        </p:nvSpPr>
        <p:spPr>
          <a:xfrm>
            <a:off x="3288390" y="6045201"/>
            <a:ext cx="5687610"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Illustration of the multi-action space for FJSP. </a:t>
            </a:r>
          </a:p>
        </p:txBody>
      </p:sp>
      <p:pic>
        <p:nvPicPr>
          <p:cNvPr id="4" name="图片 3"/>
          <p:cNvPicPr>
            <a:picLocks noChangeAspect="1"/>
          </p:cNvPicPr>
          <p:nvPr/>
        </p:nvPicPr>
        <p:blipFill>
          <a:blip r:embed="rId4"/>
          <a:stretch>
            <a:fillRect/>
          </a:stretch>
        </p:blipFill>
        <p:spPr>
          <a:xfrm>
            <a:off x="1958315" y="3142374"/>
            <a:ext cx="8257540" cy="2732405"/>
          </a:xfrm>
          <a:prstGeom prst="rect">
            <a:avLst/>
          </a:prstGeom>
        </p:spPr>
      </p:pic>
      <p:sp>
        <p:nvSpPr>
          <p:cNvPr id="5" name="文本框 4"/>
          <p:cNvSpPr txBox="1"/>
          <p:nvPr/>
        </p:nvSpPr>
        <p:spPr>
          <a:xfrm>
            <a:off x="448026" y="850931"/>
            <a:ext cx="4572000" cy="398780"/>
          </a:xfrm>
          <a:prstGeom prst="rect">
            <a:avLst/>
          </a:prstGeom>
          <a:noFill/>
        </p:spPr>
        <p:txBody>
          <a:bodyPr wrap="square" rtlCol="0" anchor="t">
            <a:spAutoFit/>
          </a:bodyPr>
          <a:lstStyle/>
          <a:p>
            <a:r>
              <a:rPr lang="zh-CN" altLang="en-US" sz="2000" b="1" dirty="0">
                <a:solidFill>
                  <a:srgbClr val="0174AB"/>
                </a:solidFill>
                <a:latin typeface="Arial" panose="020B0604020202020204" pitchFamily="34" charset="0"/>
                <a:cs typeface="Arial" panose="020B0604020202020204" pitchFamily="34" charset="0"/>
              </a:rPr>
              <a:t>RL action selection</a:t>
            </a:r>
          </a:p>
        </p:txBody>
      </p:sp>
      <p:cxnSp>
        <p:nvCxnSpPr>
          <p:cNvPr id="6" name="直接连接符 5"/>
          <p:cNvCxnSpPr>
            <a:cxnSpLocks/>
          </p:cNvCxnSpPr>
          <p:nvPr/>
        </p:nvCxnSpPr>
        <p:spPr>
          <a:xfrm flipV="1">
            <a:off x="524227" y="1184851"/>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a:t>
            </a:fld>
            <a:endParaRPr lang="zh-HK" altLang="en-US" sz="1600" dirty="0">
              <a:solidFill>
                <a:schemeClr val="bg1"/>
              </a:solidFill>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80</a:t>
            </a:fld>
            <a:endParaRPr lang="zh-HK" altLang="en-US" sz="1600" dirty="0">
              <a:solidFill>
                <a:schemeClr val="bg1"/>
              </a:solidFill>
            </a:endParaRPr>
          </a:p>
        </p:txBody>
      </p:sp>
      <p:pic>
        <p:nvPicPr>
          <p:cNvPr id="3" name="图片 2">
            <a:extLst>
              <a:ext uri="{FF2B5EF4-FFF2-40B4-BE49-F238E27FC236}">
                <a16:creationId xmlns:a16="http://schemas.microsoft.com/office/drawing/2014/main" id="{7EB87F98-8F15-166E-FCC1-25C47F9C513C}"/>
              </a:ext>
            </a:extLst>
          </p:cNvPr>
          <p:cNvPicPr>
            <a:picLocks noChangeAspect="1"/>
          </p:cNvPicPr>
          <p:nvPr/>
        </p:nvPicPr>
        <p:blipFill>
          <a:blip r:embed="rId5"/>
          <a:stretch>
            <a:fillRect/>
          </a:stretch>
        </p:blipFill>
        <p:spPr>
          <a:xfrm>
            <a:off x="5987780" y="3519788"/>
            <a:ext cx="5614032" cy="2879998"/>
          </a:xfrm>
          <a:prstGeom prst="rect">
            <a:avLst/>
          </a:prstGeom>
        </p:spPr>
      </p:pic>
      <p:pic>
        <p:nvPicPr>
          <p:cNvPr id="5" name="图片 4">
            <a:extLst>
              <a:ext uri="{FF2B5EF4-FFF2-40B4-BE49-F238E27FC236}">
                <a16:creationId xmlns:a16="http://schemas.microsoft.com/office/drawing/2014/main" id="{F09089B0-11A1-C188-773B-E26C9002C6B2}"/>
              </a:ext>
            </a:extLst>
          </p:cNvPr>
          <p:cNvPicPr>
            <a:picLocks noChangeAspect="1"/>
          </p:cNvPicPr>
          <p:nvPr/>
        </p:nvPicPr>
        <p:blipFill>
          <a:blip r:embed="rId6"/>
          <a:stretch>
            <a:fillRect/>
          </a:stretch>
        </p:blipFill>
        <p:spPr>
          <a:xfrm>
            <a:off x="0" y="830642"/>
            <a:ext cx="12192000" cy="2749554"/>
          </a:xfrm>
          <a:prstGeom prst="rect">
            <a:avLst/>
          </a:prstGeom>
        </p:spPr>
      </p:pic>
      <p:pic>
        <p:nvPicPr>
          <p:cNvPr id="8" name="图片 7">
            <a:extLst>
              <a:ext uri="{FF2B5EF4-FFF2-40B4-BE49-F238E27FC236}">
                <a16:creationId xmlns:a16="http://schemas.microsoft.com/office/drawing/2014/main" id="{D2DA9EBE-A986-D6FE-2046-7099F06889BC}"/>
              </a:ext>
            </a:extLst>
          </p:cNvPr>
          <p:cNvPicPr>
            <a:picLocks noChangeAspect="1"/>
          </p:cNvPicPr>
          <p:nvPr/>
        </p:nvPicPr>
        <p:blipFill>
          <a:blip r:embed="rId7"/>
          <a:stretch>
            <a:fillRect/>
          </a:stretch>
        </p:blipFill>
        <p:spPr>
          <a:xfrm>
            <a:off x="296628" y="3955236"/>
            <a:ext cx="5606234" cy="2009102"/>
          </a:xfrm>
          <a:prstGeom prst="rect">
            <a:avLst/>
          </a:prstGeom>
        </p:spPr>
      </p:pic>
    </p:spTree>
    <p:extLst>
      <p:ext uri="{BB962C8B-B14F-4D97-AF65-F5344CB8AC3E}">
        <p14:creationId xmlns:p14="http://schemas.microsoft.com/office/powerpoint/2010/main" val="136404837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C0F14D07-CD65-52FA-1254-E2B9EA4BADF0}"/>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C8729F16-97AE-98C8-E70A-76231017DD1A}"/>
              </a:ext>
            </a:extLst>
          </p:cNvPr>
          <p:cNvCxnSpPr>
            <a:cxnSpLocks/>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E227D64F-D69C-40CF-1A5F-FF6C20E0F241}"/>
              </a:ext>
            </a:extLst>
          </p:cNvPr>
          <p:cNvPicPr>
            <a:picLocks noChangeAspect="1"/>
          </p:cNvPicPr>
          <p:nvPr/>
        </p:nvPicPr>
        <p:blipFill>
          <a:blip r:embed="rId5"/>
          <a:stretch>
            <a:fillRect/>
          </a:stretch>
        </p:blipFill>
        <p:spPr>
          <a:xfrm>
            <a:off x="1344000" y="1354825"/>
            <a:ext cx="9504000" cy="2990410"/>
          </a:xfrm>
          <a:prstGeom prst="rect">
            <a:avLst/>
          </a:prstGeom>
        </p:spPr>
      </p:pic>
      <p:pic>
        <p:nvPicPr>
          <p:cNvPr id="10" name="图片 9">
            <a:extLst>
              <a:ext uri="{FF2B5EF4-FFF2-40B4-BE49-F238E27FC236}">
                <a16:creationId xmlns:a16="http://schemas.microsoft.com/office/drawing/2014/main" id="{8868B4B8-3CEB-2478-2134-358E01ED89E6}"/>
              </a:ext>
            </a:extLst>
          </p:cNvPr>
          <p:cNvPicPr>
            <a:picLocks noChangeAspect="1"/>
          </p:cNvPicPr>
          <p:nvPr/>
        </p:nvPicPr>
        <p:blipFill>
          <a:blip r:embed="rId6"/>
          <a:stretch>
            <a:fillRect/>
          </a:stretch>
        </p:blipFill>
        <p:spPr>
          <a:xfrm>
            <a:off x="245728" y="4404592"/>
            <a:ext cx="11412543" cy="1838582"/>
          </a:xfrm>
          <a:prstGeom prst="rect">
            <a:avLst/>
          </a:prstGeom>
        </p:spPr>
      </p:pic>
    </p:spTree>
    <p:extLst>
      <p:ext uri="{BB962C8B-B14F-4D97-AF65-F5344CB8AC3E}">
        <p14:creationId xmlns:p14="http://schemas.microsoft.com/office/powerpoint/2010/main" val="67344269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82</a:t>
            </a:fld>
            <a:endParaRPr lang="zh-HK" altLang="en-US" sz="1600" dirty="0">
              <a:solidFill>
                <a:schemeClr val="bg1"/>
              </a:solidFill>
            </a:endParaRPr>
          </a:p>
        </p:txBody>
      </p:sp>
      <p:pic>
        <p:nvPicPr>
          <p:cNvPr id="5" name="图片 4">
            <a:extLst>
              <a:ext uri="{FF2B5EF4-FFF2-40B4-BE49-F238E27FC236}">
                <a16:creationId xmlns:a16="http://schemas.microsoft.com/office/drawing/2014/main" id="{098465B7-BB21-0AA3-BEB2-FE2DCD884170}"/>
              </a:ext>
            </a:extLst>
          </p:cNvPr>
          <p:cNvPicPr>
            <a:picLocks noChangeAspect="1"/>
          </p:cNvPicPr>
          <p:nvPr/>
        </p:nvPicPr>
        <p:blipFill>
          <a:blip r:embed="rId5"/>
          <a:stretch>
            <a:fillRect/>
          </a:stretch>
        </p:blipFill>
        <p:spPr>
          <a:xfrm>
            <a:off x="597951" y="810828"/>
            <a:ext cx="5493544" cy="5472000"/>
          </a:xfrm>
          <a:prstGeom prst="rect">
            <a:avLst/>
          </a:prstGeom>
        </p:spPr>
      </p:pic>
      <p:pic>
        <p:nvPicPr>
          <p:cNvPr id="8" name="图片 7">
            <a:extLst>
              <a:ext uri="{FF2B5EF4-FFF2-40B4-BE49-F238E27FC236}">
                <a16:creationId xmlns:a16="http://schemas.microsoft.com/office/drawing/2014/main" id="{2AAC0EE5-A91B-C0B2-E06C-AE948C39A1CA}"/>
              </a:ext>
            </a:extLst>
          </p:cNvPr>
          <p:cNvPicPr>
            <a:picLocks noChangeAspect="1"/>
          </p:cNvPicPr>
          <p:nvPr/>
        </p:nvPicPr>
        <p:blipFill>
          <a:blip r:embed="rId6"/>
          <a:stretch>
            <a:fillRect/>
          </a:stretch>
        </p:blipFill>
        <p:spPr>
          <a:xfrm>
            <a:off x="6258271" y="1629000"/>
            <a:ext cx="5547454" cy="4295982"/>
          </a:xfrm>
          <a:prstGeom prst="rect">
            <a:avLst/>
          </a:prstGeom>
        </p:spPr>
      </p:pic>
      <p:sp>
        <p:nvSpPr>
          <p:cNvPr id="9" name="矩形 8">
            <a:extLst>
              <a:ext uri="{FF2B5EF4-FFF2-40B4-BE49-F238E27FC236}">
                <a16:creationId xmlns:a16="http://schemas.microsoft.com/office/drawing/2014/main" id="{EAEC3DBA-A7FF-3087-3344-EA1164324896}"/>
              </a:ext>
            </a:extLst>
          </p:cNvPr>
          <p:cNvSpPr/>
          <p:nvPr/>
        </p:nvSpPr>
        <p:spPr>
          <a:xfrm>
            <a:off x="2208000" y="1413000"/>
            <a:ext cx="720000" cy="496065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0F9CC0E-4693-19A1-F4F1-025B04C4E220}"/>
              </a:ext>
            </a:extLst>
          </p:cNvPr>
          <p:cNvSpPr/>
          <p:nvPr/>
        </p:nvSpPr>
        <p:spPr>
          <a:xfrm>
            <a:off x="8040000" y="1180048"/>
            <a:ext cx="720000" cy="496065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452417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ADAA7CB-59BE-519A-D80C-5993C187ADBC}"/>
              </a:ext>
            </a:extLst>
          </p:cNvPr>
          <p:cNvPicPr>
            <a:picLocks noChangeAspect="1"/>
          </p:cNvPicPr>
          <p:nvPr/>
        </p:nvPicPr>
        <p:blipFill>
          <a:blip r:embed="rId5"/>
          <a:stretch>
            <a:fillRect/>
          </a:stretch>
        </p:blipFill>
        <p:spPr>
          <a:xfrm>
            <a:off x="6455545" y="2173146"/>
            <a:ext cx="5432446" cy="3153398"/>
          </a:xfrm>
          <a:prstGeom prst="rect">
            <a:avLst/>
          </a:prstGeom>
        </p:spPr>
      </p:pic>
      <p:pic>
        <p:nvPicPr>
          <p:cNvPr id="3" name="图片 2">
            <a:extLst>
              <a:ext uri="{FF2B5EF4-FFF2-40B4-BE49-F238E27FC236}">
                <a16:creationId xmlns:a16="http://schemas.microsoft.com/office/drawing/2014/main" id="{531205C5-2173-CBD1-4C1A-9FCD668680FE}"/>
              </a:ext>
            </a:extLst>
          </p:cNvPr>
          <p:cNvPicPr>
            <a:picLocks noChangeAspect="1"/>
          </p:cNvPicPr>
          <p:nvPr/>
        </p:nvPicPr>
        <p:blipFill>
          <a:blip r:embed="rId6"/>
          <a:stretch>
            <a:fillRect/>
          </a:stretch>
        </p:blipFill>
        <p:spPr>
          <a:xfrm>
            <a:off x="498835" y="1108314"/>
            <a:ext cx="5876030" cy="4816668"/>
          </a:xfrm>
          <a:prstGeom prst="rect">
            <a:avLst/>
          </a:prstGeom>
        </p:spPr>
      </p:pic>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83</a:t>
            </a:fld>
            <a:endParaRPr lang="zh-HK" altLang="en-US" sz="1600" dirty="0">
              <a:solidFill>
                <a:schemeClr val="bg1"/>
              </a:solidFill>
            </a:endParaRPr>
          </a:p>
        </p:txBody>
      </p:sp>
      <p:sp>
        <p:nvSpPr>
          <p:cNvPr id="9" name="矩形 8">
            <a:extLst>
              <a:ext uri="{FF2B5EF4-FFF2-40B4-BE49-F238E27FC236}">
                <a16:creationId xmlns:a16="http://schemas.microsoft.com/office/drawing/2014/main" id="{EAEC3DBA-A7FF-3087-3344-EA1164324896}"/>
              </a:ext>
            </a:extLst>
          </p:cNvPr>
          <p:cNvSpPr/>
          <p:nvPr/>
        </p:nvSpPr>
        <p:spPr>
          <a:xfrm>
            <a:off x="2298553" y="1210658"/>
            <a:ext cx="720000" cy="496065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0F9CC0E-4693-19A1-F4F1-025B04C4E220}"/>
              </a:ext>
            </a:extLst>
          </p:cNvPr>
          <p:cNvSpPr/>
          <p:nvPr/>
        </p:nvSpPr>
        <p:spPr>
          <a:xfrm>
            <a:off x="7968000" y="1946657"/>
            <a:ext cx="720000" cy="342743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733231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724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84</a:t>
            </a:fld>
            <a:endParaRPr lang="zh-HK" altLang="en-US" sz="1600" dirty="0">
              <a:solidFill>
                <a:schemeClr val="bg1"/>
              </a:solidFill>
            </a:endParaRPr>
          </a:p>
        </p:txBody>
      </p:sp>
      <p:pic>
        <p:nvPicPr>
          <p:cNvPr id="3" name="图片 2">
            <a:extLst>
              <a:ext uri="{FF2B5EF4-FFF2-40B4-BE49-F238E27FC236}">
                <a16:creationId xmlns:a16="http://schemas.microsoft.com/office/drawing/2014/main" id="{ECFC5CB1-3FE2-05B8-0F64-2234AC69736A}"/>
              </a:ext>
            </a:extLst>
          </p:cNvPr>
          <p:cNvPicPr>
            <a:picLocks noChangeAspect="1"/>
          </p:cNvPicPr>
          <p:nvPr/>
        </p:nvPicPr>
        <p:blipFill>
          <a:blip r:embed="rId6"/>
          <a:stretch>
            <a:fillRect/>
          </a:stretch>
        </p:blipFill>
        <p:spPr>
          <a:xfrm>
            <a:off x="414812" y="1318414"/>
            <a:ext cx="5653550" cy="4535850"/>
          </a:xfrm>
          <a:prstGeom prst="rect">
            <a:avLst/>
          </a:prstGeom>
        </p:spPr>
      </p:pic>
      <p:pic>
        <p:nvPicPr>
          <p:cNvPr id="5" name="图片 4">
            <a:extLst>
              <a:ext uri="{FF2B5EF4-FFF2-40B4-BE49-F238E27FC236}">
                <a16:creationId xmlns:a16="http://schemas.microsoft.com/office/drawing/2014/main" id="{FC7F4712-66F2-7CC7-AC15-3CAD4B2ABEFB}"/>
              </a:ext>
            </a:extLst>
          </p:cNvPr>
          <p:cNvPicPr>
            <a:picLocks noChangeAspect="1"/>
          </p:cNvPicPr>
          <p:nvPr/>
        </p:nvPicPr>
        <p:blipFill>
          <a:blip r:embed="rId7"/>
          <a:stretch>
            <a:fillRect/>
          </a:stretch>
        </p:blipFill>
        <p:spPr>
          <a:xfrm>
            <a:off x="6302748" y="1310056"/>
            <a:ext cx="5419164" cy="4373666"/>
          </a:xfrm>
          <a:prstGeom prst="rect">
            <a:avLst/>
          </a:prstGeom>
        </p:spPr>
      </p:pic>
      <p:sp>
        <p:nvSpPr>
          <p:cNvPr id="7" name="文本框 6">
            <a:extLst>
              <a:ext uri="{FF2B5EF4-FFF2-40B4-BE49-F238E27FC236}">
                <a16:creationId xmlns:a16="http://schemas.microsoft.com/office/drawing/2014/main" id="{DA9267E4-1FDE-DA56-C5A5-D863EF805C06}"/>
              </a:ext>
            </a:extLst>
          </p:cNvPr>
          <p:cNvSpPr txBox="1"/>
          <p:nvPr>
            <p:custDataLst>
              <p:tags r:id="rId3"/>
            </p:custDataLst>
          </p:nvPr>
        </p:nvSpPr>
        <p:spPr>
          <a:xfrm>
            <a:off x="1029365" y="5783057"/>
            <a:ext cx="10385830"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5</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 Gantt charts of our method and the best PDR for 15 × 10 × 3 DFJSP-ITR instance: (a) The Gantt chart of our method, (b) The Gantt chart of the best PDR. </a:t>
            </a:r>
          </a:p>
        </p:txBody>
      </p:sp>
    </p:spTree>
    <p:extLst>
      <p:ext uri="{BB962C8B-B14F-4D97-AF65-F5344CB8AC3E}">
        <p14:creationId xmlns:p14="http://schemas.microsoft.com/office/powerpoint/2010/main" val="222374515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724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85</a:t>
            </a:fld>
            <a:endParaRPr lang="zh-HK" altLang="en-US" sz="1600" dirty="0">
              <a:solidFill>
                <a:schemeClr val="bg1"/>
              </a:solidFill>
            </a:endParaRPr>
          </a:p>
        </p:txBody>
      </p:sp>
      <p:sp>
        <p:nvSpPr>
          <p:cNvPr id="7" name="文本框 6">
            <a:extLst>
              <a:ext uri="{FF2B5EF4-FFF2-40B4-BE49-F238E27FC236}">
                <a16:creationId xmlns:a16="http://schemas.microsoft.com/office/drawing/2014/main" id="{DA9267E4-1FDE-DA56-C5A5-D863EF805C06}"/>
              </a:ext>
            </a:extLst>
          </p:cNvPr>
          <p:cNvSpPr txBox="1"/>
          <p:nvPr>
            <p:custDataLst>
              <p:tags r:id="rId3"/>
            </p:custDataLst>
          </p:nvPr>
        </p:nvSpPr>
        <p:spPr>
          <a:xfrm>
            <a:off x="840000" y="5894267"/>
            <a:ext cx="9896409"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Relative gaps of the PDRs to the Greedy policy when the first AGV distribution strategy is used:(a) 10 × 5 × 2, (b) 15 × 5 × 2, (c) 20 × 5 × 2, (d) 10 × 10 × 2, (e) 15 × 10 × 3, (f) 15 × 15 × 3. </a:t>
            </a:r>
          </a:p>
        </p:txBody>
      </p:sp>
      <p:pic>
        <p:nvPicPr>
          <p:cNvPr id="8" name="图片 7">
            <a:extLst>
              <a:ext uri="{FF2B5EF4-FFF2-40B4-BE49-F238E27FC236}">
                <a16:creationId xmlns:a16="http://schemas.microsoft.com/office/drawing/2014/main" id="{59063B02-F72E-E5D2-024D-E3851D1C987C}"/>
              </a:ext>
            </a:extLst>
          </p:cNvPr>
          <p:cNvPicPr>
            <a:picLocks noChangeAspect="1"/>
          </p:cNvPicPr>
          <p:nvPr/>
        </p:nvPicPr>
        <p:blipFill>
          <a:blip r:embed="rId6"/>
          <a:stretch>
            <a:fillRect/>
          </a:stretch>
        </p:blipFill>
        <p:spPr>
          <a:xfrm>
            <a:off x="192000" y="786874"/>
            <a:ext cx="6192000" cy="4984114"/>
          </a:xfrm>
          <a:prstGeom prst="rect">
            <a:avLst/>
          </a:prstGeom>
        </p:spPr>
      </p:pic>
      <p:pic>
        <p:nvPicPr>
          <p:cNvPr id="10" name="图片 9">
            <a:extLst>
              <a:ext uri="{FF2B5EF4-FFF2-40B4-BE49-F238E27FC236}">
                <a16:creationId xmlns:a16="http://schemas.microsoft.com/office/drawing/2014/main" id="{E3F684A3-403D-7AAB-3F72-2D27694272DA}"/>
              </a:ext>
            </a:extLst>
          </p:cNvPr>
          <p:cNvPicPr>
            <a:picLocks noChangeAspect="1"/>
          </p:cNvPicPr>
          <p:nvPr/>
        </p:nvPicPr>
        <p:blipFill>
          <a:blip r:embed="rId7"/>
          <a:stretch>
            <a:fillRect/>
          </a:stretch>
        </p:blipFill>
        <p:spPr>
          <a:xfrm>
            <a:off x="6419200" y="2216351"/>
            <a:ext cx="5616000" cy="2125160"/>
          </a:xfrm>
          <a:prstGeom prst="rect">
            <a:avLst/>
          </a:prstGeom>
        </p:spPr>
      </p:pic>
    </p:spTree>
    <p:extLst>
      <p:ext uri="{BB962C8B-B14F-4D97-AF65-F5344CB8AC3E}">
        <p14:creationId xmlns:p14="http://schemas.microsoft.com/office/powerpoint/2010/main" val="427260590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724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86</a:t>
            </a:fld>
            <a:endParaRPr lang="zh-HK" altLang="en-US" sz="1600" dirty="0">
              <a:solidFill>
                <a:schemeClr val="bg1"/>
              </a:solidFill>
            </a:endParaRPr>
          </a:p>
        </p:txBody>
      </p:sp>
      <p:sp>
        <p:nvSpPr>
          <p:cNvPr id="7" name="文本框 6">
            <a:extLst>
              <a:ext uri="{FF2B5EF4-FFF2-40B4-BE49-F238E27FC236}">
                <a16:creationId xmlns:a16="http://schemas.microsoft.com/office/drawing/2014/main" id="{DA9267E4-1FDE-DA56-C5A5-D863EF805C06}"/>
              </a:ext>
            </a:extLst>
          </p:cNvPr>
          <p:cNvSpPr txBox="1"/>
          <p:nvPr>
            <p:custDataLst>
              <p:tags r:id="rId3"/>
            </p:custDataLst>
          </p:nvPr>
        </p:nvSpPr>
        <p:spPr>
          <a:xfrm>
            <a:off x="619520" y="5938262"/>
            <a:ext cx="10695592"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7</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Relative gaps of the PDRs to the Greedy policy when the second AGV distribution strategy is used: (a) 10 × 5 × 2, (b) 15 × 5 × 2, (c) 20 × 5 × 2, (d) 10 × 10 × 2, (e) 15 × 10 × 3, (f) 15 × 15 × 3. </a:t>
            </a:r>
          </a:p>
        </p:txBody>
      </p:sp>
      <p:pic>
        <p:nvPicPr>
          <p:cNvPr id="9" name="图片 8">
            <a:extLst>
              <a:ext uri="{FF2B5EF4-FFF2-40B4-BE49-F238E27FC236}">
                <a16:creationId xmlns:a16="http://schemas.microsoft.com/office/drawing/2014/main" id="{84470C03-4E99-583D-FE47-3324D9DC3B25}"/>
              </a:ext>
            </a:extLst>
          </p:cNvPr>
          <p:cNvPicPr>
            <a:picLocks noChangeAspect="1"/>
          </p:cNvPicPr>
          <p:nvPr/>
        </p:nvPicPr>
        <p:blipFill>
          <a:blip r:embed="rId6"/>
          <a:stretch>
            <a:fillRect/>
          </a:stretch>
        </p:blipFill>
        <p:spPr>
          <a:xfrm>
            <a:off x="624000" y="1053000"/>
            <a:ext cx="5793370" cy="4752000"/>
          </a:xfrm>
          <a:prstGeom prst="rect">
            <a:avLst/>
          </a:prstGeom>
        </p:spPr>
      </p:pic>
      <p:pic>
        <p:nvPicPr>
          <p:cNvPr id="12" name="图片 11">
            <a:extLst>
              <a:ext uri="{FF2B5EF4-FFF2-40B4-BE49-F238E27FC236}">
                <a16:creationId xmlns:a16="http://schemas.microsoft.com/office/drawing/2014/main" id="{06C62355-FC37-FD7D-75EB-1D2A47B6E0C9}"/>
              </a:ext>
            </a:extLst>
          </p:cNvPr>
          <p:cNvPicPr>
            <a:picLocks noChangeAspect="1"/>
          </p:cNvPicPr>
          <p:nvPr/>
        </p:nvPicPr>
        <p:blipFill>
          <a:blip r:embed="rId7"/>
          <a:stretch>
            <a:fillRect/>
          </a:stretch>
        </p:blipFill>
        <p:spPr>
          <a:xfrm>
            <a:off x="6554960" y="2552532"/>
            <a:ext cx="5472000" cy="2099786"/>
          </a:xfrm>
          <a:prstGeom prst="rect">
            <a:avLst/>
          </a:prstGeom>
        </p:spPr>
      </p:pic>
    </p:spTree>
    <p:extLst>
      <p:ext uri="{BB962C8B-B14F-4D97-AF65-F5344CB8AC3E}">
        <p14:creationId xmlns:p14="http://schemas.microsoft.com/office/powerpoint/2010/main" val="166646331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87</a:t>
            </a:fld>
            <a:endParaRPr lang="zh-HK" altLang="en-US" sz="1600" dirty="0">
              <a:solidFill>
                <a:schemeClr val="bg1"/>
              </a:solidFill>
            </a:endParaRPr>
          </a:p>
        </p:txBody>
      </p:sp>
      <p:pic>
        <p:nvPicPr>
          <p:cNvPr id="4" name="图片 3">
            <a:extLst>
              <a:ext uri="{FF2B5EF4-FFF2-40B4-BE49-F238E27FC236}">
                <a16:creationId xmlns:a16="http://schemas.microsoft.com/office/drawing/2014/main" id="{B617F3F0-5DE0-0FD7-FF5D-2641828072F2}"/>
              </a:ext>
            </a:extLst>
          </p:cNvPr>
          <p:cNvPicPr>
            <a:picLocks noChangeAspect="1"/>
          </p:cNvPicPr>
          <p:nvPr/>
        </p:nvPicPr>
        <p:blipFill>
          <a:blip r:embed="rId5"/>
          <a:stretch>
            <a:fillRect/>
          </a:stretch>
        </p:blipFill>
        <p:spPr>
          <a:xfrm>
            <a:off x="4924" y="2141766"/>
            <a:ext cx="12192000" cy="2574468"/>
          </a:xfrm>
          <a:prstGeom prst="rect">
            <a:avLst/>
          </a:prstGeom>
        </p:spPr>
      </p:pic>
    </p:spTree>
    <p:extLst>
      <p:ext uri="{BB962C8B-B14F-4D97-AF65-F5344CB8AC3E}">
        <p14:creationId xmlns:p14="http://schemas.microsoft.com/office/powerpoint/2010/main" val="87359505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724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Case study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88</a:t>
            </a:fld>
            <a:endParaRPr lang="zh-HK" altLang="en-US" sz="1600" dirty="0">
              <a:solidFill>
                <a:schemeClr val="bg1"/>
              </a:solidFill>
            </a:endParaRPr>
          </a:p>
        </p:txBody>
      </p:sp>
      <p:pic>
        <p:nvPicPr>
          <p:cNvPr id="3" name="图片 2">
            <a:extLst>
              <a:ext uri="{FF2B5EF4-FFF2-40B4-BE49-F238E27FC236}">
                <a16:creationId xmlns:a16="http://schemas.microsoft.com/office/drawing/2014/main" id="{154A27D7-4577-063D-953C-662EE3F6F48F}"/>
              </a:ext>
            </a:extLst>
          </p:cNvPr>
          <p:cNvPicPr>
            <a:picLocks noChangeAspect="1"/>
          </p:cNvPicPr>
          <p:nvPr/>
        </p:nvPicPr>
        <p:blipFill>
          <a:blip r:embed="rId5"/>
          <a:stretch>
            <a:fillRect/>
          </a:stretch>
        </p:blipFill>
        <p:spPr>
          <a:xfrm>
            <a:off x="370395" y="1981571"/>
            <a:ext cx="11407952" cy="2894858"/>
          </a:xfrm>
          <a:prstGeom prst="rect">
            <a:avLst/>
          </a:prstGeom>
        </p:spPr>
      </p:pic>
    </p:spTree>
    <p:extLst>
      <p:ext uri="{BB962C8B-B14F-4D97-AF65-F5344CB8AC3E}">
        <p14:creationId xmlns:p14="http://schemas.microsoft.com/office/powerpoint/2010/main" val="20001417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724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Case study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89</a:t>
            </a:fld>
            <a:endParaRPr lang="zh-HK" altLang="en-US" sz="1600" dirty="0">
              <a:solidFill>
                <a:schemeClr val="bg1"/>
              </a:solidFill>
            </a:endParaRPr>
          </a:p>
        </p:txBody>
      </p:sp>
      <p:pic>
        <p:nvPicPr>
          <p:cNvPr id="6" name="图片 5">
            <a:extLst>
              <a:ext uri="{FF2B5EF4-FFF2-40B4-BE49-F238E27FC236}">
                <a16:creationId xmlns:a16="http://schemas.microsoft.com/office/drawing/2014/main" id="{45103631-76E6-20E9-A508-CF3B2D9E25D1}"/>
              </a:ext>
            </a:extLst>
          </p:cNvPr>
          <p:cNvPicPr>
            <a:picLocks noChangeAspect="1"/>
          </p:cNvPicPr>
          <p:nvPr/>
        </p:nvPicPr>
        <p:blipFill>
          <a:blip r:embed="rId5"/>
          <a:stretch>
            <a:fillRect/>
          </a:stretch>
        </p:blipFill>
        <p:spPr>
          <a:xfrm>
            <a:off x="408000" y="981000"/>
            <a:ext cx="11456458" cy="4968000"/>
          </a:xfrm>
          <a:prstGeom prst="rect">
            <a:avLst/>
          </a:prstGeom>
        </p:spPr>
      </p:pic>
    </p:spTree>
    <p:extLst>
      <p:ext uri="{BB962C8B-B14F-4D97-AF65-F5344CB8AC3E}">
        <p14:creationId xmlns:p14="http://schemas.microsoft.com/office/powerpoint/2010/main" val="26595850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5" name="文本框 14"/>
          <p:cNvSpPr txBox="1"/>
          <p:nvPr>
            <p:custDataLst>
              <p:tags r:id="rId1"/>
            </p:custDataLst>
          </p:nvPr>
        </p:nvSpPr>
        <p:spPr>
          <a:xfrm>
            <a:off x="3252392" y="5166328"/>
            <a:ext cx="4851400" cy="33718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Disjunctive graph representation of FJSP.  </a:t>
            </a:r>
          </a:p>
        </p:txBody>
      </p:sp>
      <p:pic>
        <p:nvPicPr>
          <p:cNvPr id="7" name="图片 6"/>
          <p:cNvPicPr>
            <a:picLocks noChangeAspect="1"/>
          </p:cNvPicPr>
          <p:nvPr/>
        </p:nvPicPr>
        <p:blipFill>
          <a:blip r:embed="rId4"/>
          <a:stretch>
            <a:fillRect/>
          </a:stretch>
        </p:blipFill>
        <p:spPr>
          <a:xfrm>
            <a:off x="1128000" y="2446377"/>
            <a:ext cx="4288790" cy="2085340"/>
          </a:xfrm>
          <a:prstGeom prst="rect">
            <a:avLst/>
          </a:prstGeom>
        </p:spPr>
      </p:pic>
      <p:pic>
        <p:nvPicPr>
          <p:cNvPr id="8" name="图片 7"/>
          <p:cNvPicPr>
            <a:picLocks noChangeAspect="1"/>
          </p:cNvPicPr>
          <p:nvPr/>
        </p:nvPicPr>
        <p:blipFill>
          <a:blip r:embed="rId5"/>
          <a:stretch>
            <a:fillRect/>
          </a:stretch>
        </p:blipFill>
        <p:spPr>
          <a:xfrm>
            <a:off x="6168000" y="2446377"/>
            <a:ext cx="4264839" cy="2084400"/>
          </a:xfrm>
          <a:prstGeom prst="rect">
            <a:avLst/>
          </a:prstGeom>
        </p:spPr>
      </p:pic>
      <p:sp>
        <p:nvSpPr>
          <p:cNvPr id="9" name="文本框 8"/>
          <p:cNvSpPr txBox="1"/>
          <p:nvPr/>
        </p:nvSpPr>
        <p:spPr>
          <a:xfrm>
            <a:off x="1272145" y="4565310"/>
            <a:ext cx="3960495" cy="337185"/>
          </a:xfrm>
          <a:prstGeom prst="rect">
            <a:avLst/>
          </a:prstGeom>
          <a:noFill/>
        </p:spPr>
        <p:txBody>
          <a:bodyPr wrap="square" rtlCol="0" anchor="t">
            <a:spAutoFit/>
          </a:bodyPr>
          <a:lstStyle/>
          <a:p>
            <a:pPr algn="ctr"/>
            <a:r>
              <a:rPr lang="en-US" altLang="zh-CN" sz="1600" dirty="0"/>
              <a:t>(a) </a:t>
            </a:r>
            <a:r>
              <a:rPr lang="zh-CN" altLang="en-US" sz="1600" dirty="0"/>
              <a:t>Disjunctive graph for an FJSP instance</a:t>
            </a:r>
          </a:p>
        </p:txBody>
      </p:sp>
      <p:sp>
        <p:nvSpPr>
          <p:cNvPr id="10" name="文本框 9"/>
          <p:cNvSpPr txBox="1"/>
          <p:nvPr/>
        </p:nvSpPr>
        <p:spPr>
          <a:xfrm>
            <a:off x="6383900" y="4538068"/>
            <a:ext cx="3960495" cy="337185"/>
          </a:xfrm>
          <a:prstGeom prst="rect">
            <a:avLst/>
          </a:prstGeom>
          <a:noFill/>
        </p:spPr>
        <p:txBody>
          <a:bodyPr wrap="square" rtlCol="0" anchor="t">
            <a:spAutoFit/>
          </a:bodyPr>
          <a:lstStyle/>
          <a:p>
            <a:pPr algn="ctr"/>
            <a:r>
              <a:rPr lang="en-US" altLang="zh-CN" sz="1600"/>
              <a:t>(b) </a:t>
            </a:r>
            <a:r>
              <a:rPr lang="zh-CN" altLang="en-US" sz="1600"/>
              <a:t>Example of a feasible solution</a:t>
            </a:r>
          </a:p>
        </p:txBody>
      </p:sp>
      <p:sp>
        <p:nvSpPr>
          <p:cNvPr id="11" name="文本框 10"/>
          <p:cNvSpPr txBox="1"/>
          <p:nvPr/>
        </p:nvSpPr>
        <p:spPr>
          <a:xfrm>
            <a:off x="660640" y="1067135"/>
            <a:ext cx="4572000" cy="398780"/>
          </a:xfrm>
          <a:prstGeom prst="rect">
            <a:avLst/>
          </a:prstGeom>
          <a:noFill/>
        </p:spPr>
        <p:txBody>
          <a:bodyPr wrap="square" rtlCol="0" anchor="t">
            <a:spAutoFit/>
          </a:bodyPr>
          <a:lstStyle/>
          <a:p>
            <a:r>
              <a:rPr lang="zh-CN" altLang="en-US" sz="2000" b="1">
                <a:solidFill>
                  <a:srgbClr val="0174AB"/>
                </a:solidFill>
                <a:latin typeface="Arial" panose="020B0604020202020204" pitchFamily="34" charset="0"/>
                <a:cs typeface="Arial" panose="020B0604020202020204" pitchFamily="34" charset="0"/>
              </a:rPr>
              <a:t>Disjunctive graph </a:t>
            </a:r>
          </a:p>
        </p:txBody>
      </p:sp>
      <p:cxnSp>
        <p:nvCxnSpPr>
          <p:cNvPr id="13" name="直接连接符 12"/>
          <p:cNvCxnSpPr>
            <a:cxnSpLocks/>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724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 -- Case study  </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90</a:t>
            </a:fld>
            <a:endParaRPr lang="zh-HK" altLang="en-US" sz="1600" dirty="0">
              <a:solidFill>
                <a:schemeClr val="bg1"/>
              </a:solidFill>
            </a:endParaRPr>
          </a:p>
        </p:txBody>
      </p:sp>
      <p:pic>
        <p:nvPicPr>
          <p:cNvPr id="4" name="图片 3">
            <a:extLst>
              <a:ext uri="{FF2B5EF4-FFF2-40B4-BE49-F238E27FC236}">
                <a16:creationId xmlns:a16="http://schemas.microsoft.com/office/drawing/2014/main" id="{521776D6-38E1-16F3-3EC1-CA411390E1E7}"/>
              </a:ext>
            </a:extLst>
          </p:cNvPr>
          <p:cNvPicPr>
            <a:picLocks noChangeAspect="1"/>
          </p:cNvPicPr>
          <p:nvPr/>
        </p:nvPicPr>
        <p:blipFill>
          <a:blip r:embed="rId5"/>
          <a:stretch>
            <a:fillRect/>
          </a:stretch>
        </p:blipFill>
        <p:spPr>
          <a:xfrm>
            <a:off x="386275" y="2571815"/>
            <a:ext cx="11419450" cy="1714370"/>
          </a:xfrm>
          <a:prstGeom prst="rect">
            <a:avLst/>
          </a:prstGeom>
        </p:spPr>
      </p:pic>
    </p:spTree>
    <p:extLst>
      <p:ext uri="{BB962C8B-B14F-4D97-AF65-F5344CB8AC3E}">
        <p14:creationId xmlns:p14="http://schemas.microsoft.com/office/powerpoint/2010/main" val="271921103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rPr>
              <a:t>Basic application of multi-action deep reinforcement learning</a:t>
            </a:r>
          </a:p>
        </p:txBody>
      </p:sp>
      <p:sp>
        <p:nvSpPr>
          <p:cNvPr id="5" name="圆角矩形 4"/>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The combination of </a:t>
            </a:r>
            <a:r>
              <a:rPr lang="en-US" altLang="zh-CN" sz="1600" b="1" dirty="0">
                <a:latin typeface="Arial" panose="020B0604020202020204" pitchFamily="34" charset="0"/>
                <a:cs typeface="Arial" panose="020B0604020202020204" pitchFamily="34" charset="0"/>
                <a:sym typeface="+mn-ea"/>
              </a:rPr>
              <a:t>graph </a:t>
            </a:r>
            <a:r>
              <a:rPr lang="zh-CN" altLang="en-US" sz="1600" b="1" dirty="0">
                <a:latin typeface="Arial" panose="020B0604020202020204" pitchFamily="34" charset="0"/>
                <a:cs typeface="Arial" panose="020B0604020202020204" pitchFamily="34" charset="0"/>
                <a:sym typeface="+mn-ea"/>
              </a:rPr>
              <a:t>neural network and attention mechanism</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Decision optimization in dynamic environment</a:t>
            </a:r>
          </a:p>
        </p:txBody>
      </p:sp>
      <p:sp>
        <p:nvSpPr>
          <p:cNvPr id="7" name="圆角矩形 6"/>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Further optimization of graph attention network mechanism</a:t>
            </a:r>
          </a:p>
        </p:txBody>
      </p:sp>
      <p:sp>
        <p:nvSpPr>
          <p:cNvPr id="8" name="圆角矩形 7"/>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zh-CN" altLang="en-US" sz="1600" b="1" dirty="0">
                <a:latin typeface="Arial" panose="020B0604020202020204" pitchFamily="34" charset="0"/>
                <a:cs typeface="Arial" panose="020B0604020202020204" pitchFamily="34" charset="0"/>
                <a:sym typeface="+mn-ea"/>
              </a:rPr>
              <a:t>Hierarchical learning for large-scale dynamic scheduling</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pplication of </a:t>
            </a:r>
          </a:p>
          <a:p>
            <a:pPr algn="ctr"/>
            <a:r>
              <a:rPr lang="zh-CN" altLang="en-US" sz="1200" dirty="0">
                <a:latin typeface="Arial" panose="020B0604020202020204" pitchFamily="34" charset="0"/>
                <a:cs typeface="Arial" panose="020B0604020202020204" pitchFamily="34" charset="0"/>
              </a:rPr>
              <a:t>graph attention</a:t>
            </a:r>
          </a:p>
        </p:txBody>
      </p:sp>
      <p:sp>
        <p:nvSpPr>
          <p:cNvPr id="11" name="文本框 10"/>
          <p:cNvSpPr txBox="1"/>
          <p:nvPr/>
        </p:nvSpPr>
        <p:spPr>
          <a:xfrm>
            <a:off x="7486274" y="3087321"/>
            <a:ext cx="2104376"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Decision optimization in dynamic environment</a:t>
            </a: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F</a:t>
            </a:r>
            <a:r>
              <a:rPr lang="zh-CN" altLang="en-US" sz="1200" dirty="0">
                <a:latin typeface="Arial" panose="020B0604020202020204" pitchFamily="34" charset="0"/>
                <a:cs typeface="Arial" panose="020B0604020202020204" pitchFamily="34" charset="0"/>
              </a:rPr>
              <a:t>urther optimization of </a:t>
            </a:r>
          </a:p>
          <a:p>
            <a:pPr algn="ctr"/>
            <a:r>
              <a:rPr lang="zh-CN" altLang="en-US" sz="1200" dirty="0">
                <a:latin typeface="Arial" panose="020B0604020202020204" pitchFamily="34" charset="0"/>
                <a:cs typeface="Arial" panose="020B0604020202020204" pitchFamily="34" charset="0"/>
                <a:sym typeface="+mn-ea"/>
              </a:rPr>
              <a:t>Graph </a:t>
            </a:r>
            <a:r>
              <a:rPr lang="zh-CN" altLang="en-US" sz="1200" dirty="0">
                <a:latin typeface="Arial" panose="020B0604020202020204" pitchFamily="34" charset="0"/>
                <a:cs typeface="Arial" panose="020B0604020202020204" pitchFamily="34" charset="0"/>
              </a:rPr>
              <a:t>attention network</a:t>
            </a:r>
          </a:p>
        </p:txBody>
      </p:sp>
      <p:sp>
        <p:nvSpPr>
          <p:cNvPr id="14" name="文本框 13"/>
          <p:cNvSpPr txBox="1"/>
          <p:nvPr/>
        </p:nvSpPr>
        <p:spPr>
          <a:xfrm>
            <a:off x="4737182" y="4877237"/>
            <a:ext cx="1853968" cy="461665"/>
          </a:xfrm>
          <a:prstGeom prst="rect">
            <a:avLst/>
          </a:prstGeom>
          <a:noFill/>
        </p:spPr>
        <p:txBody>
          <a:bodyPr wrap="square" rtlCol="0" anchor="t">
            <a:spAutoFit/>
          </a:bodyPr>
          <a:lstStyle/>
          <a:p>
            <a:pPr algn="ctr">
              <a:buClrTx/>
              <a:buSzTx/>
              <a:buFontTx/>
            </a:pPr>
            <a:r>
              <a:rPr lang="zh-CN" altLang="en-US" sz="1200" dirty="0">
                <a:latin typeface="Arial" panose="020B0604020202020204" pitchFamily="34" charset="0"/>
                <a:cs typeface="Arial" panose="020B0604020202020204" pitchFamily="34" charset="0"/>
              </a:rPr>
              <a:t>Large-scale FJSP dynamic scheduling</a:t>
            </a: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zh-CN" altLang="en-US" sz="3200" dirty="0">
                <a:solidFill>
                  <a:schemeClr val="bg1"/>
                </a:solidFill>
              </a:rPr>
              <a:t>Solving Flexible Job-Shop Scheduling Problem</a:t>
            </a:r>
            <a:r>
              <a:rPr lang="en-US" altLang="zh-CN" sz="3200" dirty="0">
                <a:solidFill>
                  <a:schemeClr val="bg1"/>
                </a:solidFill>
              </a:rPr>
              <a:t> (</a:t>
            </a:r>
            <a:r>
              <a:rPr lang="zh-CN" altLang="en-US" sz="3200" dirty="0">
                <a:solidFill>
                  <a:schemeClr val="bg1"/>
                </a:solidFill>
              </a:rPr>
              <a:t>FJSP </a:t>
            </a:r>
            <a:r>
              <a:rPr lang="en-US" altLang="zh-CN" sz="3200" dirty="0">
                <a:solidFill>
                  <a:schemeClr val="bg1"/>
                </a:solidFill>
              </a:rPr>
              <a:t>) </a:t>
            </a:r>
          </a:p>
          <a:p>
            <a:pPr algn="ctr">
              <a:lnSpc>
                <a:spcPct val="150000"/>
              </a:lnSpc>
            </a:pPr>
            <a:r>
              <a:rPr lang="zh-CN" altLang="en-US" sz="3200" dirty="0">
                <a:solidFill>
                  <a:schemeClr val="bg1"/>
                </a:solidFill>
              </a:rPr>
              <a:t>based on graph neural network and deep reinforcement learning</a:t>
            </a: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91</a:t>
            </a:fld>
            <a:endParaRPr lang="zh-HK" altLang="en-US" sz="1600" dirty="0">
              <a:solidFill>
                <a:schemeClr val="bg1"/>
              </a:solidFill>
            </a:endParaRPr>
          </a:p>
        </p:txBody>
      </p:sp>
      <p:sp>
        <p:nvSpPr>
          <p:cNvPr id="21" name="矩形 20">
            <a:extLst>
              <a:ext uri="{FF2B5EF4-FFF2-40B4-BE49-F238E27FC236}">
                <a16:creationId xmlns:a16="http://schemas.microsoft.com/office/drawing/2014/main" id="{3105BDB6-CA9F-F216-6F9F-2CC4793C8C0E}"/>
              </a:ext>
            </a:extLst>
          </p:cNvPr>
          <p:cNvSpPr/>
          <p:nvPr/>
        </p:nvSpPr>
        <p:spPr>
          <a:xfrm>
            <a:off x="6311743" y="4346939"/>
            <a:ext cx="3485761"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60182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Dynamic Job-Shop Scheduling via Graph Attention Networks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and Deep Reinforcement Learning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Chien-Liang Liu, Chun-Jan Tseng , and Po-Hao Weng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92</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1376045"/>
            <a:chOff x="623" y="7327"/>
            <a:chExt cx="14375"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IEEE TRANSACTIONS ON INDUSTRIAL INFORMATICS</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11.7</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February 19, 2024</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896840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93</a:t>
            </a:fld>
            <a:endParaRPr lang="zh-HK" altLang="en-US" sz="1600" dirty="0">
              <a:solidFill>
                <a:schemeClr val="bg1"/>
              </a:solidFill>
            </a:endParaRPr>
          </a:p>
        </p:txBody>
      </p:sp>
      <p:pic>
        <p:nvPicPr>
          <p:cNvPr id="2" name="图片 1">
            <a:extLst>
              <a:ext uri="{FF2B5EF4-FFF2-40B4-BE49-F238E27FC236}">
                <a16:creationId xmlns:a16="http://schemas.microsoft.com/office/drawing/2014/main" id="{39057DC2-FC70-4F2D-8B86-A03205713D3F}"/>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10533211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94</a:t>
            </a:fld>
            <a:endParaRPr lang="zh-HK" altLang="en-US" sz="1600" dirty="0">
              <a:solidFill>
                <a:schemeClr val="bg1"/>
              </a:solidFill>
            </a:endParaRPr>
          </a:p>
        </p:txBody>
      </p:sp>
      <p:pic>
        <p:nvPicPr>
          <p:cNvPr id="2" name="图片 1">
            <a:extLst>
              <a:ext uri="{FF2B5EF4-FFF2-40B4-BE49-F238E27FC236}">
                <a16:creationId xmlns:a16="http://schemas.microsoft.com/office/drawing/2014/main" id="{1F4C2589-50B2-C2A5-174F-EC754DF4D4E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88722730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984000" y="2933051"/>
            <a:ext cx="10224000" cy="646331"/>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To effectively model DJSSP, we use a disjunctive graph, designing specific node features that reflect the unique characteristics of JSSP with machine breakdowns and stochastic job arrivals.</a:t>
            </a:r>
            <a:endParaRPr 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984000" y="3977980"/>
            <a:ext cx="10224000" cy="1266014"/>
          </a:xfrm>
          <a:prstGeom prst="rect">
            <a:avLst/>
          </a:prstGeom>
          <a:noFill/>
          <a:ln>
            <a:solidFill>
              <a:srgbClr val="0174AB"/>
            </a:solidFill>
          </a:ln>
        </p:spPr>
        <p:txBody>
          <a:bodyPr wrap="square" rtlCol="0">
            <a:noAutofit/>
          </a:bodyPr>
          <a:lstStyle/>
          <a:p>
            <a:pPr algn="just"/>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This study proposes a model that applies graph attention networks to learn node embeddings, serving as input for the actor–critic model. The proximal policy optimization is then utilized to train the actor–critic model, which assists the model in learning the scheduling of job operations for machines.</a:t>
            </a:r>
            <a:endParaRPr lang="zh-CN" altLang="en-US" b="1"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95</a:t>
            </a:fld>
            <a:endParaRPr lang="zh-HK" altLang="en-US" sz="1600" dirty="0">
              <a:solidFill>
                <a:schemeClr val="bg1"/>
              </a:solidFill>
            </a:endParaRPr>
          </a:p>
        </p:txBody>
      </p:sp>
      <p:sp>
        <p:nvSpPr>
          <p:cNvPr id="4" name="文本框 3">
            <a:extLst>
              <a:ext uri="{FF2B5EF4-FFF2-40B4-BE49-F238E27FC236}">
                <a16:creationId xmlns:a16="http://schemas.microsoft.com/office/drawing/2014/main" id="{17687653-3C82-334D-176F-44BB5EE78BA3}"/>
              </a:ext>
            </a:extLst>
          </p:cNvPr>
          <p:cNvSpPr txBox="1"/>
          <p:nvPr/>
        </p:nvSpPr>
        <p:spPr>
          <a:xfrm>
            <a:off x="984000" y="1883744"/>
            <a:ext cx="10224000" cy="646331"/>
          </a:xfrm>
          <a:prstGeom prst="rect">
            <a:avLst/>
          </a:prstGeom>
          <a:noFill/>
          <a:ln>
            <a:solidFill>
              <a:srgbClr val="0174AB"/>
            </a:solidFill>
          </a:ln>
        </p:spPr>
        <p:txBody>
          <a:bodyPr wrap="square" rtlCol="0">
            <a:spAutoFit/>
          </a:bodyPr>
          <a:lstStyle/>
          <a:p>
            <a:pPr algn="just"/>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The dynamic job-shop scheduling problem (DJSSP) is an advanced form of the classical job-shop</a:t>
            </a:r>
          </a:p>
          <a:p>
            <a:pPr algn="just"/>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scheduling problem (JSSP), incorporating dynamic events that make it even more challenging.</a:t>
            </a:r>
            <a:endParaRPr lang="en-US"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extLst>
      <p:ext uri="{BB962C8B-B14F-4D97-AF65-F5344CB8AC3E}">
        <p14:creationId xmlns:p14="http://schemas.microsoft.com/office/powerpoint/2010/main" val="62035200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96</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25282791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97</a:t>
            </a:fld>
            <a:endParaRPr lang="zh-HK" altLang="en-US" sz="1600" dirty="0">
              <a:solidFill>
                <a:schemeClr val="bg1"/>
              </a:solidFill>
            </a:endParaRPr>
          </a:p>
        </p:txBody>
      </p:sp>
      <p:pic>
        <p:nvPicPr>
          <p:cNvPr id="3" name="图片 2">
            <a:extLst>
              <a:ext uri="{FF2B5EF4-FFF2-40B4-BE49-F238E27FC236}">
                <a16:creationId xmlns:a16="http://schemas.microsoft.com/office/drawing/2014/main" id="{6152F716-67AF-954D-5BF2-AD8B179966B9}"/>
              </a:ext>
            </a:extLst>
          </p:cNvPr>
          <p:cNvPicPr>
            <a:picLocks noChangeAspect="1"/>
          </p:cNvPicPr>
          <p:nvPr/>
        </p:nvPicPr>
        <p:blipFill>
          <a:blip r:embed="rId4"/>
          <a:stretch>
            <a:fillRect/>
          </a:stretch>
        </p:blipFill>
        <p:spPr>
          <a:xfrm>
            <a:off x="3359998" y="1053000"/>
            <a:ext cx="5472002" cy="4342210"/>
          </a:xfrm>
          <a:prstGeom prst="rect">
            <a:avLst/>
          </a:prstGeom>
        </p:spPr>
      </p:pic>
      <p:sp>
        <p:nvSpPr>
          <p:cNvPr id="5" name="文本框 4">
            <a:extLst>
              <a:ext uri="{FF2B5EF4-FFF2-40B4-BE49-F238E27FC236}">
                <a16:creationId xmlns:a16="http://schemas.microsoft.com/office/drawing/2014/main" id="{045B5A2F-CEE7-D470-4D3D-33EEDDEAE4C9}"/>
              </a:ext>
            </a:extLst>
          </p:cNvPr>
          <p:cNvSpPr txBox="1"/>
          <p:nvPr>
            <p:custDataLst>
              <p:tags r:id="rId1"/>
            </p:custDataLst>
          </p:nvPr>
        </p:nvSpPr>
        <p:spPr>
          <a:xfrm>
            <a:off x="555066" y="5435821"/>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Graph embedding via GATs with </a:t>
            </a:r>
            <a:r>
              <a:rPr lang="en-US" sz="1600" dirty="0" err="1">
                <a:latin typeface="Arial" panose="020B0604020202020204" pitchFamily="34" charset="0"/>
                <a:cs typeface="Arial" panose="020B0604020202020204" pitchFamily="34" charset="0"/>
              </a:rPr>
              <a:t>multihead</a:t>
            </a:r>
            <a:r>
              <a:rPr lang="en-US" sz="1600" dirty="0">
                <a:latin typeface="Arial" panose="020B0604020202020204" pitchFamily="34" charset="0"/>
                <a:cs typeface="Arial" panose="020B0604020202020204" pitchFamily="34" charset="0"/>
              </a:rPr>
              <a:t> attention, α</a:t>
            </a:r>
            <a:r>
              <a:rPr lang="en-US" sz="1600" dirty="0" err="1">
                <a:latin typeface="Arial" panose="020B0604020202020204" pitchFamily="34" charset="0"/>
                <a:cs typeface="Arial" panose="020B0604020202020204" pitchFamily="34" charset="0"/>
              </a:rPr>
              <a:t>ij</a:t>
            </a:r>
            <a:r>
              <a:rPr lang="en-US" sz="1600" dirty="0">
                <a:latin typeface="Arial" panose="020B0604020202020204" pitchFamily="34" charset="0"/>
                <a:cs typeface="Arial" panose="020B0604020202020204" pitchFamily="34" charset="0"/>
              </a:rPr>
              <a:t> is the attention coefficient.</a:t>
            </a:r>
          </a:p>
        </p:txBody>
      </p:sp>
    </p:spTree>
    <p:extLst>
      <p:ext uri="{BB962C8B-B14F-4D97-AF65-F5344CB8AC3E}">
        <p14:creationId xmlns:p14="http://schemas.microsoft.com/office/powerpoint/2010/main" val="282000676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9733" y="909000"/>
            <a:ext cx="6048268" cy="5256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Markov decision process</a:t>
            </a:r>
          </a:p>
        </p:txBody>
      </p:sp>
      <p:sp>
        <p:nvSpPr>
          <p:cNvPr id="4" name="矩形 3"/>
          <p:cNvSpPr/>
          <p:nvPr/>
        </p:nvSpPr>
        <p:spPr>
          <a:xfrm>
            <a:off x="624000" y="74359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States</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98</a:t>
            </a:fld>
            <a:endParaRPr lang="zh-HK" altLang="en-US" sz="1600" dirty="0">
              <a:solidFill>
                <a:schemeClr val="bg1"/>
              </a:solidFill>
            </a:endParaRPr>
          </a:p>
        </p:txBody>
      </p:sp>
      <p:pic>
        <p:nvPicPr>
          <p:cNvPr id="7" name="图片 6">
            <a:extLst>
              <a:ext uri="{FF2B5EF4-FFF2-40B4-BE49-F238E27FC236}">
                <a16:creationId xmlns:a16="http://schemas.microsoft.com/office/drawing/2014/main" id="{39679DA9-415E-9AF6-DECD-188A443C23DF}"/>
              </a:ext>
            </a:extLst>
          </p:cNvPr>
          <p:cNvPicPr>
            <a:picLocks noChangeAspect="1"/>
          </p:cNvPicPr>
          <p:nvPr/>
        </p:nvPicPr>
        <p:blipFill>
          <a:blip r:embed="rId3"/>
          <a:stretch>
            <a:fillRect/>
          </a:stretch>
        </p:blipFill>
        <p:spPr>
          <a:xfrm>
            <a:off x="624000" y="1134506"/>
            <a:ext cx="5755886" cy="3448774"/>
          </a:xfrm>
          <a:prstGeom prst="rect">
            <a:avLst/>
          </a:prstGeom>
        </p:spPr>
      </p:pic>
      <p:pic>
        <p:nvPicPr>
          <p:cNvPr id="11" name="图片 10">
            <a:extLst>
              <a:ext uri="{FF2B5EF4-FFF2-40B4-BE49-F238E27FC236}">
                <a16:creationId xmlns:a16="http://schemas.microsoft.com/office/drawing/2014/main" id="{611A013F-34AA-F564-471B-C7B05CC54EAF}"/>
              </a:ext>
            </a:extLst>
          </p:cNvPr>
          <p:cNvPicPr>
            <a:picLocks noChangeAspect="1"/>
          </p:cNvPicPr>
          <p:nvPr/>
        </p:nvPicPr>
        <p:blipFill>
          <a:blip r:embed="rId4"/>
          <a:stretch>
            <a:fillRect/>
          </a:stretch>
        </p:blipFill>
        <p:spPr>
          <a:xfrm>
            <a:off x="624000" y="4583280"/>
            <a:ext cx="5755886" cy="1470254"/>
          </a:xfrm>
          <a:prstGeom prst="rect">
            <a:avLst/>
          </a:prstGeom>
        </p:spPr>
      </p:pic>
      <p:sp>
        <p:nvSpPr>
          <p:cNvPr id="26" name="矩形 25">
            <a:extLst>
              <a:ext uri="{FF2B5EF4-FFF2-40B4-BE49-F238E27FC236}">
                <a16:creationId xmlns:a16="http://schemas.microsoft.com/office/drawing/2014/main" id="{3F952A1E-DF4A-6BC5-0738-010472D1DFAF}"/>
              </a:ext>
            </a:extLst>
          </p:cNvPr>
          <p:cNvSpPr/>
          <p:nvPr/>
        </p:nvSpPr>
        <p:spPr>
          <a:xfrm>
            <a:off x="6816001" y="934723"/>
            <a:ext cx="4608000" cy="91027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387FBF30-D199-2215-DC7B-9B2AB8394FBD}"/>
              </a:ext>
            </a:extLst>
          </p:cNvPr>
          <p:cNvSpPr/>
          <p:nvPr/>
        </p:nvSpPr>
        <p:spPr>
          <a:xfrm>
            <a:off x="6959999" y="694935"/>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Action</a:t>
            </a:r>
          </a:p>
        </p:txBody>
      </p:sp>
      <p:sp>
        <p:nvSpPr>
          <p:cNvPr id="28" name="矩形 27">
            <a:extLst>
              <a:ext uri="{FF2B5EF4-FFF2-40B4-BE49-F238E27FC236}">
                <a16:creationId xmlns:a16="http://schemas.microsoft.com/office/drawing/2014/main" id="{4D747597-05B4-27A0-811A-E3CE81C1CE73}"/>
              </a:ext>
            </a:extLst>
          </p:cNvPr>
          <p:cNvSpPr/>
          <p:nvPr/>
        </p:nvSpPr>
        <p:spPr>
          <a:xfrm>
            <a:off x="7204401" y="1152574"/>
            <a:ext cx="1649242"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952E13B-CEDE-DE12-A394-B0CF740BB331}"/>
              </a:ext>
            </a:extLst>
          </p:cNvPr>
          <p:cNvSpPr/>
          <p:nvPr/>
        </p:nvSpPr>
        <p:spPr>
          <a:xfrm>
            <a:off x="9524200" y="1152574"/>
            <a:ext cx="1229244" cy="522546"/>
          </a:xfrm>
          <a:prstGeom prst="rect">
            <a:avLst/>
          </a:prstGeom>
          <a:noFill/>
          <a:ln>
            <a:solidFill>
              <a:srgbClr val="0174A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ADEDE327-6088-477D-B6C1-E77116702A8B}"/>
              </a:ext>
            </a:extLst>
          </p:cNvPr>
          <p:cNvSpPr txBox="1"/>
          <p:nvPr/>
        </p:nvSpPr>
        <p:spPr>
          <a:xfrm>
            <a:off x="7094491" y="1223808"/>
            <a:ext cx="1869062"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J</a:t>
            </a:r>
            <a:r>
              <a:rPr lang="zh-CN" altLang="en-US" dirty="0">
                <a:latin typeface="Arial" panose="020B0604020202020204" pitchFamily="34" charset="0"/>
                <a:cs typeface="Arial" panose="020B0604020202020204" pitchFamily="34" charset="0"/>
              </a:rPr>
              <a:t>ob operatio</a:t>
            </a:r>
            <a:r>
              <a:rPr lang="en-US" altLang="zh-CN" dirty="0">
                <a:latin typeface="Arial" panose="020B0604020202020204" pitchFamily="34" charset="0"/>
                <a:cs typeface="Arial" panose="020B0604020202020204" pitchFamily="34" charset="0"/>
              </a:rPr>
              <a:t>n</a:t>
            </a:r>
            <a:endParaRPr lang="zh-CN" altLang="en-US"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FE6C658D-D44C-9CC1-99ED-EDAA6C661B72}"/>
              </a:ext>
            </a:extLst>
          </p:cNvPr>
          <p:cNvSpPr txBox="1"/>
          <p:nvPr/>
        </p:nvSpPr>
        <p:spPr>
          <a:xfrm>
            <a:off x="9043726" y="1227704"/>
            <a:ext cx="2304000" cy="369332"/>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 Machine</a:t>
            </a:r>
            <a:endParaRPr lang="zh-CN" altLang="en-US" dirty="0">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3CC67156-685F-FB4B-EBBB-0A0EAAB80626}"/>
              </a:ext>
            </a:extLst>
          </p:cNvPr>
          <p:cNvSpPr/>
          <p:nvPr/>
        </p:nvSpPr>
        <p:spPr>
          <a:xfrm>
            <a:off x="6816001" y="2233199"/>
            <a:ext cx="4608000" cy="392986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999567B7-611A-BA24-638C-CC5D23BAD9D7}"/>
              </a:ext>
            </a:extLst>
          </p:cNvPr>
          <p:cNvSpPr/>
          <p:nvPr/>
        </p:nvSpPr>
        <p:spPr>
          <a:xfrm>
            <a:off x="6959999" y="1965848"/>
            <a:ext cx="122371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dirty="0">
                <a:solidFill>
                  <a:srgbClr val="0174AB"/>
                </a:solidFill>
                <a:latin typeface="Arial" panose="020B0604020202020204" pitchFamily="34" charset="0"/>
                <a:cs typeface="Arial" panose="020B0604020202020204" pitchFamily="34" charset="0"/>
              </a:rPr>
              <a:t>Reward</a:t>
            </a:r>
          </a:p>
        </p:txBody>
      </p:sp>
      <p:pic>
        <p:nvPicPr>
          <p:cNvPr id="42" name="图片 41">
            <a:extLst>
              <a:ext uri="{FF2B5EF4-FFF2-40B4-BE49-F238E27FC236}">
                <a16:creationId xmlns:a16="http://schemas.microsoft.com/office/drawing/2014/main" id="{CFD0E787-6015-039C-5948-806E80F5F1DF}"/>
              </a:ext>
            </a:extLst>
          </p:cNvPr>
          <p:cNvPicPr>
            <a:picLocks noChangeAspect="1"/>
          </p:cNvPicPr>
          <p:nvPr/>
        </p:nvPicPr>
        <p:blipFill>
          <a:blip r:embed="rId5"/>
          <a:stretch>
            <a:fillRect/>
          </a:stretch>
        </p:blipFill>
        <p:spPr>
          <a:xfrm>
            <a:off x="6902357" y="2590886"/>
            <a:ext cx="4445369" cy="3462648"/>
          </a:xfrm>
          <a:prstGeom prst="rect">
            <a:avLst/>
          </a:prstGeom>
        </p:spPr>
      </p:pic>
    </p:spTree>
    <p:extLst>
      <p:ext uri="{BB962C8B-B14F-4D97-AF65-F5344CB8AC3E}">
        <p14:creationId xmlns:p14="http://schemas.microsoft.com/office/powerpoint/2010/main" val="258356070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1" y="75561"/>
            <a:ext cx="8816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Disjunctive Graph</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99</a:t>
            </a:fld>
            <a:endParaRPr lang="zh-HK" altLang="en-US" sz="1600" dirty="0">
              <a:solidFill>
                <a:schemeClr val="bg1"/>
              </a:solidFill>
            </a:endParaRPr>
          </a:p>
        </p:txBody>
      </p:sp>
      <p:pic>
        <p:nvPicPr>
          <p:cNvPr id="3" name="图片 2">
            <a:extLst>
              <a:ext uri="{FF2B5EF4-FFF2-40B4-BE49-F238E27FC236}">
                <a16:creationId xmlns:a16="http://schemas.microsoft.com/office/drawing/2014/main" id="{CB0DD865-762A-EAD6-0453-E32FCED46CA6}"/>
              </a:ext>
            </a:extLst>
          </p:cNvPr>
          <p:cNvPicPr>
            <a:picLocks noChangeAspect="1"/>
          </p:cNvPicPr>
          <p:nvPr/>
        </p:nvPicPr>
        <p:blipFill>
          <a:blip r:embed="rId4"/>
          <a:stretch>
            <a:fillRect/>
          </a:stretch>
        </p:blipFill>
        <p:spPr>
          <a:xfrm>
            <a:off x="624000" y="1917000"/>
            <a:ext cx="11376000" cy="2515002"/>
          </a:xfrm>
          <a:prstGeom prst="rect">
            <a:avLst/>
          </a:prstGeom>
        </p:spPr>
      </p:pic>
      <p:sp>
        <p:nvSpPr>
          <p:cNvPr id="4" name="文本框 3">
            <a:extLst>
              <a:ext uri="{FF2B5EF4-FFF2-40B4-BE49-F238E27FC236}">
                <a16:creationId xmlns:a16="http://schemas.microsoft.com/office/drawing/2014/main" id="{1573F9D0-F0BF-BEC2-3AA7-FC513D65DF9A}"/>
              </a:ext>
            </a:extLst>
          </p:cNvPr>
          <p:cNvSpPr txBox="1"/>
          <p:nvPr>
            <p:custDataLst>
              <p:tags r:id="rId1"/>
            </p:custDataLst>
          </p:nvPr>
        </p:nvSpPr>
        <p:spPr>
          <a:xfrm>
            <a:off x="624000" y="4797000"/>
            <a:ext cx="10695592" cy="338554"/>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Disjunctive graph representation for JSSP. (a) JSSP instance. (b) Complete solution.</a:t>
            </a:r>
          </a:p>
        </p:txBody>
      </p:sp>
    </p:spTree>
    <p:extLst>
      <p:ext uri="{BB962C8B-B14F-4D97-AF65-F5344CB8AC3E}">
        <p14:creationId xmlns:p14="http://schemas.microsoft.com/office/powerpoint/2010/main" val="285137644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2697</TotalTime>
  <Words>23932</Words>
  <Application>Microsoft Macintosh PowerPoint</Application>
  <PresentationFormat>宽屏</PresentationFormat>
  <Paragraphs>1406</Paragraphs>
  <Slides>146</Slides>
  <Notes>143</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146</vt:i4>
      </vt:variant>
    </vt:vector>
  </HeadingPairs>
  <TitlesOfParts>
    <vt:vector size="156" baseType="lpstr">
      <vt:lpstr>微软雅黑</vt:lpstr>
      <vt:lpstr>Arial</vt:lpstr>
      <vt:lpstr>Calibri</vt:lpstr>
      <vt:lpstr>Calibri Light</vt:lpstr>
      <vt:lpstr>Impact</vt:lpstr>
      <vt:lpstr>Times New Roman</vt:lpstr>
      <vt:lpstr>Wingdings</vt:lpstr>
      <vt:lpstr>Office 2013 - 2022 主题</vt:lpstr>
      <vt:lpstr>1_Office 2013 - 2022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Admin</cp:lastModifiedBy>
  <cp:revision>1972</cp:revision>
  <dcterms:created xsi:type="dcterms:W3CDTF">2019-05-02T06:45:00Z</dcterms:created>
  <dcterms:modified xsi:type="dcterms:W3CDTF">2024-09-04T09:46:50Z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D87C3B92FDC749DEB59DD32930CFB9ED_13</vt:lpwstr>
  </property>
</Properties>
</file>